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&amp;ehk=35ZDSu611F8ukU8qAyRmig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6"/>
  </p:notesMasterIdLst>
  <p:handoutMasterIdLst>
    <p:handoutMasterId r:id="rId17"/>
  </p:handoutMasterIdLst>
  <p:sldIdLst>
    <p:sldId id="267" r:id="rId2"/>
    <p:sldId id="348" r:id="rId3"/>
    <p:sldId id="370" r:id="rId4"/>
    <p:sldId id="378" r:id="rId5"/>
    <p:sldId id="371" r:id="rId6"/>
    <p:sldId id="383" r:id="rId7"/>
    <p:sldId id="373" r:id="rId8"/>
    <p:sldId id="379" r:id="rId9"/>
    <p:sldId id="375" r:id="rId10"/>
    <p:sldId id="380" r:id="rId11"/>
    <p:sldId id="377" r:id="rId12"/>
    <p:sldId id="381" r:id="rId13"/>
    <p:sldId id="385" r:id="rId14"/>
    <p:sldId id="382" r:id="rId1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4FD"/>
    <a:srgbClr val="88F1FC"/>
    <a:srgbClr val="88F9FC"/>
    <a:srgbClr val="0033CC"/>
    <a:srgbClr val="AEFEBB"/>
    <a:srgbClr val="88FC8E"/>
    <a:srgbClr val="A2FA8A"/>
    <a:srgbClr val="F8EEB4"/>
    <a:srgbClr val="FAF28A"/>
    <a:srgbClr val="FAE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6" autoAdjust="0"/>
    <p:restoredTop sz="90534" autoAdjust="0"/>
  </p:normalViewPr>
  <p:slideViewPr>
    <p:cSldViewPr snapToObjects="1">
      <p:cViewPr varScale="1">
        <p:scale>
          <a:sx n="80" d="100"/>
          <a:sy n="80" d="100"/>
        </p:scale>
        <p:origin x="1452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1728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4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68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520F73FF-7DCD-425F-A7C4-31AB4DEE26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270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Textformatierung des Masters zu bearbeiten.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9881112D-4267-4F7C-8CB3-334BED7677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656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B0FBA-1D15-4F75-AA7F-CB7C4351D90F}" type="slidenum">
              <a:rPr lang="en-GB"/>
              <a:pPr/>
              <a:t>1</a:t>
            </a:fld>
            <a:endParaRPr lang="en-GB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585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073C5-2F08-4132-B81F-E716740D2EC6}" type="slidenum">
              <a:rPr lang="en-GB"/>
              <a:pPr/>
              <a:t>10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600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073C5-2F08-4132-B81F-E716740D2EC6}" type="slidenum">
              <a:rPr lang="en-GB"/>
              <a:pPr/>
              <a:t>11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355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073C5-2F08-4132-B81F-E716740D2EC6}" type="slidenum">
              <a:rPr lang="en-GB"/>
              <a:pPr/>
              <a:t>12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69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073C5-2F08-4132-B81F-E716740D2EC6}" type="slidenum">
              <a:rPr lang="en-GB"/>
              <a:pPr/>
              <a:t>14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09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073C5-2F08-4132-B81F-E716740D2EC6}" type="slidenum">
              <a:rPr lang="en-GB"/>
              <a:pPr/>
              <a:t>2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402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073C5-2F08-4132-B81F-E716740D2EC6}" type="slidenum">
              <a:rPr lang="en-GB"/>
              <a:pPr/>
              <a:t>3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0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073C5-2F08-4132-B81F-E716740D2EC6}" type="slidenum">
              <a:rPr lang="en-GB"/>
              <a:pPr/>
              <a:t>4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861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073C5-2F08-4132-B81F-E716740D2EC6}" type="slidenum">
              <a:rPr lang="en-GB"/>
              <a:pPr/>
              <a:t>5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065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073C5-2F08-4132-B81F-E716740D2EC6}" type="slidenum">
              <a:rPr lang="en-GB"/>
              <a:pPr/>
              <a:t>6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35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073C5-2F08-4132-B81F-E716740D2EC6}" type="slidenum">
              <a:rPr lang="en-GB"/>
              <a:pPr/>
              <a:t>7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836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073C5-2F08-4132-B81F-E716740D2EC6}" type="slidenum">
              <a:rPr lang="en-GB"/>
              <a:pPr/>
              <a:t>8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618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073C5-2F08-4132-B81F-E716740D2EC6}" type="slidenum">
              <a:rPr lang="en-GB"/>
              <a:pPr/>
              <a:t>9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08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017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Format des Titel-Masters zu bearbeiten.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Klicken Sie, um das Format des Untertitel-Masters zu bearbeiten.</a:t>
            </a:r>
          </a:p>
        </p:txBody>
      </p:sp>
      <p:sp>
        <p:nvSpPr>
          <p:cNvPr id="3175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905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90500"/>
            <a:ext cx="60198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"/>
            <a:ext cx="8077200" cy="571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90600"/>
            <a:ext cx="40005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990600"/>
            <a:ext cx="40005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581400"/>
            <a:ext cx="40005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"/>
            <a:ext cx="8077200" cy="571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90600"/>
            <a:ext cx="40005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990600"/>
            <a:ext cx="40005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9906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90500"/>
            <a:ext cx="807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800" tIns="20638" rIns="50800" bIns="206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Titel</a:t>
            </a:r>
            <a:endParaRPr lang="de-DE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8350250" y="6532563"/>
            <a:ext cx="2413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0800" tIns="20638" rIns="50800" bIns="20638">
            <a:spAutoFit/>
          </a:bodyPr>
          <a:lstStyle/>
          <a:p>
            <a:pPr algn="l" defTabSz="479425">
              <a:lnSpc>
                <a:spcPct val="97000"/>
              </a:lnSpc>
            </a:pPr>
            <a:fld id="{35181251-A51E-492A-87E8-E08DA5F2F62F}" type="slidenum">
              <a:rPr lang="en-GB" sz="900" smtClean="0"/>
              <a:pPr algn="l" defTabSz="479425">
                <a:lnSpc>
                  <a:spcPct val="97000"/>
                </a:lnSpc>
              </a:pPr>
              <a:t>‹#›</a:t>
            </a:fld>
            <a:endParaRPr lang="en-GB" sz="900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Klicken Sie, um die Formate des Vorlagentextes zu bearbeiten</a:t>
            </a:r>
          </a:p>
          <a:p>
            <a:pPr lvl="1"/>
            <a:r>
              <a:rPr lang="en-GB"/>
              <a:t> Zweite Ebene</a:t>
            </a:r>
          </a:p>
          <a:p>
            <a:pPr lvl="2"/>
            <a:r>
              <a:rPr lang="en-GB"/>
              <a:t> 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ransition spd="med"/>
  <p:txStyles>
    <p:titleStyle>
      <a:lvl1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482600" indent="-482600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052513" indent="-379413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2pPr>
      <a:lvl3pPr marL="1439863" indent="-196850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400" b="1">
          <a:solidFill>
            <a:schemeClr val="tx1"/>
          </a:solidFill>
          <a:latin typeface="+mn-lt"/>
        </a:defRPr>
      </a:lvl3pPr>
      <a:lvl4pPr marL="1766888" indent="-136525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b="1">
          <a:solidFill>
            <a:schemeClr val="tx1"/>
          </a:solidFill>
          <a:latin typeface="+mn-lt"/>
        </a:defRPr>
      </a:lvl4pPr>
      <a:lvl5pPr marL="21177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5pPr>
      <a:lvl6pPr marL="25749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6pPr>
      <a:lvl7pPr marL="30321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7pPr>
      <a:lvl8pPr marL="34893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8pPr>
      <a:lvl9pPr marL="39465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4.wdp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3.jpg&amp;ehk=35ZDSu611F8ukU8qAyRmig&amp;r=0&amp;pid=OfficeInsert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1907704" y="2625968"/>
            <a:ext cx="5832648" cy="1451104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GB" dirty="0"/>
              <a:t>WAITX: An Arbiter for Non-Persistent Signals</a:t>
            </a:r>
          </a:p>
        </p:txBody>
      </p:sp>
      <p:sp>
        <p:nvSpPr>
          <p:cNvPr id="25607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869160"/>
            <a:ext cx="7488238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accent2"/>
                </a:solidFill>
              </a:rPr>
              <a:t>Victor Khomenko, Danil Sokolov,</a:t>
            </a:r>
          </a:p>
          <a:p>
            <a:pPr>
              <a:lnSpc>
                <a:spcPct val="100000"/>
              </a:lnSpc>
            </a:pPr>
            <a:r>
              <a:rPr lang="en-GB" sz="2800" dirty="0">
                <a:solidFill>
                  <a:schemeClr val="accent2"/>
                </a:solidFill>
              </a:rPr>
              <a:t>Andrey Mokhov, Alex Yakovlev</a:t>
            </a:r>
          </a:p>
        </p:txBody>
      </p:sp>
      <p:pic>
        <p:nvPicPr>
          <p:cNvPr id="25612" name="Picture 1036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9713" y="981075"/>
            <a:ext cx="3716337" cy="1223963"/>
          </a:xfrm>
          <a:prstGeom prst="rect">
            <a:avLst/>
          </a:prstGeom>
          <a:noFill/>
        </p:spPr>
      </p:pic>
      <p:pic>
        <p:nvPicPr>
          <p:cNvPr id="5" name="Picture 4" descr="C:\Users\nam83\Google Drive\Documents\Presentations\2014 Flexible Microarchitectures\fig\EPSRC-low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1" y="980728"/>
            <a:ext cx="2016224" cy="118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1646"/>
            <a:ext cx="1938597" cy="102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29" y="5920196"/>
            <a:ext cx="2944778" cy="9121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90500"/>
            <a:ext cx="8713788" cy="577210"/>
          </a:xfrm>
        </p:spPr>
        <p:txBody>
          <a:bodyPr/>
          <a:lstStyle/>
          <a:p>
            <a:r>
              <a:rPr lang="en-US" dirty="0"/>
              <a:t>CONTROL implementation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6656"/>
            <a:ext cx="7560840" cy="552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96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90500"/>
            <a:ext cx="8713788" cy="577210"/>
          </a:xfrm>
        </p:spPr>
        <p:txBody>
          <a:bodyPr/>
          <a:lstStyle/>
          <a:p>
            <a:r>
              <a:rPr lang="en-US" dirty="0"/>
              <a:t>SAMPLE element</a:t>
            </a:r>
            <a:endParaRPr lang="en-GB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0729"/>
            <a:ext cx="8569647" cy="2304256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sz="2800" b="0" dirty="0">
                <a:solidFill>
                  <a:schemeClr val="accent2"/>
                </a:solidFill>
              </a:rPr>
              <a:t>Upon activation by </a:t>
            </a:r>
            <a:r>
              <a:rPr lang="en-US" sz="2800" dirty="0">
                <a:solidFill>
                  <a:srgbClr val="FF0000"/>
                </a:solidFill>
              </a:rPr>
              <a:t>ctrl+</a:t>
            </a:r>
            <a:r>
              <a:rPr lang="en-US" sz="2800" b="0" dirty="0">
                <a:solidFill>
                  <a:schemeClr val="accent2"/>
                </a:solidFill>
              </a:rPr>
              <a:t>, </a:t>
            </a:r>
            <a:r>
              <a:rPr lang="en-GB" sz="2800" b="0" dirty="0">
                <a:solidFill>
                  <a:schemeClr val="accent2"/>
                </a:solidFill>
              </a:rPr>
              <a:t>sample the current value of ‘dirty’ </a:t>
            </a:r>
            <a:r>
              <a:rPr lang="en-GB" sz="2800" dirty="0">
                <a:solidFill>
                  <a:srgbClr val="FF0000"/>
                </a:solidFill>
              </a:rPr>
              <a:t>sig</a:t>
            </a:r>
            <a:r>
              <a:rPr lang="en-GB" sz="2800" b="0" dirty="0">
                <a:solidFill>
                  <a:schemeClr val="accent2"/>
                </a:solidFill>
              </a:rPr>
              <a:t> and return it to the caller as a ‘clean’ dual-rail value </a:t>
            </a:r>
            <a:r>
              <a:rPr lang="en-GB" sz="2800" dirty="0">
                <a:solidFill>
                  <a:schemeClr val="accent2"/>
                </a:solidFill>
              </a:rPr>
              <a:t>d0</a:t>
            </a:r>
            <a:r>
              <a:rPr lang="en-GB" sz="2800" b="0" dirty="0">
                <a:solidFill>
                  <a:schemeClr val="accent2"/>
                </a:solidFill>
              </a:rPr>
              <a:t> </a:t>
            </a:r>
            <a:r>
              <a:rPr lang="en-GB" sz="2800" b="0" dirty="0"/>
              <a:t>/</a:t>
            </a:r>
            <a:r>
              <a:rPr lang="en-GB" sz="2800" b="0" dirty="0">
                <a:solidFill>
                  <a:schemeClr val="accent2"/>
                </a:solidFill>
              </a:rPr>
              <a:t> </a:t>
            </a:r>
            <a:r>
              <a:rPr lang="en-GB" sz="2800" dirty="0">
                <a:solidFill>
                  <a:schemeClr val="accent2"/>
                </a:solidFill>
              </a:rPr>
              <a:t>d1</a:t>
            </a:r>
            <a:r>
              <a:rPr lang="en-GB" sz="2800" b="0" dirty="0">
                <a:solidFill>
                  <a:schemeClr val="accent2"/>
                </a:solidFill>
              </a:rPr>
              <a:t>; no waiting, i.e. non-blocking</a:t>
            </a:r>
          </a:p>
          <a:p>
            <a:pPr marL="266700" indent="-266700">
              <a:spcBef>
                <a:spcPts val="600"/>
              </a:spcBef>
            </a:pPr>
            <a:r>
              <a:rPr lang="en-GB" sz="2800" b="0" dirty="0">
                <a:solidFill>
                  <a:schemeClr val="accent2"/>
                </a:solidFill>
              </a:rPr>
              <a:t>Clean </a:t>
            </a:r>
            <a:r>
              <a:rPr lang="en-GB" sz="2800" dirty="0">
                <a:solidFill>
                  <a:srgbClr val="FF0000"/>
                </a:solidFill>
              </a:rPr>
              <a:t>ctrl</a:t>
            </a:r>
            <a:r>
              <a:rPr lang="en-GB" sz="2800" b="0" dirty="0">
                <a:solidFill>
                  <a:schemeClr val="accent2"/>
                </a:solidFill>
              </a:rPr>
              <a:t> / (</a:t>
            </a:r>
            <a:r>
              <a:rPr lang="en-GB" sz="2800" dirty="0">
                <a:solidFill>
                  <a:schemeClr val="accent2"/>
                </a:solidFill>
              </a:rPr>
              <a:t>d0</a:t>
            </a:r>
            <a:r>
              <a:rPr lang="en-GB" sz="2800" b="0" dirty="0">
                <a:solidFill>
                  <a:schemeClr val="accent2"/>
                </a:solidFill>
              </a:rPr>
              <a:t> or </a:t>
            </a:r>
            <a:r>
              <a:rPr lang="en-GB" sz="2800" dirty="0">
                <a:solidFill>
                  <a:schemeClr val="accent2"/>
                </a:solidFill>
              </a:rPr>
              <a:t>d1</a:t>
            </a:r>
            <a:r>
              <a:rPr lang="en-GB" sz="2800" b="0" dirty="0">
                <a:solidFill>
                  <a:schemeClr val="accent2"/>
                </a:solidFill>
              </a:rPr>
              <a:t>) handshake controlled by ‘dirty’ </a:t>
            </a:r>
            <a:r>
              <a:rPr lang="en-GB" sz="2800" dirty="0">
                <a:solidFill>
                  <a:srgbClr val="FF0000"/>
                </a:solidFill>
              </a:rPr>
              <a:t>sig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8" y="4221088"/>
            <a:ext cx="2117794" cy="1429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28" y="3789976"/>
            <a:ext cx="3320005" cy="2291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82" y="4221089"/>
            <a:ext cx="2856206" cy="1429161"/>
          </a:xfrm>
          <a:prstGeom prst="rect">
            <a:avLst/>
          </a:prstGeom>
        </p:spPr>
      </p:pic>
      <p:pic>
        <p:nvPicPr>
          <p:cNvPr id="7" name="Picture 6" descr="Silhouette of a &lt;strong&gt;stain&lt;/strong&gt; I by Ninokh on DeviantArt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49046"/>
            <a:ext cx="228600" cy="220218"/>
          </a:xfrm>
          <a:prstGeom prst="rect">
            <a:avLst/>
          </a:prstGeom>
        </p:spPr>
      </p:pic>
      <p:pic>
        <p:nvPicPr>
          <p:cNvPr id="8" name="Picture 7" descr="Silhouette of a &lt;strong&gt;stain&lt;/strong&gt; I by Ninokh on DeviantArt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6" y="4653136"/>
            <a:ext cx="228600" cy="2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31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90500"/>
            <a:ext cx="8713788" cy="577210"/>
          </a:xfrm>
        </p:spPr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200" y="980728"/>
            <a:ext cx="8713788" cy="5472608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GB" sz="2800" b="0" dirty="0">
                <a:solidFill>
                  <a:schemeClr val="accent2"/>
                </a:solidFill>
              </a:rPr>
              <a:t>New reusable </a:t>
            </a:r>
            <a:r>
              <a:rPr lang="en-GB" sz="2800" b="0" dirty="0"/>
              <a:t>WAITX </a:t>
            </a:r>
            <a:r>
              <a:rPr lang="en-GB" sz="2800" b="0" dirty="0">
                <a:solidFill>
                  <a:schemeClr val="accent2"/>
                </a:solidFill>
              </a:rPr>
              <a:t>element to arbitrate between ‘dirty’ signals (e.g. A2D or cross-domain interfaces)</a:t>
            </a:r>
            <a:endParaRPr lang="en-GB" sz="2800" b="0" dirty="0"/>
          </a:p>
          <a:p>
            <a:pPr marL="266700" indent="-266700">
              <a:spcBef>
                <a:spcPts val="600"/>
              </a:spcBef>
            </a:pPr>
            <a:r>
              <a:rPr lang="en-GB" sz="2800" b="0" dirty="0">
                <a:solidFill>
                  <a:srgbClr val="FF0000"/>
                </a:solidFill>
              </a:rPr>
              <a:t>Unconditionally</a:t>
            </a:r>
            <a:r>
              <a:rPr lang="en-GB" sz="2800" b="0" dirty="0">
                <a:solidFill>
                  <a:schemeClr val="accent2"/>
                </a:solidFill>
              </a:rPr>
              <a:t> guarantees that bad behaviour of the inputs will not propagate to the digital ‘core’</a:t>
            </a:r>
          </a:p>
          <a:p>
            <a:pPr marL="266700" indent="-266700">
              <a:spcBef>
                <a:spcPts val="600"/>
              </a:spcBef>
            </a:pPr>
            <a:r>
              <a:rPr lang="en-GB" sz="2800" b="0" dirty="0">
                <a:solidFill>
                  <a:schemeClr val="accent2"/>
                </a:solidFill>
              </a:rPr>
              <a:t>Speed-independent implementation of </a:t>
            </a:r>
            <a:r>
              <a:rPr lang="en-GB" sz="2800" b="0" dirty="0"/>
              <a:t>WAITX</a:t>
            </a:r>
            <a:r>
              <a:rPr lang="en-GB" sz="2800" b="0" dirty="0">
                <a:solidFill>
                  <a:schemeClr val="accent2"/>
                </a:solidFill>
              </a:rPr>
              <a:t> that uses only digital components – no transistor meshes, Schmitt triggers, etc.; the only non-digital dependency is the (well studied) metastability filter inside mutex / WAIT</a:t>
            </a:r>
          </a:p>
          <a:p>
            <a:pPr marL="266700" indent="-266700">
              <a:spcBef>
                <a:spcPts val="600"/>
              </a:spcBef>
            </a:pPr>
            <a:r>
              <a:rPr lang="en-GB" sz="2800" b="0" dirty="0">
                <a:solidFill>
                  <a:schemeClr val="accent2"/>
                </a:solidFill>
              </a:rPr>
              <a:t>Formally verified</a:t>
            </a:r>
          </a:p>
          <a:p>
            <a:pPr marL="266700" indent="-266700">
              <a:spcBef>
                <a:spcPts val="600"/>
              </a:spcBef>
            </a:pPr>
            <a:r>
              <a:rPr lang="en-GB" sz="2800" b="0" dirty="0">
                <a:solidFill>
                  <a:schemeClr val="accent2"/>
                </a:solidFill>
              </a:rPr>
              <a:t>Can be scaled to multiple inputs</a:t>
            </a:r>
          </a:p>
          <a:p>
            <a:pPr marL="266700" indent="-266700">
              <a:spcBef>
                <a:spcPts val="600"/>
              </a:spcBef>
            </a:pPr>
            <a:r>
              <a:rPr lang="en-GB" sz="2800" b="0" dirty="0"/>
              <a:t>WAITX</a:t>
            </a:r>
            <a:r>
              <a:rPr lang="en-GB" sz="2800" b="0" dirty="0">
                <a:solidFill>
                  <a:schemeClr val="accent2"/>
                </a:solidFill>
              </a:rPr>
              <a:t> can be used to implement an unconditionally safe </a:t>
            </a:r>
            <a:r>
              <a:rPr lang="en-GB" sz="2800" b="0" dirty="0"/>
              <a:t>SAMPLE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093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8439" y="1772816"/>
            <a:ext cx="7944001" cy="4752528"/>
            <a:chOff x="588439" y="1772816"/>
            <a:chExt cx="7944001" cy="4329811"/>
          </a:xfrm>
        </p:grpSpPr>
        <p:sp>
          <p:nvSpPr>
            <p:cNvPr id="11" name="Rectangle: Rounded Corners 10"/>
            <p:cNvSpPr/>
            <p:nvPr/>
          </p:nvSpPr>
          <p:spPr bwMode="auto">
            <a:xfrm>
              <a:off x="588439" y="1772816"/>
              <a:ext cx="7944001" cy="4329811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rgbClr val="88F9FC"/>
                </a:gs>
                <a:gs pos="83000">
                  <a:srgbClr val="88F1FC"/>
                </a:gs>
                <a:gs pos="100000">
                  <a:srgbClr val="AFF4FD"/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GB" dirty="0">
                <a:solidFill>
                  <a:srgbClr val="0033CC"/>
                </a:solidFill>
              </a:endParaRPr>
            </a:p>
            <a:p>
              <a:pPr algn="l"/>
              <a:endParaRPr lang="en-GB" dirty="0">
                <a:solidFill>
                  <a:srgbClr val="0033CC"/>
                </a:solidFill>
              </a:endParaRPr>
            </a:p>
            <a:p>
              <a:pPr algn="l"/>
              <a:endParaRPr lang="en-GB" dirty="0">
                <a:solidFill>
                  <a:srgbClr val="0033CC"/>
                </a:solidFill>
              </a:endParaRPr>
            </a:p>
            <a:p>
              <a:pPr algn="l"/>
              <a:endParaRPr lang="en-GB" dirty="0">
                <a:solidFill>
                  <a:srgbClr val="0033CC"/>
                </a:solidFill>
              </a:endParaRPr>
            </a:p>
            <a:p>
              <a:pPr algn="l"/>
              <a:endParaRPr lang="en-GB" dirty="0">
                <a:solidFill>
                  <a:srgbClr val="0033CC"/>
                </a:solidFill>
              </a:endParaRPr>
            </a:p>
            <a:p>
              <a:pPr algn="l"/>
              <a:endParaRPr lang="en-GB" dirty="0">
                <a:solidFill>
                  <a:srgbClr val="0033CC"/>
                </a:solidFill>
              </a:endParaRPr>
            </a:p>
            <a:p>
              <a:pPr algn="l"/>
              <a:endParaRPr lang="en-GB" dirty="0">
                <a:solidFill>
                  <a:srgbClr val="0033CC"/>
                </a:solidFill>
              </a:endParaRPr>
            </a:p>
            <a:p>
              <a:pPr algn="l"/>
              <a:endParaRPr lang="en-GB" dirty="0">
                <a:solidFill>
                  <a:srgbClr val="0033CC"/>
                </a:solidFill>
              </a:endParaRPr>
            </a:p>
            <a:p>
              <a:pPr algn="l"/>
              <a:endParaRPr lang="en-GB" dirty="0">
                <a:solidFill>
                  <a:srgbClr val="0033CC"/>
                </a:solidFill>
              </a:endParaRPr>
            </a:p>
            <a:p>
              <a:pPr algn="l"/>
              <a:endParaRPr lang="en-GB" dirty="0">
                <a:solidFill>
                  <a:srgbClr val="0033CC"/>
                </a:solidFill>
              </a:endParaRPr>
            </a:p>
            <a:p>
              <a:pPr marL="266700" algn="l"/>
              <a:r>
                <a:rPr lang="en-GB" dirty="0">
                  <a:solidFill>
                    <a:srgbClr val="0033CC"/>
                  </a:solidFill>
                </a:rPr>
                <a:t>Interfacing with rough world (cross-domain, analogue, </a:t>
              </a:r>
              <a:r>
                <a:rPr lang="en-GB" dirty="0" smtClean="0">
                  <a:solidFill>
                    <a:srgbClr val="0033CC"/>
                  </a:solidFill>
                </a:rPr>
                <a:t>…) by sanitising </a:t>
              </a:r>
              <a:r>
                <a:rPr lang="en-GB">
                  <a:solidFill>
                    <a:srgbClr val="0033CC"/>
                  </a:solidFill>
                </a:rPr>
                <a:t>non-persistent </a:t>
              </a:r>
              <a:r>
                <a:rPr lang="en-GB" smtClean="0">
                  <a:solidFill>
                    <a:srgbClr val="0033CC"/>
                  </a:solidFill>
                </a:rPr>
                <a:t>input signals</a:t>
              </a:r>
              <a:endParaRPr lang="en-GB" dirty="0">
                <a:solidFill>
                  <a:srgbClr val="0033CC"/>
                </a:solidFill>
              </a:endParaRPr>
            </a:p>
            <a:p>
              <a:pPr marL="628650" indent="-361950" algn="l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0033CC"/>
                  </a:solidFill>
                </a:rPr>
                <a:t>WAIT, WAITX, SAMPLE</a:t>
              </a:r>
              <a:r>
                <a:rPr lang="en-GB" dirty="0" smtClean="0">
                  <a:solidFill>
                    <a:srgbClr val="0033CC"/>
                  </a:solidFill>
                </a:rPr>
                <a:t>…</a:t>
              </a:r>
            </a:p>
            <a:p>
              <a:pPr marL="628650" indent="-361950" algn="l">
                <a:buClr>
                  <a:srgbClr val="FF0000"/>
                </a:buClr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rgbClr val="0033CC"/>
                  </a:solidFill>
                </a:rPr>
                <a:t>input/output read/consume choices</a:t>
              </a:r>
              <a:endParaRPr lang="en-GB" dirty="0">
                <a:solidFill>
                  <a:srgbClr val="0033C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6798095" y="3172432"/>
              <a:ext cx="25202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rgbClr val="FF0000"/>
                  </a:solidFill>
                </a:rPr>
                <a:t>this work</a:t>
              </a:r>
            </a:p>
          </p:txBody>
        </p:sp>
      </p:grpSp>
      <p:sp>
        <p:nvSpPr>
          <p:cNvPr id="10" name="Rectangle: Rounded Corners 9"/>
          <p:cNvSpPr/>
          <p:nvPr/>
        </p:nvSpPr>
        <p:spPr bwMode="auto">
          <a:xfrm>
            <a:off x="724071" y="1979509"/>
            <a:ext cx="7010129" cy="31056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rgbClr val="A2FA8A"/>
              </a:gs>
              <a:gs pos="83000">
                <a:srgbClr val="88FC8E"/>
              </a:gs>
              <a:gs pos="100000">
                <a:srgbClr val="AEFEBB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GB" dirty="0">
              <a:solidFill>
                <a:srgbClr val="0033CC"/>
              </a:solidFill>
            </a:endParaRPr>
          </a:p>
          <a:p>
            <a:pPr algn="l"/>
            <a:endParaRPr lang="en-GB" dirty="0">
              <a:solidFill>
                <a:srgbClr val="0033CC"/>
              </a:solidFill>
            </a:endParaRPr>
          </a:p>
          <a:p>
            <a:pPr algn="l"/>
            <a:endParaRPr lang="en-GB" dirty="0">
              <a:solidFill>
                <a:srgbClr val="0033CC"/>
              </a:solidFill>
            </a:endParaRPr>
          </a:p>
          <a:p>
            <a:pPr algn="l"/>
            <a:endParaRPr lang="en-GB" dirty="0">
              <a:solidFill>
                <a:srgbClr val="0033CC"/>
              </a:solidFill>
            </a:endParaRPr>
          </a:p>
          <a:p>
            <a:pPr algn="l"/>
            <a:endParaRPr lang="en-GB" dirty="0">
              <a:solidFill>
                <a:srgbClr val="0033CC"/>
              </a:solidFill>
            </a:endParaRPr>
          </a:p>
          <a:p>
            <a:pPr algn="l"/>
            <a:endParaRPr lang="en-GB" dirty="0">
              <a:solidFill>
                <a:srgbClr val="0033CC"/>
              </a:solidFill>
            </a:endParaRPr>
          </a:p>
          <a:p>
            <a:pPr algn="l"/>
            <a:endParaRPr lang="en-GB" dirty="0">
              <a:solidFill>
                <a:srgbClr val="0033CC"/>
              </a:solidFill>
            </a:endParaRPr>
          </a:p>
          <a:p>
            <a:pPr marL="180975" algn="l">
              <a:buClr>
                <a:srgbClr val="FF0000"/>
              </a:buClr>
            </a:pPr>
            <a:r>
              <a:rPr lang="en-GB" dirty="0" smtClean="0">
                <a:solidFill>
                  <a:srgbClr val="0033CC"/>
                </a:solidFill>
              </a:rPr>
              <a:t>“Factoring </a:t>
            </a:r>
            <a:r>
              <a:rPr lang="en-GB" dirty="0">
                <a:solidFill>
                  <a:srgbClr val="0033CC"/>
                </a:solidFill>
              </a:rPr>
              <a:t>out” </a:t>
            </a:r>
            <a:r>
              <a:rPr lang="en-GB" dirty="0" err="1">
                <a:solidFill>
                  <a:srgbClr val="0033CC"/>
                </a:solidFill>
              </a:rPr>
              <a:t>mutexes</a:t>
            </a:r>
            <a:r>
              <a:rPr lang="en-GB" dirty="0">
                <a:solidFill>
                  <a:srgbClr val="0033CC"/>
                </a:solidFill>
              </a:rPr>
              <a:t> into the </a:t>
            </a:r>
            <a:r>
              <a:rPr lang="en-GB" dirty="0" smtClean="0">
                <a:solidFill>
                  <a:srgbClr val="0033CC"/>
                </a:solidFill>
              </a:rPr>
              <a:t>environment</a:t>
            </a:r>
          </a:p>
          <a:p>
            <a:pPr marL="542925" indent="-3619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3CC"/>
                </a:solidFill>
              </a:rPr>
              <a:t>output/output choices &amp; internal arbitration</a:t>
            </a:r>
            <a:endParaRPr lang="en-GB" dirty="0" smtClean="0">
              <a:solidFill>
                <a:srgbClr val="0033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0" y="116632"/>
            <a:ext cx="8172400" cy="577210"/>
          </a:xfrm>
        </p:spPr>
        <p:txBody>
          <a:bodyPr/>
          <a:lstStyle/>
          <a:p>
            <a:r>
              <a:rPr lang="en-GB" dirty="0"/>
              <a:t>SI circuits: progress / extensions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8542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Intuition: </a:t>
            </a:r>
            <a:r>
              <a:rPr lang="en-GB" dirty="0">
                <a:solidFill>
                  <a:srgbClr val="0033CC"/>
                </a:solidFill>
              </a:rPr>
              <a:t>circuits that work “correctly” regardless of gate delays</a:t>
            </a:r>
          </a:p>
        </p:txBody>
      </p:sp>
      <p:sp>
        <p:nvSpPr>
          <p:cNvPr id="9" name="Rectangle: Rounded Corners 8"/>
          <p:cNvSpPr/>
          <p:nvPr/>
        </p:nvSpPr>
        <p:spPr bwMode="auto">
          <a:xfrm>
            <a:off x="885461" y="2102634"/>
            <a:ext cx="6128659" cy="21277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rgbClr val="FAEA8A"/>
              </a:gs>
              <a:gs pos="83000">
                <a:srgbClr val="FAF28A"/>
              </a:gs>
              <a:gs pos="100000">
                <a:srgbClr val="F8EEB4"/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GB" dirty="0">
              <a:solidFill>
                <a:srgbClr val="0033CC"/>
              </a:solidFill>
            </a:endParaRPr>
          </a:p>
          <a:p>
            <a:pPr algn="l"/>
            <a:endParaRPr lang="en-GB" dirty="0">
              <a:solidFill>
                <a:srgbClr val="0033CC"/>
              </a:solidFill>
            </a:endParaRPr>
          </a:p>
          <a:p>
            <a:pPr algn="l"/>
            <a:endParaRPr lang="en-GB" dirty="0">
              <a:solidFill>
                <a:srgbClr val="0033CC"/>
              </a:solidFill>
            </a:endParaRPr>
          </a:p>
          <a:p>
            <a:pPr algn="l"/>
            <a:endParaRPr lang="en-GB" dirty="0">
              <a:solidFill>
                <a:srgbClr val="0033CC"/>
              </a:solidFill>
            </a:endParaRPr>
          </a:p>
          <a:p>
            <a:pPr marL="447675" indent="-361950" algn="l"/>
            <a:r>
              <a:rPr lang="en-GB" dirty="0">
                <a:solidFill>
                  <a:srgbClr val="0033CC"/>
                </a:solidFill>
              </a:rPr>
              <a:t>Maintaining </a:t>
            </a:r>
            <a:r>
              <a:rPr lang="en-GB" dirty="0" smtClean="0">
                <a:solidFill>
                  <a:srgbClr val="0033CC"/>
                </a:solidFill>
              </a:rPr>
              <a:t>semi-modularity </a:t>
            </a:r>
            <a:r>
              <a:rPr lang="en-GB" dirty="0">
                <a:solidFill>
                  <a:srgbClr val="0033CC"/>
                </a:solidFill>
              </a:rPr>
              <a:t>w.r.t. a state:</a:t>
            </a:r>
          </a:p>
          <a:p>
            <a:pPr marL="447675" indent="-36195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3CC"/>
                </a:solidFill>
              </a:rPr>
              <a:t>input/input choices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1025485" y="2248879"/>
            <a:ext cx="4626635" cy="12054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dirty="0">
                <a:solidFill>
                  <a:srgbClr val="0033CC"/>
                </a:solidFill>
              </a:rPr>
              <a:t>Muller’s theory:</a:t>
            </a: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3CC"/>
                </a:solidFill>
              </a:rPr>
              <a:t>“closed” </a:t>
            </a:r>
            <a:r>
              <a:rPr lang="en-GB" dirty="0" smtClean="0">
                <a:solidFill>
                  <a:srgbClr val="0033CC"/>
                </a:solidFill>
              </a:rPr>
              <a:t>systems, inertial </a:t>
            </a:r>
            <a:r>
              <a:rPr lang="en-GB" dirty="0">
                <a:solidFill>
                  <a:srgbClr val="0033CC"/>
                </a:solidFill>
              </a:rPr>
              <a:t>delays </a:t>
            </a:r>
            <a:endParaRPr lang="en-GB" dirty="0" smtClean="0">
              <a:solidFill>
                <a:srgbClr val="0033CC"/>
              </a:solidFill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33CC"/>
                </a:solidFill>
              </a:rPr>
              <a:t>no choices</a:t>
            </a:r>
            <a:endParaRPr lang="en-GB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88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200" y="980728"/>
            <a:ext cx="8713788" cy="515302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en-US" sz="8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n-US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Thank you!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8000" dirty="0">
                <a:solidFill>
                  <a:srgbClr val="FF0000"/>
                </a:solidFill>
                <a:latin typeface="Comic Sans MS" panose="030F07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895874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5995592" y="836712"/>
            <a:ext cx="3148408" cy="6021288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836712"/>
            <a:ext cx="3063952" cy="6021288"/>
          </a:xfrm>
          <a:prstGeom prst="rect">
            <a:avLst/>
          </a:prstGeom>
          <a:blipFill dpi="0" rotWithShape="1">
            <a:blip r:embed="rId4">
              <a:alphaModFix amt="3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Strokes trans="77000" intensity="9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77210"/>
          </a:xfrm>
        </p:spPr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2890664" cy="639762"/>
          </a:xfrm>
        </p:spPr>
        <p:txBody>
          <a:bodyPr/>
          <a:lstStyle/>
          <a:p>
            <a:pPr algn="ctr"/>
            <a:r>
              <a:rPr lang="en-GB" dirty="0"/>
              <a:t>‘Dirty’ analogue part of the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79512" y="1548482"/>
            <a:ext cx="2890664" cy="3392686"/>
          </a:xfrm>
        </p:spPr>
        <p:txBody>
          <a:bodyPr/>
          <a:lstStyle/>
          <a:p>
            <a:pPr marL="268288" indent="-268288"/>
            <a:r>
              <a:rPr lang="en-US" b="0" dirty="0">
                <a:solidFill>
                  <a:schemeClr val="accent2"/>
                </a:solidFill>
              </a:rPr>
              <a:t>Non-persistent signals, e.g. comparator outputs</a:t>
            </a:r>
          </a:p>
          <a:p>
            <a:pPr marL="268288" indent="-268288"/>
            <a:r>
              <a:rPr lang="en-GB" b="0" dirty="0">
                <a:solidFill>
                  <a:schemeClr val="accent2"/>
                </a:solidFill>
              </a:rPr>
              <a:t>short pulses</a:t>
            </a:r>
          </a:p>
          <a:p>
            <a:pPr marL="268288" indent="-268288"/>
            <a:r>
              <a:rPr lang="en-GB" b="0" dirty="0">
                <a:solidFill>
                  <a:schemeClr val="accent2"/>
                </a:solidFill>
              </a:rPr>
              <a:t>bursts of high-frequency jitter</a:t>
            </a:r>
          </a:p>
          <a:p>
            <a:pPr marL="268288" indent="-268288"/>
            <a:r>
              <a:rPr lang="en-GB" b="0" dirty="0">
                <a:solidFill>
                  <a:schemeClr val="accent2"/>
                </a:solidFill>
              </a:rPr>
              <a:t>Not-quite-digital waveforms</a:t>
            </a:r>
            <a:endParaRPr lang="en-US" b="0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01816" y="908720"/>
            <a:ext cx="3034680" cy="639762"/>
          </a:xfrm>
        </p:spPr>
        <p:txBody>
          <a:bodyPr/>
          <a:lstStyle/>
          <a:p>
            <a:pPr algn="ctr"/>
            <a:r>
              <a:rPr lang="en-GB" dirty="0"/>
              <a:t>‘Clean’ digital core of the system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6001816" y="1548482"/>
            <a:ext cx="303468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>
            <a:lvl1pPr marL="482600" indent="-48260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2513" indent="-379413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2pPr>
            <a:lvl3pPr marL="1439863" indent="-19685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800" b="1">
                <a:solidFill>
                  <a:schemeClr val="tx1"/>
                </a:solidFill>
                <a:latin typeface="+mn-lt"/>
              </a:defRPr>
            </a:lvl3pPr>
            <a:lvl4pPr marL="1766888" indent="-136525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 b="1">
                <a:solidFill>
                  <a:schemeClr val="tx1"/>
                </a:solidFill>
                <a:latin typeface="+mn-lt"/>
              </a:defRPr>
            </a:lvl4pPr>
            <a:lvl5pPr marL="21177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5pPr>
            <a:lvl6pPr marL="25749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6pPr>
            <a:lvl7pPr marL="30321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7pPr>
            <a:lvl8pPr marL="34893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8pPr>
            <a:lvl9pPr marL="3946525" indent="-160338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268288" indent="-268288"/>
            <a:r>
              <a:rPr lang="en-GB" b="0" kern="0" dirty="0">
                <a:solidFill>
                  <a:schemeClr val="accent2"/>
                </a:solidFill>
              </a:rPr>
              <a:t>All signals must be well-behaved</a:t>
            </a:r>
          </a:p>
          <a:p>
            <a:pPr marL="268288" indent="-268288"/>
            <a:r>
              <a:rPr lang="en-GB" b="0" kern="0" dirty="0">
                <a:solidFill>
                  <a:schemeClr val="accent2"/>
                </a:solidFill>
              </a:rPr>
              <a:t>Nice digital waveforms</a:t>
            </a:r>
          </a:p>
          <a:p>
            <a:pPr marL="268288" indent="-268288"/>
            <a:r>
              <a:rPr lang="en-GB" b="0" kern="0" dirty="0">
                <a:solidFill>
                  <a:schemeClr val="accent2"/>
                </a:solidFill>
              </a:rPr>
              <a:t>Any bad behaviour may lead to malfunction</a:t>
            </a:r>
          </a:p>
          <a:p>
            <a:pPr marL="268288" indent="-268288"/>
            <a:r>
              <a:rPr lang="en-GB" b="0" kern="0" dirty="0">
                <a:solidFill>
                  <a:schemeClr val="accent2"/>
                </a:solidFill>
              </a:rPr>
              <a:t>Formally verified </a:t>
            </a:r>
            <a:r>
              <a:rPr lang="en-GB" b="0" kern="0" dirty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en-GB" b="0" kern="0" dirty="0">
              <a:solidFill>
                <a:schemeClr val="accent2"/>
              </a:solidFill>
            </a:endParaRPr>
          </a:p>
        </p:txBody>
      </p:sp>
      <p:pic>
        <p:nvPicPr>
          <p:cNvPr id="8" name="Picture 7" descr="&lt;strong&gt;Halloween&lt;/strong&gt; Honeycomb &lt;strong&gt;Witch&lt;/strong&gt; and &lt;strong&gt;Cauldron&lt;/strong&gt; (From Zombos' Closet)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2" y="4869160"/>
            <a:ext cx="1469568" cy="1917786"/>
          </a:xfrm>
          <a:prstGeom prst="rect">
            <a:avLst/>
          </a:prstGeom>
        </p:spPr>
      </p:pic>
      <p:pic>
        <p:nvPicPr>
          <p:cNvPr id="13" name="Picture 12" descr="&lt;strong&gt;washing-machine&lt;/strong&gt;-cartoo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64" y="4869160"/>
            <a:ext cx="1823864" cy="1823864"/>
          </a:xfrm>
          <a:prstGeom prst="rect">
            <a:avLst/>
          </a:prstGeom>
        </p:spPr>
      </p:pic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3090664" y="908720"/>
            <a:ext cx="2890664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025" tIns="36512" rIns="73025" bIns="36512" numCol="1" anchor="b" anchorCtr="0" compatLnSpc="1">
            <a:prstTxWarp prst="textNoShape">
              <a:avLst/>
            </a:prstTxWarp>
          </a:bodyPr>
          <a:lstStyle>
            <a:lvl1pPr marL="0" indent="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10000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defTabSz="479425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kern="0" dirty="0"/>
              <a:t>A2D interfaces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half" idx="2"/>
          </p:nvPr>
        </p:nvSpPr>
        <p:spPr>
          <a:xfrm>
            <a:off x="3090664" y="1548482"/>
            <a:ext cx="2890664" cy="3392686"/>
          </a:xfrm>
        </p:spPr>
        <p:txBody>
          <a:bodyPr/>
          <a:lstStyle/>
          <a:p>
            <a:pPr marL="268288" indent="-268288"/>
            <a:r>
              <a:rPr lang="en-US" b="0" dirty="0">
                <a:solidFill>
                  <a:schemeClr val="accent2"/>
                </a:solidFill>
              </a:rPr>
              <a:t>Sanitize ‘dirty’ signals coming from the analogue part before passing them to the digital core</a:t>
            </a:r>
          </a:p>
          <a:p>
            <a:pPr marL="268288" indent="-268288"/>
            <a:r>
              <a:rPr lang="en-US" b="0" dirty="0">
                <a:solidFill>
                  <a:schemeClr val="accent2"/>
                </a:solidFill>
              </a:rPr>
              <a:t>Special interface elements are needed – </a:t>
            </a:r>
            <a:r>
              <a:rPr lang="en-US" b="0" dirty="0">
                <a:solidFill>
                  <a:srgbClr val="FF0000"/>
                </a:solidFill>
              </a:rPr>
              <a:t>ASYNC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5" name="Picture 14" descr="Silhouette of a &lt;strong&gt;stain&lt;/strong&gt; I by Ninokh on DeviantArt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2" y="6165304"/>
            <a:ext cx="228600" cy="220218"/>
          </a:xfrm>
          <a:prstGeom prst="rect">
            <a:avLst/>
          </a:prstGeom>
        </p:spPr>
      </p:pic>
      <p:pic>
        <p:nvPicPr>
          <p:cNvPr id="18" name="Picture 17" descr="Silhouette of a &lt;strong&gt;stain&lt;/strong&gt; I by Ninokh on DeviantArt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72" y="6055195"/>
            <a:ext cx="228600" cy="220218"/>
          </a:xfrm>
          <a:prstGeom prst="rect">
            <a:avLst/>
          </a:prstGeom>
        </p:spPr>
      </p:pic>
      <p:pic>
        <p:nvPicPr>
          <p:cNvPr id="19" name="Picture 18" descr="Silhouette of a &lt;strong&gt;stain&lt;/strong&gt; I by Ninokh on DeviantArt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" y="5376719"/>
            <a:ext cx="228600" cy="220218"/>
          </a:xfrm>
          <a:prstGeom prst="rect">
            <a:avLst/>
          </a:prstGeom>
        </p:spPr>
      </p:pic>
      <p:pic>
        <p:nvPicPr>
          <p:cNvPr id="20" name="Picture 19" descr="Silhouette of a &lt;strong&gt;stain&lt;/strong&gt; I by Ninokh on DeviantArt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39" y="4843576"/>
            <a:ext cx="230242" cy="220218"/>
          </a:xfrm>
          <a:prstGeom prst="rect">
            <a:avLst/>
          </a:prstGeom>
        </p:spPr>
      </p:pic>
      <p:pic>
        <p:nvPicPr>
          <p:cNvPr id="7" name="Picture 6" descr="My kids have a second-rate Tooth &lt;strong&gt;Fairy&lt;/strong&gt;. -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33" y="4699834"/>
            <a:ext cx="1754725" cy="17942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90500"/>
            <a:ext cx="9001000" cy="523671"/>
          </a:xfrm>
        </p:spPr>
        <p:txBody>
          <a:bodyPr/>
          <a:lstStyle/>
          <a:p>
            <a:r>
              <a:rPr lang="en-US" sz="3600" dirty="0"/>
              <a:t>WAIT [ASYNC’15, </a:t>
            </a:r>
            <a:r>
              <a:rPr lang="en-GB" sz="3600" dirty="0" err="1"/>
              <a:t>Kessels</a:t>
            </a:r>
            <a:r>
              <a:rPr lang="en-GB" sz="3600" dirty="0"/>
              <a:t> &amp; Marston’99</a:t>
            </a:r>
            <a:r>
              <a:rPr lang="en-US" sz="3600" dirty="0"/>
              <a:t>]</a:t>
            </a:r>
            <a:endParaRPr lang="en-GB" sz="36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736"/>
            <a:ext cx="8713788" cy="5471889"/>
          </a:xfrm>
        </p:spPr>
        <p:txBody>
          <a:bodyPr>
            <a:normAutofit/>
          </a:bodyPr>
          <a:lstStyle/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r>
              <a:rPr lang="en-US" sz="2800" b="0" dirty="0">
                <a:solidFill>
                  <a:schemeClr val="accent2"/>
                </a:solidFill>
              </a:rPr>
              <a:t>Upon activation by </a:t>
            </a:r>
            <a:r>
              <a:rPr lang="en-US" sz="2800" dirty="0">
                <a:solidFill>
                  <a:srgbClr val="FF0000"/>
                </a:solidFill>
              </a:rPr>
              <a:t>ctrl+</a:t>
            </a:r>
            <a:r>
              <a:rPr lang="en-US" sz="2800" b="0" dirty="0">
                <a:solidFill>
                  <a:schemeClr val="accent2"/>
                </a:solidFill>
              </a:rPr>
              <a:t>, waits for </a:t>
            </a:r>
            <a:r>
              <a:rPr lang="en-US" sz="2800" dirty="0">
                <a:solidFill>
                  <a:srgbClr val="FF0000"/>
                </a:solidFill>
              </a:rPr>
              <a:t>sig</a:t>
            </a:r>
            <a:r>
              <a:rPr lang="en-US" sz="2800" b="0" dirty="0"/>
              <a:t>=1</a:t>
            </a:r>
            <a:r>
              <a:rPr lang="en-US" sz="2800" b="0" dirty="0">
                <a:solidFill>
                  <a:schemeClr val="accent2"/>
                </a:solidFill>
              </a:rPr>
              <a:t> (may miss short spikes) and latches it as ‘clean’ </a:t>
            </a:r>
            <a:r>
              <a:rPr lang="en-US" sz="2800" dirty="0">
                <a:solidFill>
                  <a:schemeClr val="accent2"/>
                </a:solidFill>
              </a:rPr>
              <a:t>san</a:t>
            </a: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r>
              <a:rPr lang="en-US" sz="2800" b="0" dirty="0">
                <a:solidFill>
                  <a:schemeClr val="accent2"/>
                </a:solidFill>
              </a:rPr>
              <a:t>‘Clean’ </a:t>
            </a:r>
            <a:r>
              <a:rPr lang="en-US" sz="2800" dirty="0">
                <a:solidFill>
                  <a:srgbClr val="FF0000"/>
                </a:solidFill>
              </a:rPr>
              <a:t>ctrl</a:t>
            </a:r>
            <a:r>
              <a:rPr lang="en-US" sz="2800" b="0" dirty="0">
                <a:solidFill>
                  <a:schemeClr val="accent2"/>
                </a:solidFill>
              </a:rPr>
              <a:t> </a:t>
            </a:r>
            <a:r>
              <a:rPr lang="en-US" sz="2800" b="0" dirty="0"/>
              <a:t>/</a:t>
            </a:r>
            <a:r>
              <a:rPr lang="en-US" sz="2800" b="0" dirty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chemeClr val="accent2"/>
                </a:solidFill>
              </a:rPr>
              <a:t>san</a:t>
            </a:r>
            <a:r>
              <a:rPr lang="en-US" sz="2800" b="0" dirty="0">
                <a:solidFill>
                  <a:schemeClr val="accent2"/>
                </a:solidFill>
              </a:rPr>
              <a:t> handshake controlled by ‘dirty’ </a:t>
            </a:r>
            <a:r>
              <a:rPr lang="en-US" sz="2800" dirty="0">
                <a:solidFill>
                  <a:srgbClr val="FF0000"/>
                </a:solidFill>
              </a:rPr>
              <a:t>sig</a:t>
            </a:r>
          </a:p>
        </p:txBody>
      </p:sp>
      <p:pic>
        <p:nvPicPr>
          <p:cNvPr id="3075" name="Picture 3" descr="D:\SVN\papers\REP49\EECE\fig\circuit-WAIT-compac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5" b="17025"/>
          <a:stretch/>
        </p:blipFill>
        <p:spPr bwMode="auto">
          <a:xfrm>
            <a:off x="3096246" y="2852936"/>
            <a:ext cx="183579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5459"/>
            <a:ext cx="5976664" cy="2588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12" y="2564905"/>
            <a:ext cx="3277880" cy="1772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90" y="2931819"/>
            <a:ext cx="1593721" cy="13194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90" y="4983020"/>
            <a:ext cx="2344664" cy="1207802"/>
          </a:xfrm>
          <a:prstGeom prst="rect">
            <a:avLst/>
          </a:prstGeom>
        </p:spPr>
      </p:pic>
      <p:pic>
        <p:nvPicPr>
          <p:cNvPr id="10" name="Picture 9" descr="Silhouette of a &lt;strong&gt;stain&lt;/strong&gt; I by Ninokh on DeviantArt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05" y="2934253"/>
            <a:ext cx="228600" cy="220218"/>
          </a:xfrm>
          <a:prstGeom prst="rect">
            <a:avLst/>
          </a:prstGeom>
        </p:spPr>
      </p:pic>
      <p:pic>
        <p:nvPicPr>
          <p:cNvPr id="11" name="Picture 10" descr="Silhouette of a &lt;strong&gt;stain&lt;/strong&gt; I by Ninokh on DeviantArt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228600" cy="220218"/>
          </a:xfrm>
          <a:prstGeom prst="rect">
            <a:avLst/>
          </a:prstGeom>
        </p:spPr>
      </p:pic>
      <p:pic>
        <p:nvPicPr>
          <p:cNvPr id="12" name="Picture 11" descr="Silhouette of a &lt;strong&gt;stain&lt;/strong&gt; I by Ninokh on DeviantArt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371" y="2640581"/>
            <a:ext cx="228600" cy="220218"/>
          </a:xfrm>
          <a:prstGeom prst="rect">
            <a:avLst/>
          </a:prstGeom>
        </p:spPr>
      </p:pic>
      <p:pic>
        <p:nvPicPr>
          <p:cNvPr id="13" name="Picture 12" descr="Silhouette of a &lt;strong&gt;stain&lt;/strong&gt; I by Ninokh on DeviantArt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40" y="2992758"/>
            <a:ext cx="228600" cy="220218"/>
          </a:xfrm>
          <a:prstGeom prst="rect">
            <a:avLst/>
          </a:prstGeom>
        </p:spPr>
      </p:pic>
      <p:pic>
        <p:nvPicPr>
          <p:cNvPr id="14" name="Picture 13" descr="Silhouette of a &lt;strong&gt;stain&lt;/strong&gt; I by Ninokh on DeviantArt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108" y="4007640"/>
            <a:ext cx="228600" cy="2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40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90500"/>
            <a:ext cx="9001000" cy="577210"/>
          </a:xfrm>
        </p:spPr>
        <p:txBody>
          <a:bodyPr/>
          <a:lstStyle/>
          <a:p>
            <a:r>
              <a:rPr lang="en-US" dirty="0" err="1"/>
              <a:t>Debubblification</a:t>
            </a:r>
            <a:r>
              <a:rPr lang="en-US" dirty="0"/>
              <a:t> of WAIT</a:t>
            </a:r>
            <a:endParaRPr lang="en-GB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736"/>
            <a:ext cx="8713788" cy="5471889"/>
          </a:xfrm>
        </p:spPr>
        <p:txBody>
          <a:bodyPr>
            <a:normAutofit/>
          </a:bodyPr>
          <a:lstStyle/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r>
              <a:rPr lang="en-US" sz="2800" b="0" dirty="0">
                <a:solidFill>
                  <a:schemeClr val="accent2"/>
                </a:solidFill>
              </a:rPr>
              <a:t>The input bubble on </a:t>
            </a:r>
            <a:r>
              <a:rPr lang="en-US" sz="2800" dirty="0">
                <a:solidFill>
                  <a:srgbClr val="FF0000"/>
                </a:solidFill>
              </a:rPr>
              <a:t>sig</a:t>
            </a:r>
            <a:r>
              <a:rPr lang="en-US" sz="2800" b="0" dirty="0">
                <a:solidFill>
                  <a:schemeClr val="accent2"/>
                </a:solidFill>
              </a:rPr>
              <a:t> can be detached:</a:t>
            </a: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endParaRPr lang="en-US" sz="2800" b="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endParaRPr lang="en-US" sz="2800" b="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endParaRPr lang="en-US" sz="2800" b="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r>
              <a:rPr lang="en-US" sz="2800" b="0" dirty="0">
                <a:solidFill>
                  <a:schemeClr val="accent2"/>
                </a:solidFill>
              </a:rPr>
              <a:t>The inverter can produce hazards, but they will not propagate past the mutex!</a:t>
            </a: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r>
              <a:rPr lang="en-US" sz="2800" b="0" dirty="0">
                <a:solidFill>
                  <a:schemeClr val="accent2"/>
                </a:solidFill>
              </a:rPr>
              <a:t>Dropping the bubble altogether yields </a:t>
            </a:r>
            <a:r>
              <a:rPr lang="en-US" sz="2800" b="0" dirty="0"/>
              <a:t>WAIT0</a:t>
            </a:r>
            <a:r>
              <a:rPr lang="en-US" sz="2800" b="0" dirty="0">
                <a:solidFill>
                  <a:schemeClr val="accent2"/>
                </a:solidFill>
              </a:rPr>
              <a:t> that waits for </a:t>
            </a:r>
            <a:r>
              <a:rPr lang="en-US" sz="2800" dirty="0">
                <a:solidFill>
                  <a:srgbClr val="FF0000"/>
                </a:solidFill>
              </a:rPr>
              <a:t>sig</a:t>
            </a:r>
            <a:r>
              <a:rPr lang="en-US" sz="2800" b="0" dirty="0"/>
              <a:t>=0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0" dirty="0">
                <a:solidFill>
                  <a:schemeClr val="accent2"/>
                </a:solidFill>
              </a:rPr>
              <a:t>rather than </a:t>
            </a:r>
            <a:r>
              <a:rPr lang="en-US" sz="2800" dirty="0">
                <a:solidFill>
                  <a:srgbClr val="FF0000"/>
                </a:solidFill>
              </a:rPr>
              <a:t>sig</a:t>
            </a:r>
            <a:r>
              <a:rPr lang="en-US" sz="2800" b="0" dirty="0"/>
              <a:t>=1</a:t>
            </a:r>
            <a:endParaRPr lang="en-US" sz="2800" b="0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04" y="1837381"/>
            <a:ext cx="3871996" cy="1218651"/>
          </a:xfrm>
          <a:prstGeom prst="rect">
            <a:avLst/>
          </a:prstGeom>
        </p:spPr>
      </p:pic>
      <p:pic>
        <p:nvPicPr>
          <p:cNvPr id="10" name="Picture 9" descr="Silhouette of a &lt;strong&gt;stain&lt;/strong&gt; I by Ninokh on DeviantAr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23" y="1988840"/>
            <a:ext cx="228600" cy="220218"/>
          </a:xfrm>
          <a:prstGeom prst="rect">
            <a:avLst/>
          </a:prstGeom>
        </p:spPr>
      </p:pic>
      <p:pic>
        <p:nvPicPr>
          <p:cNvPr id="6" name="Picture 5" descr="Silhouette of a &lt;strong&gt;stain&lt;/strong&gt; I by Ninokh on DeviantAr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264" y="1768622"/>
            <a:ext cx="228600" cy="220218"/>
          </a:xfrm>
          <a:prstGeom prst="rect">
            <a:avLst/>
          </a:prstGeom>
        </p:spPr>
      </p:pic>
      <p:sp>
        <p:nvSpPr>
          <p:cNvPr id="7" name="Explosion: 8 Points 1"/>
          <p:cNvSpPr/>
          <p:nvPr/>
        </p:nvSpPr>
        <p:spPr bwMode="auto">
          <a:xfrm>
            <a:off x="6367001" y="1486881"/>
            <a:ext cx="2592288" cy="1224136"/>
          </a:xfrm>
          <a:prstGeom prst="irregularSeal1">
            <a:avLst/>
          </a:prstGeom>
          <a:solidFill>
            <a:srgbClr val="00B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Idiom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pic>
        <p:nvPicPr>
          <p:cNvPr id="8" name="Picture 7" descr="Silhouette of a &lt;strong&gt;stain&lt;/strong&gt; I by Ninokh on DeviantAr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512" y="1988840"/>
            <a:ext cx="228600" cy="2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73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90500"/>
            <a:ext cx="8713788" cy="577210"/>
          </a:xfrm>
        </p:spPr>
        <p:txBody>
          <a:bodyPr/>
          <a:lstStyle/>
          <a:p>
            <a:r>
              <a:rPr lang="en-US" dirty="0"/>
              <a:t>WAITX element: the protocol</a:t>
            </a:r>
            <a:endParaRPr lang="en-GB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4745"/>
            <a:ext cx="8569647" cy="2376263"/>
          </a:xfrm>
        </p:spPr>
        <p:txBody>
          <a:bodyPr>
            <a:normAutofit lnSpcReduction="10000"/>
          </a:bodyPr>
          <a:lstStyle/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r>
              <a:rPr lang="en-US" sz="2800" b="0" dirty="0">
                <a:solidFill>
                  <a:schemeClr val="accent2"/>
                </a:solidFill>
              </a:rPr>
              <a:t>Upon activation by </a:t>
            </a:r>
            <a:r>
              <a:rPr lang="en-US" sz="2800" dirty="0">
                <a:solidFill>
                  <a:srgbClr val="FF0000"/>
                </a:solidFill>
              </a:rPr>
              <a:t>ctrl+</a:t>
            </a:r>
            <a:r>
              <a:rPr lang="en-US" sz="2800" b="0" dirty="0">
                <a:solidFill>
                  <a:schemeClr val="accent2"/>
                </a:solidFill>
              </a:rPr>
              <a:t>, </a:t>
            </a:r>
            <a:r>
              <a:rPr lang="en-GB" sz="2800" b="0" dirty="0">
                <a:solidFill>
                  <a:schemeClr val="accent2"/>
                </a:solidFill>
              </a:rPr>
              <a:t>arbitrates between ‘dirty’ </a:t>
            </a:r>
            <a:r>
              <a:rPr lang="en-GB" sz="2800" dirty="0">
                <a:solidFill>
                  <a:srgbClr val="FF0000"/>
                </a:solidFill>
              </a:rPr>
              <a:t>sig1</a:t>
            </a:r>
            <a:r>
              <a:rPr lang="en-GB" sz="2800" b="0" dirty="0">
                <a:solidFill>
                  <a:schemeClr val="accent2"/>
                </a:solidFill>
              </a:rPr>
              <a:t> and </a:t>
            </a:r>
            <a:r>
              <a:rPr lang="en-GB" sz="2800" dirty="0">
                <a:solidFill>
                  <a:srgbClr val="FF0000"/>
                </a:solidFill>
              </a:rPr>
              <a:t>sig2</a:t>
            </a: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r>
              <a:rPr lang="en-GB" sz="2800" b="0" dirty="0">
                <a:solidFill>
                  <a:schemeClr val="accent2"/>
                </a:solidFill>
              </a:rPr>
              <a:t>Grants </a:t>
            </a:r>
            <a:r>
              <a:rPr lang="en-GB" sz="2800" dirty="0">
                <a:solidFill>
                  <a:schemeClr val="accent2"/>
                </a:solidFill>
              </a:rPr>
              <a:t>g1</a:t>
            </a:r>
            <a:r>
              <a:rPr lang="en-GB" sz="2800" b="0" dirty="0">
                <a:solidFill>
                  <a:schemeClr val="accent2"/>
                </a:solidFill>
              </a:rPr>
              <a:t> and </a:t>
            </a:r>
            <a:r>
              <a:rPr lang="en-GB" sz="2800" dirty="0">
                <a:solidFill>
                  <a:schemeClr val="accent2"/>
                </a:solidFill>
              </a:rPr>
              <a:t>g2</a:t>
            </a:r>
            <a:r>
              <a:rPr lang="en-GB" sz="2800" b="0" dirty="0">
                <a:solidFill>
                  <a:schemeClr val="accent2"/>
                </a:solidFill>
              </a:rPr>
              <a:t> are clean and mutually exclusive</a:t>
            </a: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r>
              <a:rPr lang="en-GB" sz="2800" b="0" dirty="0">
                <a:solidFill>
                  <a:schemeClr val="accent2"/>
                </a:solidFill>
              </a:rPr>
              <a:t>Clean </a:t>
            </a:r>
            <a:r>
              <a:rPr lang="en-GB" sz="2800" dirty="0">
                <a:solidFill>
                  <a:srgbClr val="FF0000"/>
                </a:solidFill>
              </a:rPr>
              <a:t>ctrl</a:t>
            </a:r>
            <a:r>
              <a:rPr lang="en-GB" sz="2800" b="0" dirty="0">
                <a:solidFill>
                  <a:schemeClr val="accent2"/>
                </a:solidFill>
              </a:rPr>
              <a:t> / (</a:t>
            </a:r>
            <a:r>
              <a:rPr lang="en-GB" sz="2800" dirty="0">
                <a:solidFill>
                  <a:schemeClr val="accent2"/>
                </a:solidFill>
              </a:rPr>
              <a:t>g1</a:t>
            </a:r>
            <a:r>
              <a:rPr lang="en-GB" sz="2800" b="0" dirty="0">
                <a:solidFill>
                  <a:schemeClr val="accent2"/>
                </a:solidFill>
              </a:rPr>
              <a:t> or </a:t>
            </a:r>
            <a:r>
              <a:rPr lang="en-GB" sz="2800" dirty="0">
                <a:solidFill>
                  <a:schemeClr val="accent2"/>
                </a:solidFill>
              </a:rPr>
              <a:t>g2</a:t>
            </a:r>
            <a:r>
              <a:rPr lang="en-GB" sz="2800" b="0" dirty="0">
                <a:solidFill>
                  <a:schemeClr val="accent2"/>
                </a:solidFill>
              </a:rPr>
              <a:t>) handshake controlled by ‘dirty’ </a:t>
            </a:r>
            <a:r>
              <a:rPr lang="en-GB" sz="2800" dirty="0">
                <a:solidFill>
                  <a:srgbClr val="FF0000"/>
                </a:solidFill>
              </a:rPr>
              <a:t>sig1</a:t>
            </a:r>
            <a:r>
              <a:rPr lang="en-GB" sz="2800" b="0" dirty="0">
                <a:solidFill>
                  <a:schemeClr val="accent2"/>
                </a:solidFill>
              </a:rPr>
              <a:t> and </a:t>
            </a:r>
            <a:r>
              <a:rPr lang="en-GB" sz="2800" dirty="0">
                <a:solidFill>
                  <a:srgbClr val="FF0000"/>
                </a:solidFill>
              </a:rPr>
              <a:t>sig2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99472"/>
            <a:ext cx="3675736" cy="3212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24221"/>
            <a:ext cx="3003016" cy="2420888"/>
          </a:xfrm>
          <a:prstGeom prst="rect">
            <a:avLst/>
          </a:prstGeom>
        </p:spPr>
      </p:pic>
      <p:pic>
        <p:nvPicPr>
          <p:cNvPr id="4" name="Picture 3" descr="File:&lt;strong&gt;New&lt;/strong&gt; icon shiny badge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63905"/>
            <a:ext cx="1152129" cy="1152129"/>
          </a:xfrm>
          <a:prstGeom prst="rect">
            <a:avLst/>
          </a:prstGeom>
        </p:spPr>
      </p:pic>
      <p:pic>
        <p:nvPicPr>
          <p:cNvPr id="7" name="Picture 6" descr="Silhouette of a &lt;strong&gt;stain&lt;/strong&gt; I by Ninokh on DeviantArt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0" y="5877272"/>
            <a:ext cx="228600" cy="220218"/>
          </a:xfrm>
          <a:prstGeom prst="rect">
            <a:avLst/>
          </a:prstGeom>
        </p:spPr>
      </p:pic>
      <p:pic>
        <p:nvPicPr>
          <p:cNvPr id="8" name="Picture 7" descr="Silhouette of a &lt;strong&gt;stain&lt;/strong&gt; I by Ninokh on DeviantArt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4" y="4077072"/>
            <a:ext cx="228600" cy="2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21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90500"/>
            <a:ext cx="9001000" cy="523671"/>
          </a:xfrm>
        </p:spPr>
        <p:txBody>
          <a:bodyPr/>
          <a:lstStyle/>
          <a:p>
            <a:r>
              <a:rPr lang="en-US" sz="3600" dirty="0"/>
              <a:t>Application: multiphase buck (DATE’17)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6" y="1406156"/>
            <a:ext cx="8887502" cy="4760689"/>
          </a:xfrm>
          <a:prstGeom prst="rect">
            <a:avLst/>
          </a:prstGeom>
        </p:spPr>
      </p:pic>
      <p:pic>
        <p:nvPicPr>
          <p:cNvPr id="4" name="Picture 3" descr="Silhouette of a &lt;strong&gt;stain&lt;/strong&gt; I by Ninokh on DeviantAr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81547"/>
            <a:ext cx="228600" cy="220218"/>
          </a:xfrm>
          <a:prstGeom prst="rect">
            <a:avLst/>
          </a:prstGeom>
        </p:spPr>
      </p:pic>
      <p:pic>
        <p:nvPicPr>
          <p:cNvPr id="6" name="Picture 5" descr="Silhouette of a &lt;strong&gt;stain&lt;/strong&gt; I by Ninokh on DeviantAr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81547"/>
            <a:ext cx="228600" cy="220218"/>
          </a:xfrm>
          <a:prstGeom prst="rect">
            <a:avLst/>
          </a:prstGeom>
        </p:spPr>
      </p:pic>
      <p:pic>
        <p:nvPicPr>
          <p:cNvPr id="7" name="Picture 6" descr="Silhouette of a &lt;strong&gt;stain&lt;/strong&gt; I by Ninokh on DeviantAr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181" y="6125433"/>
            <a:ext cx="228600" cy="220218"/>
          </a:xfrm>
          <a:prstGeom prst="rect">
            <a:avLst/>
          </a:prstGeom>
        </p:spPr>
      </p:pic>
      <p:pic>
        <p:nvPicPr>
          <p:cNvPr id="8" name="Picture 7" descr="Silhouette of a &lt;strong&gt;stain&lt;/strong&gt; I by Ninokh on DeviantAr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66845"/>
            <a:ext cx="228600" cy="220218"/>
          </a:xfrm>
          <a:prstGeom prst="rect">
            <a:avLst/>
          </a:prstGeom>
        </p:spPr>
      </p:pic>
      <p:pic>
        <p:nvPicPr>
          <p:cNvPr id="9" name="Picture 8" descr="Silhouette of a &lt;strong&gt;stain&lt;/strong&gt; I by Ninokh on DeviantAr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131940"/>
            <a:ext cx="228600" cy="2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3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90500"/>
            <a:ext cx="8713788" cy="577210"/>
          </a:xfrm>
        </p:spPr>
        <p:txBody>
          <a:bodyPr/>
          <a:lstStyle/>
          <a:p>
            <a:r>
              <a:rPr lang="en-US" dirty="0"/>
              <a:t>WAITX element: top-level structure</a:t>
            </a:r>
            <a:endParaRPr lang="en-GB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0728"/>
            <a:ext cx="8569647" cy="5544616"/>
          </a:xfrm>
        </p:spPr>
        <p:txBody>
          <a:bodyPr>
            <a:normAutofit fontScale="92500" lnSpcReduction="20000"/>
          </a:bodyPr>
          <a:lstStyle/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r>
              <a:rPr lang="en-GB" sz="2800" b="0" dirty="0">
                <a:solidFill>
                  <a:srgbClr val="FF0000"/>
                </a:solidFill>
              </a:rPr>
              <a:t>Idea:</a:t>
            </a:r>
            <a:r>
              <a:rPr lang="en-GB" sz="2800" b="0" dirty="0">
                <a:solidFill>
                  <a:schemeClr val="accent2"/>
                </a:solidFill>
              </a:rPr>
              <a:t> sanitise </a:t>
            </a:r>
            <a:r>
              <a:rPr lang="en-GB" sz="2800" dirty="0">
                <a:solidFill>
                  <a:srgbClr val="FF0000"/>
                </a:solidFill>
              </a:rPr>
              <a:t>sig1</a:t>
            </a:r>
            <a:r>
              <a:rPr lang="en-GB" sz="2800" b="0" dirty="0">
                <a:solidFill>
                  <a:schemeClr val="accent2"/>
                </a:solidFill>
              </a:rPr>
              <a:t> and </a:t>
            </a:r>
            <a:r>
              <a:rPr lang="en-GB" sz="2800" dirty="0">
                <a:solidFill>
                  <a:srgbClr val="FF0000"/>
                </a:solidFill>
              </a:rPr>
              <a:t>sig2</a:t>
            </a:r>
            <a:r>
              <a:rPr lang="en-GB" sz="2800" b="0" dirty="0">
                <a:solidFill>
                  <a:schemeClr val="accent2"/>
                </a:solidFill>
              </a:rPr>
              <a:t> with </a:t>
            </a:r>
            <a:r>
              <a:rPr lang="en-GB" sz="2800" b="0" dirty="0"/>
              <a:t>WAIT</a:t>
            </a:r>
            <a:r>
              <a:rPr lang="en-GB" sz="2800" b="0" dirty="0">
                <a:solidFill>
                  <a:schemeClr val="accent2"/>
                </a:solidFill>
              </a:rPr>
              <a:t>s, and then arbitrate with a usual mutex</a:t>
            </a: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endParaRPr lang="en-GB" sz="2800" b="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endParaRPr lang="en-GB" sz="2800" b="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endParaRPr lang="en-GB" sz="2800" b="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endParaRPr lang="en-GB" sz="2800" b="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endParaRPr lang="en-GB" sz="2800" b="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endParaRPr lang="en-GB" sz="2800" b="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endParaRPr lang="en-GB" sz="2800" b="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r>
              <a:rPr lang="en-GB" sz="2800" b="0" dirty="0">
                <a:solidFill>
                  <a:srgbClr val="FF0000"/>
                </a:solidFill>
              </a:rPr>
              <a:t>Problem:</a:t>
            </a:r>
            <a:r>
              <a:rPr lang="en-GB" sz="2800" b="0" dirty="0">
                <a:solidFill>
                  <a:schemeClr val="accent2"/>
                </a:solidFill>
              </a:rPr>
              <a:t> Cannot reset the losing </a:t>
            </a:r>
            <a:r>
              <a:rPr lang="en-GB" sz="2800" b="0" dirty="0"/>
              <a:t>WAIT</a:t>
            </a:r>
            <a:r>
              <a:rPr lang="en-GB" sz="2800" b="0" dirty="0">
                <a:solidFill>
                  <a:schemeClr val="accent2"/>
                </a:solidFill>
              </a:rPr>
              <a:t>:</a:t>
            </a:r>
          </a:p>
          <a:p>
            <a:pPr marL="836613" lvl="1" indent="-266700">
              <a:lnSpc>
                <a:spcPct val="100000"/>
              </a:lnSpc>
              <a:spcBef>
                <a:spcPct val="40000"/>
              </a:spcBef>
            </a:pPr>
            <a:r>
              <a:rPr lang="en-GB" sz="2800" b="0" dirty="0">
                <a:solidFill>
                  <a:schemeClr val="accent2"/>
                </a:solidFill>
              </a:rPr>
              <a:t>its </a:t>
            </a:r>
            <a:r>
              <a:rPr lang="en-GB" sz="2800" dirty="0">
                <a:solidFill>
                  <a:srgbClr val="FF0000"/>
                </a:solidFill>
              </a:rPr>
              <a:t>sig</a:t>
            </a:r>
            <a:r>
              <a:rPr lang="en-GB" sz="2800" b="0" dirty="0">
                <a:solidFill>
                  <a:schemeClr val="accent2"/>
                </a:solidFill>
              </a:rPr>
              <a:t> may never arrive</a:t>
            </a:r>
          </a:p>
          <a:p>
            <a:pPr marL="836613" lvl="1" indent="-266700">
              <a:lnSpc>
                <a:spcPct val="100000"/>
              </a:lnSpc>
              <a:spcBef>
                <a:spcPct val="40000"/>
              </a:spcBef>
            </a:pPr>
            <a:r>
              <a:rPr lang="en-GB" sz="2800" b="0" dirty="0">
                <a:solidFill>
                  <a:schemeClr val="accent2"/>
                </a:solidFill>
              </a:rPr>
              <a:t>cannot withdraw its </a:t>
            </a:r>
            <a:r>
              <a:rPr lang="en-GB" sz="2800" dirty="0">
                <a:solidFill>
                  <a:srgbClr val="FF0000"/>
                </a:solidFill>
              </a:rPr>
              <a:t>ctrl</a:t>
            </a:r>
            <a:r>
              <a:rPr lang="en-GB" sz="2800" b="0" dirty="0">
                <a:solidFill>
                  <a:schemeClr val="accent2"/>
                </a:solidFill>
              </a:rPr>
              <a:t> – hazard if </a:t>
            </a:r>
            <a:r>
              <a:rPr lang="en-GB" sz="2800" dirty="0">
                <a:solidFill>
                  <a:srgbClr val="FF0000"/>
                </a:solidFill>
              </a:rPr>
              <a:t>sig</a:t>
            </a:r>
            <a:r>
              <a:rPr lang="en-GB" sz="2800" b="0" dirty="0">
                <a:solidFill>
                  <a:schemeClr val="accent2"/>
                </a:solidFill>
              </a:rPr>
              <a:t> does arrive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55454"/>
            <a:ext cx="4180952" cy="3285714"/>
          </a:xfrm>
          <a:prstGeom prst="rect">
            <a:avLst/>
          </a:prstGeom>
        </p:spPr>
      </p:pic>
      <p:pic>
        <p:nvPicPr>
          <p:cNvPr id="6" name="Picture 5" descr="&lt;strong&gt;washing-machine&lt;/strong&gt;-carto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4" y="2757264"/>
            <a:ext cx="1823864" cy="1823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5098" r="11766" b="5931"/>
          <a:stretch/>
        </p:blipFill>
        <p:spPr>
          <a:xfrm>
            <a:off x="6732240" y="2492896"/>
            <a:ext cx="1800200" cy="2160240"/>
          </a:xfrm>
          <a:prstGeom prst="rect">
            <a:avLst/>
          </a:prstGeom>
        </p:spPr>
      </p:pic>
      <p:sp>
        <p:nvSpPr>
          <p:cNvPr id="2" name="Explosion: 8 Points 1"/>
          <p:cNvSpPr/>
          <p:nvPr/>
        </p:nvSpPr>
        <p:spPr bwMode="auto">
          <a:xfrm>
            <a:off x="5652120" y="1404865"/>
            <a:ext cx="2592288" cy="1224136"/>
          </a:xfrm>
          <a:prstGeom prst="irregularSeal1">
            <a:avLst/>
          </a:prstGeom>
          <a:solidFill>
            <a:srgbClr val="00B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Idiom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pic>
        <p:nvPicPr>
          <p:cNvPr id="9" name="Picture 8" descr="Silhouette of a &lt;strong&gt;stain&lt;/strong&gt; I by Ninokh on DeviantArt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84" y="2606129"/>
            <a:ext cx="228600" cy="220218"/>
          </a:xfrm>
          <a:prstGeom prst="rect">
            <a:avLst/>
          </a:prstGeom>
        </p:spPr>
      </p:pic>
      <p:pic>
        <p:nvPicPr>
          <p:cNvPr id="10" name="Picture 9" descr="Silhouette of a &lt;strong&gt;stain&lt;/strong&gt; I by Ninokh on DeviantArt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96" y="3753036"/>
            <a:ext cx="228600" cy="2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2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uiExpand="1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90500"/>
            <a:ext cx="8713788" cy="577210"/>
          </a:xfrm>
        </p:spPr>
        <p:txBody>
          <a:bodyPr/>
          <a:lstStyle/>
          <a:p>
            <a:r>
              <a:rPr lang="en-US" dirty="0"/>
              <a:t>WAITX element: top-level structure</a:t>
            </a:r>
            <a:endParaRPr lang="en-GB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0728"/>
            <a:ext cx="8569647" cy="5688632"/>
          </a:xfrm>
        </p:spPr>
        <p:txBody>
          <a:bodyPr>
            <a:normAutofit/>
          </a:bodyPr>
          <a:lstStyle/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r>
              <a:rPr lang="en-GB" b="0" dirty="0">
                <a:solidFill>
                  <a:srgbClr val="FF0000"/>
                </a:solidFill>
              </a:rPr>
              <a:t>Idea:</a:t>
            </a:r>
            <a:r>
              <a:rPr lang="en-GB" b="0" dirty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chemeClr val="accent2"/>
                </a:solidFill>
              </a:rPr>
              <a:t>The winner helps the loser!</a:t>
            </a: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endParaRPr lang="en-GB" b="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endParaRPr lang="en-GB" b="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endParaRPr lang="en-GB" b="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endParaRPr lang="en-GB" b="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endParaRPr lang="en-GB" b="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endParaRPr lang="en-GB" b="0" dirty="0">
              <a:solidFill>
                <a:schemeClr val="accent2"/>
              </a:solidFill>
            </a:endParaRP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r>
              <a:rPr lang="en-GB" b="0" dirty="0">
                <a:solidFill>
                  <a:schemeClr val="accent2"/>
                </a:solidFill>
              </a:rPr>
              <a:t>The mutex’s winning grant ‘helps’ the losing signal to arrive (via NOR gates), so that both </a:t>
            </a:r>
            <a:r>
              <a:rPr lang="en-GB" b="0" dirty="0"/>
              <a:t>WAIT0</a:t>
            </a:r>
            <a:r>
              <a:rPr lang="en-GB" b="0" dirty="0">
                <a:solidFill>
                  <a:schemeClr val="accent2"/>
                </a:solidFill>
              </a:rPr>
              <a:t> elements fire at each cycle and can be safely reset</a:t>
            </a:r>
          </a:p>
          <a:p>
            <a:pPr marL="266700" indent="-266700">
              <a:lnSpc>
                <a:spcPct val="100000"/>
              </a:lnSpc>
              <a:spcBef>
                <a:spcPct val="40000"/>
              </a:spcBef>
            </a:pPr>
            <a:r>
              <a:rPr lang="en-GB" b="0" dirty="0">
                <a:solidFill>
                  <a:schemeClr val="accent2"/>
                </a:solidFill>
              </a:rPr>
              <a:t>The outputs of the NOR gates are ‘dirty’, but the hazards do not propagate past </a:t>
            </a:r>
            <a:r>
              <a:rPr lang="en-GB" b="0" dirty="0"/>
              <a:t>WAIT0</a:t>
            </a:r>
            <a:r>
              <a:rPr lang="en-GB" b="0" dirty="0">
                <a:solidFill>
                  <a:schemeClr val="accent2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47460"/>
            <a:ext cx="5976664" cy="3079898"/>
          </a:xfrm>
          <a:prstGeom prst="rect">
            <a:avLst/>
          </a:prstGeom>
        </p:spPr>
      </p:pic>
      <p:pic>
        <p:nvPicPr>
          <p:cNvPr id="3" name="Picture 2" descr="Silhouette of a &lt;strong&gt;stain&lt;/strong&gt; I by Ninokh on DeviantAr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47" y="2413654"/>
            <a:ext cx="228600" cy="220218"/>
          </a:xfrm>
          <a:prstGeom prst="rect">
            <a:avLst/>
          </a:prstGeom>
        </p:spPr>
      </p:pic>
      <p:pic>
        <p:nvPicPr>
          <p:cNvPr id="6" name="Picture 5" descr="Silhouette of a &lt;strong&gt;stain&lt;/strong&gt; I by Ninokh on DeviantAr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47" y="3349758"/>
            <a:ext cx="228600" cy="220218"/>
          </a:xfrm>
          <a:prstGeom prst="rect">
            <a:avLst/>
          </a:prstGeom>
        </p:spPr>
      </p:pic>
      <p:pic>
        <p:nvPicPr>
          <p:cNvPr id="7" name="Picture 6" descr="Silhouette of a &lt;strong&gt;stain&lt;/strong&gt; I by Ninokh on DeviantAr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51" y="3450536"/>
            <a:ext cx="228600" cy="220218"/>
          </a:xfrm>
          <a:prstGeom prst="rect">
            <a:avLst/>
          </a:prstGeom>
        </p:spPr>
      </p:pic>
      <p:pic>
        <p:nvPicPr>
          <p:cNvPr id="8" name="Picture 7" descr="Silhouette of a &lt;strong&gt;stain&lt;/strong&gt; I by Ninokh on DeviantAr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67" y="2330218"/>
            <a:ext cx="228600" cy="220218"/>
          </a:xfrm>
          <a:prstGeom prst="rect">
            <a:avLst/>
          </a:prstGeom>
        </p:spPr>
      </p:pic>
      <p:sp>
        <p:nvSpPr>
          <p:cNvPr id="9" name="Explosion: 8 Points 8"/>
          <p:cNvSpPr/>
          <p:nvPr/>
        </p:nvSpPr>
        <p:spPr bwMode="auto">
          <a:xfrm>
            <a:off x="6551712" y="692696"/>
            <a:ext cx="2592288" cy="1224136"/>
          </a:xfrm>
          <a:prstGeom prst="irregularSeal1">
            <a:avLst/>
          </a:prstGeom>
          <a:solidFill>
            <a:srgbClr val="00B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Idiom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14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90500"/>
            <a:ext cx="8713788" cy="577210"/>
          </a:xfrm>
        </p:spPr>
        <p:txBody>
          <a:bodyPr/>
          <a:lstStyle/>
          <a:p>
            <a:r>
              <a:rPr lang="en-US" dirty="0"/>
              <a:t>STG for CONTROL</a:t>
            </a:r>
            <a:endParaRPr lang="en-GB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351" y="4724399"/>
            <a:ext cx="8569647" cy="1842195"/>
          </a:xfrm>
        </p:spPr>
        <p:txBody>
          <a:bodyPr>
            <a:noAutofit/>
          </a:bodyPr>
          <a:lstStyle/>
          <a:p>
            <a:pPr marL="266700" indent="-266700">
              <a:lnSpc>
                <a:spcPct val="80000"/>
              </a:lnSpc>
              <a:spcBef>
                <a:spcPct val="40000"/>
              </a:spcBef>
            </a:pPr>
            <a:r>
              <a:rPr lang="en-GB" b="0" dirty="0">
                <a:solidFill>
                  <a:schemeClr val="accent2"/>
                </a:solidFill>
              </a:rPr>
              <a:t>Reset phase is long (5 gate delays between </a:t>
            </a:r>
            <a:r>
              <a:rPr lang="en-GB" dirty="0">
                <a:solidFill>
                  <a:schemeClr val="accent2"/>
                </a:solidFill>
              </a:rPr>
              <a:t>g1+</a:t>
            </a:r>
            <a:r>
              <a:rPr lang="en-GB" b="0" dirty="0">
                <a:solidFill>
                  <a:schemeClr val="accent2"/>
                </a:solidFill>
              </a:rPr>
              <a:t> and </a:t>
            </a:r>
            <a:r>
              <a:rPr lang="en-GB" dirty="0">
                <a:solidFill>
                  <a:schemeClr val="accent2"/>
                </a:solidFill>
              </a:rPr>
              <a:t>g1-</a:t>
            </a:r>
            <a:r>
              <a:rPr lang="en-GB" b="0" dirty="0">
                <a:solidFill>
                  <a:schemeClr val="accent2"/>
                </a:solidFill>
              </a:rPr>
              <a:t>), but concurrent to the environment’s consuming the grant</a:t>
            </a:r>
          </a:p>
          <a:p>
            <a:pPr marL="266700" indent="-266700">
              <a:lnSpc>
                <a:spcPct val="80000"/>
              </a:lnSpc>
              <a:spcBef>
                <a:spcPct val="40000"/>
              </a:spcBef>
            </a:pPr>
            <a:r>
              <a:rPr lang="en-GB" b="0" dirty="0">
                <a:solidFill>
                  <a:schemeClr val="accent2"/>
                </a:solidFill>
              </a:rPr>
              <a:t>Losing signal does not propagate through the mutex, i.e. an extension of the usual arbitration protocol is used</a:t>
            </a:r>
          </a:p>
          <a:p>
            <a:pPr marL="266700" indent="-266700">
              <a:lnSpc>
                <a:spcPct val="80000"/>
              </a:lnSpc>
              <a:spcBef>
                <a:spcPct val="40000"/>
              </a:spcBef>
            </a:pPr>
            <a:r>
              <a:rPr lang="en-GB" b="0" dirty="0">
                <a:solidFill>
                  <a:schemeClr val="accent2"/>
                </a:solidFill>
              </a:rPr>
              <a:t>Losing </a:t>
            </a:r>
            <a:r>
              <a:rPr lang="en-GB" b="0" dirty="0"/>
              <a:t>WAIT0</a:t>
            </a:r>
            <a:r>
              <a:rPr lang="en-GB" b="0" dirty="0">
                <a:solidFill>
                  <a:schemeClr val="accent2"/>
                </a:solidFill>
              </a:rPr>
              <a:t> must be reset before the winning 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940574"/>
            <a:ext cx="6876256" cy="37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61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te_OverHead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FFFF"/>
      </a:hlink>
      <a:folHlink>
        <a:srgbClr val="339933"/>
      </a:folHlink>
    </a:clrScheme>
    <a:fontScheme name="Date_OverHe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te_OverHea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e_OverHea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e_OverHea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e_OverHea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e_OverHea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e_OverHea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e_OverHea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C:\Work\Konferenzen\Date2002\MasterSlides\Date_OverHead.ppt</Template>
  <TotalTime>4658</TotalTime>
  <Words>635</Words>
  <Application>Microsoft Office PowerPoint</Application>
  <PresentationFormat>On-screen Show (4:3)</PresentationFormat>
  <Paragraphs>123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Comic Sans MS</vt:lpstr>
      <vt:lpstr>Times New Roman</vt:lpstr>
      <vt:lpstr>Wingdings</vt:lpstr>
      <vt:lpstr>Date_OverHead</vt:lpstr>
      <vt:lpstr>WAITX: An Arbiter for Non-Persistent Signals</vt:lpstr>
      <vt:lpstr>Motivation</vt:lpstr>
      <vt:lpstr>WAIT [ASYNC’15, Kessels &amp; Marston’99]</vt:lpstr>
      <vt:lpstr>Debubblification of WAIT</vt:lpstr>
      <vt:lpstr>WAITX element: the protocol</vt:lpstr>
      <vt:lpstr>Application: multiphase buck (DATE’17)</vt:lpstr>
      <vt:lpstr>WAITX element: top-level structure</vt:lpstr>
      <vt:lpstr>WAITX element: top-level structure</vt:lpstr>
      <vt:lpstr>STG for CONTROL</vt:lpstr>
      <vt:lpstr>CONTROL implementation</vt:lpstr>
      <vt:lpstr>SAMPLE element</vt:lpstr>
      <vt:lpstr>Summary</vt:lpstr>
      <vt:lpstr>SI circuits: progress / extensions</vt:lpstr>
      <vt:lpstr>PowerPoint Presentation</vt:lpstr>
    </vt:vector>
  </TitlesOfParts>
  <Company>Newcastle University,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 Visual Hints</dc:title>
  <dc:creator>Victor Khomenko</dc:creator>
  <cp:lastModifiedBy>Victor Khomenko</cp:lastModifiedBy>
  <cp:revision>721</cp:revision>
  <dcterms:created xsi:type="dcterms:W3CDTF">2000-11-06T16:35:25Z</dcterms:created>
  <dcterms:modified xsi:type="dcterms:W3CDTF">2017-05-22T18:42:16Z</dcterms:modified>
</cp:coreProperties>
</file>