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7"/>
  </p:notesMasterIdLst>
  <p:handoutMasterIdLst>
    <p:handoutMasterId r:id="rId28"/>
  </p:handoutMasterIdLst>
  <p:sldIdLst>
    <p:sldId id="267" r:id="rId2"/>
    <p:sldId id="378" r:id="rId3"/>
    <p:sldId id="379" r:id="rId4"/>
    <p:sldId id="344" r:id="rId5"/>
    <p:sldId id="380" r:id="rId6"/>
    <p:sldId id="396" r:id="rId7"/>
    <p:sldId id="398" r:id="rId8"/>
    <p:sldId id="381" r:id="rId9"/>
    <p:sldId id="382" r:id="rId10"/>
    <p:sldId id="397" r:id="rId11"/>
    <p:sldId id="385" r:id="rId12"/>
    <p:sldId id="383" r:id="rId13"/>
    <p:sldId id="387" r:id="rId14"/>
    <p:sldId id="384" r:id="rId15"/>
    <p:sldId id="394" r:id="rId16"/>
    <p:sldId id="386" r:id="rId17"/>
    <p:sldId id="388" r:id="rId18"/>
    <p:sldId id="389" r:id="rId19"/>
    <p:sldId id="395" r:id="rId20"/>
    <p:sldId id="391" r:id="rId21"/>
    <p:sldId id="393" r:id="rId22"/>
    <p:sldId id="392" r:id="rId23"/>
    <p:sldId id="390" r:id="rId24"/>
    <p:sldId id="363" r:id="rId25"/>
    <p:sldId id="303" r:id="rId2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33CC"/>
    <a:srgbClr val="3399FF"/>
    <a:srgbClr val="66FF33"/>
    <a:srgbClr val="000099"/>
    <a:srgbClr val="FFFF00"/>
    <a:srgbClr val="00005C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0534" autoAdjust="0"/>
  </p:normalViewPr>
  <p:slideViewPr>
    <p:cSldViewPr snapToObjects="1">
      <p:cViewPr varScale="1">
        <p:scale>
          <a:sx n="53" d="100"/>
          <a:sy n="53" d="100"/>
        </p:scale>
        <p:origin x="-461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8" d="100"/>
          <a:sy n="58" d="100"/>
        </p:scale>
        <p:origin x="-1728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4B9E9AE7-2AA0-4401-8E79-5CA9B4AFCA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293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Klicken Sie, um die Textformatierung des Masters zu bearbeiten.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EF91454A-8BFE-45F4-BE17-59F2794C91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64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1FECAB9-A6E8-48D2-8FD4-2EB8081E1CC2}" type="slidenum">
              <a:rPr lang="en-GB" sz="1200" b="0" smtClean="0">
                <a:latin typeface="Times New Roman" pitchFamily="18" charset="0"/>
              </a:rPr>
              <a:pPr/>
              <a:t>1</a:t>
            </a:fld>
            <a:endParaRPr lang="en-GB" sz="1200" b="0" dirty="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BBF31EA8-994F-4C32-ABCC-35D04D66DDE8}" type="slidenum">
              <a:rPr lang="en-GB" sz="1200" b="0" smtClean="0">
                <a:latin typeface="Times New Roman" pitchFamily="18" charset="0"/>
              </a:rPr>
              <a:pPr/>
              <a:t>10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BBF31EA8-994F-4C32-ABCC-35D04D66DDE8}" type="slidenum">
              <a:rPr lang="en-GB" sz="1200" b="0" smtClean="0">
                <a:latin typeface="Times New Roman" pitchFamily="18" charset="0"/>
              </a:rPr>
              <a:pPr/>
              <a:t>11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AC0E0EF-5B48-4320-AD88-3B5A4B432FED}" type="slidenum">
              <a:rPr lang="en-GB" sz="1200" b="0" smtClean="0">
                <a:latin typeface="Times New Roman" pitchFamily="18" charset="0"/>
              </a:rPr>
              <a:pPr/>
              <a:t>12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25A8AEE-AC79-45B2-ADBD-3E94AFDFF4B9}" type="slidenum">
              <a:rPr lang="en-GB" sz="1200" b="0" smtClean="0">
                <a:latin typeface="Times New Roman" pitchFamily="18" charset="0"/>
              </a:rPr>
              <a:pPr/>
              <a:t>13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DE05238B-BEDA-4631-A0BB-08058F53D4B0}" type="slidenum">
              <a:rPr lang="en-GB" sz="1200" b="0" smtClean="0">
                <a:latin typeface="Times New Roman" pitchFamily="18" charset="0"/>
              </a:rPr>
              <a:pPr/>
              <a:t>14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DE05238B-BEDA-4631-A0BB-08058F53D4B0}" type="slidenum">
              <a:rPr lang="en-GB" sz="1200" b="0" smtClean="0">
                <a:latin typeface="Times New Roman" pitchFamily="18" charset="0"/>
              </a:rPr>
              <a:pPr/>
              <a:t>15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9269642-E7B6-480E-9127-ECFCE8B8C3AC}" type="slidenum">
              <a:rPr lang="en-GB" sz="1200" b="0" smtClean="0">
                <a:latin typeface="Times New Roman" pitchFamily="18" charset="0"/>
              </a:rPr>
              <a:pPr/>
              <a:t>16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A5164D58-B88D-4B02-898B-00C94BE740C3}" type="slidenum">
              <a:rPr lang="en-GB" sz="1200" b="0" smtClean="0">
                <a:latin typeface="Times New Roman" pitchFamily="18" charset="0"/>
              </a:rPr>
              <a:pPr/>
              <a:t>17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DD8281CB-7002-4DC6-8E35-6060EC060DF1}" type="slidenum">
              <a:rPr lang="en-GB" sz="1200" b="0" smtClean="0">
                <a:latin typeface="Times New Roman" pitchFamily="18" charset="0"/>
              </a:rPr>
              <a:pPr/>
              <a:t>18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DD8281CB-7002-4DC6-8E35-6060EC060DF1}" type="slidenum">
              <a:rPr lang="en-GB" sz="1200" b="0" smtClean="0">
                <a:latin typeface="Times New Roman" pitchFamily="18" charset="0"/>
              </a:rPr>
              <a:pPr/>
              <a:t>19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E66B757-8024-4110-8998-7BEE5D2ECBD1}" type="slidenum">
              <a:rPr lang="en-GB" sz="1200" b="0" smtClean="0">
                <a:latin typeface="Times New Roman" pitchFamily="18" charset="0"/>
              </a:rPr>
              <a:pPr/>
              <a:t>2</a:t>
            </a:fld>
            <a:endParaRPr lang="en-GB" sz="1200" b="0" dirty="0" smtClean="0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EFAEADFB-A232-4FC1-A806-B8E39AD9A62B}" type="slidenum">
              <a:rPr lang="en-GB" sz="1200" b="0" smtClean="0">
                <a:latin typeface="Times New Roman" pitchFamily="18" charset="0"/>
              </a:rPr>
              <a:pPr/>
              <a:t>20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6468A4B6-4569-46C7-870C-A10864503601}" type="slidenum">
              <a:rPr lang="en-GB" sz="1200" b="0" smtClean="0">
                <a:latin typeface="Times New Roman" pitchFamily="18" charset="0"/>
              </a:rPr>
              <a:pPr/>
              <a:t>21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FBF1F3BA-4952-494C-95A4-746836F437DB}" type="slidenum">
              <a:rPr lang="en-GB" sz="1200" b="0" smtClean="0">
                <a:latin typeface="Times New Roman" pitchFamily="18" charset="0"/>
              </a:rPr>
              <a:pPr/>
              <a:t>22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C634777-1335-4FF2-A7E1-B75B475B815A}" type="slidenum">
              <a:rPr lang="en-GB" sz="1200" b="0" smtClean="0">
                <a:latin typeface="Times New Roman" pitchFamily="18" charset="0"/>
              </a:rPr>
              <a:pPr/>
              <a:t>23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F19A25-D6FF-4E3D-AADC-12409D667E94}" type="slidenum">
              <a:rPr lang="en-GB" sz="1200" b="0" smtClean="0">
                <a:latin typeface="Times New Roman" pitchFamily="18" charset="0"/>
              </a:rPr>
              <a:pPr/>
              <a:t>24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A33EAC3A-95AB-4C25-BC16-0D2E881A88C5}" type="slidenum">
              <a:rPr lang="en-GB" sz="1200" b="0" smtClean="0">
                <a:latin typeface="Times New Roman" pitchFamily="18" charset="0"/>
              </a:rPr>
              <a:pPr/>
              <a:t>25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2EB31ED-65D3-47A4-B359-0778B83377DE}" type="slidenum">
              <a:rPr lang="en-GB" sz="1200" b="0" smtClean="0">
                <a:latin typeface="Times New Roman" pitchFamily="18" charset="0"/>
              </a:rPr>
              <a:pPr/>
              <a:t>3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91F807E-AD70-4EB1-9652-EB8A51FBD7FC}" type="slidenum">
              <a:rPr lang="en-GB" sz="1200" b="0" smtClean="0">
                <a:latin typeface="Times New Roman" pitchFamily="18" charset="0"/>
              </a:rPr>
              <a:pPr/>
              <a:t>4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1ECFC99-EBEE-43C8-8983-1D504CE5DFAB}" type="slidenum">
              <a:rPr lang="en-GB" sz="1200" b="0" smtClean="0">
                <a:latin typeface="Times New Roman" pitchFamily="18" charset="0"/>
              </a:rPr>
              <a:pPr/>
              <a:t>5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1ECFC99-EBEE-43C8-8983-1D504CE5DFAB}" type="slidenum">
              <a:rPr lang="en-GB" sz="1200" b="0" smtClean="0">
                <a:latin typeface="Times New Roman" pitchFamily="18" charset="0"/>
              </a:rPr>
              <a:pPr/>
              <a:t>6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1ECFC99-EBEE-43C8-8983-1D504CE5DFAB}" type="slidenum">
              <a:rPr lang="en-GB" sz="1200" b="0" smtClean="0">
                <a:latin typeface="Times New Roman" pitchFamily="18" charset="0"/>
              </a:rPr>
              <a:pPr/>
              <a:t>7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B2A2378C-608F-4475-922F-88A9A702092A}" type="slidenum">
              <a:rPr lang="en-GB" sz="1200" b="0" smtClean="0">
                <a:latin typeface="Times New Roman" pitchFamily="18" charset="0"/>
              </a:rPr>
              <a:pPr/>
              <a:t>8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6E95830-4BA3-42CA-B617-B6BF85839D5B}" type="slidenum">
              <a:rPr lang="en-GB" sz="1200" b="0" smtClean="0">
                <a:latin typeface="Times New Roman" pitchFamily="18" charset="0"/>
              </a:rPr>
              <a:pPr/>
              <a:t>9</a:t>
            </a:fld>
            <a:endParaRPr lang="en-GB" sz="1200" b="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017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Klicken Sie, um das Format des Titel-Masters zu bearbeiten.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/>
              <a:t>Klicken Sie, um das Format des Untertitel-Masters zu bearbeiten.</a:t>
            </a:r>
          </a:p>
        </p:txBody>
      </p:sp>
    </p:spTree>
    <p:extLst>
      <p:ext uri="{BB962C8B-B14F-4D97-AF65-F5344CB8AC3E}">
        <p14:creationId xmlns:p14="http://schemas.microsoft.com/office/powerpoint/2010/main" val="807987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17384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905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905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04325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"/>
            <a:ext cx="8077200" cy="571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9906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990600"/>
            <a:ext cx="40005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46317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6491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85150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906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990600"/>
            <a:ext cx="4000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53688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53180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77217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952827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001083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945755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90500"/>
            <a:ext cx="80772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20638" rIns="50800" bIns="206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Titel</a:t>
            </a:r>
            <a:endParaRPr lang="de-DE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350250" y="6532563"/>
            <a:ext cx="24130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0800" tIns="20638" rIns="50800" bIns="20638">
            <a:spAutoFit/>
          </a:bodyPr>
          <a:lstStyle/>
          <a:p>
            <a:pPr algn="l" defTabSz="479425">
              <a:lnSpc>
                <a:spcPct val="97000"/>
              </a:lnSpc>
            </a:pPr>
            <a:fld id="{068819A4-69D8-492A-875F-7047C3901023}" type="slidenum">
              <a:rPr lang="en-GB" sz="900"/>
              <a:pPr algn="l" defTabSz="479425">
                <a:lnSpc>
                  <a:spcPct val="97000"/>
                </a:lnSpc>
              </a:pPr>
              <a:t>‹#›</a:t>
            </a:fld>
            <a:endParaRPr lang="en-GB" sz="90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90600"/>
            <a:ext cx="8153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3025" tIns="36512" rIns="73025" bIns="365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 Zweite Ebene</a:t>
            </a:r>
          </a:p>
          <a:p>
            <a:pPr lvl="2"/>
            <a:r>
              <a:rPr lang="en-GB" smtClean="0"/>
              <a:t> Dritte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</p:sldLayoutIdLst>
  <p:transition spd="med"/>
  <p:timing>
    <p:tnLst>
      <p:par>
        <p:cTn id="1" dur="indefinite" restart="never" nodeType="tmRoot"/>
      </p:par>
    </p:tnLst>
  </p:timing>
  <p:txStyles>
    <p:titleStyle>
      <a:lvl1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defTabSz="479425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482600" indent="-482600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1"/>
        </a:buClr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1052513" indent="-379413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2pPr>
      <a:lvl3pPr marL="1439863" indent="-196850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–"/>
        <a:defRPr sz="2400" b="1">
          <a:solidFill>
            <a:schemeClr val="tx1"/>
          </a:solidFill>
          <a:latin typeface="+mn-lt"/>
        </a:defRPr>
      </a:lvl3pPr>
      <a:lvl4pPr marL="1766888" indent="-136525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</a:defRPr>
      </a:lvl4pPr>
      <a:lvl5pPr marL="21177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5pPr>
      <a:lvl6pPr marL="25749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6pPr>
      <a:lvl7pPr marL="30321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7pPr>
      <a:lvl8pPr marL="34893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8pPr>
      <a:lvl9pPr marL="3946525" indent="-160338" algn="l" defTabSz="479425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homepages.cs.ncl.ac.uk/victor.khomenko/tools/fcp2pn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755650" y="2276475"/>
            <a:ext cx="7777163" cy="1401763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GB" sz="3600" dirty="0" smtClean="0"/>
              <a:t>A Polynomial Translation of </a:t>
            </a:r>
            <a:br>
              <a:rPr lang="en-GB" sz="3600" dirty="0" smtClean="0"/>
            </a:br>
            <a:r>
              <a:rPr lang="en-GB" sz="3600" dirty="0" smtClean="0">
                <a:sym typeface="Symbol" pitchFamily="18" charset="2"/>
              </a:rPr>
              <a:t>-</a:t>
            </a:r>
            <a:r>
              <a:rPr lang="en-GB" sz="3600" dirty="0" smtClean="0"/>
              <a:t>Calculus (FCP) to Safe Petri Nets</a:t>
            </a:r>
          </a:p>
        </p:txBody>
      </p:sp>
      <p:sp>
        <p:nvSpPr>
          <p:cNvPr id="3075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63513" y="3894138"/>
            <a:ext cx="8801100" cy="2559050"/>
          </a:xfrm>
        </p:spPr>
        <p:txBody>
          <a:bodyPr wrap="none" lIns="0" rIns="0"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dirty="0" smtClean="0">
                <a:solidFill>
                  <a:schemeClr val="accent2"/>
                </a:solidFill>
              </a:rPr>
              <a:t>Roland Meyer</a:t>
            </a:r>
            <a:r>
              <a:rPr lang="en-GB" baseline="30000" dirty="0" smtClean="0">
                <a:solidFill>
                  <a:srgbClr val="FF0000"/>
                </a:solidFill>
              </a:rPr>
              <a:t>1</a:t>
            </a:r>
            <a:r>
              <a:rPr lang="en-GB" dirty="0" smtClean="0">
                <a:solidFill>
                  <a:schemeClr val="accent2"/>
                </a:solidFill>
              </a:rPr>
              <a:t>, Victor Khomenko</a:t>
            </a:r>
            <a:r>
              <a:rPr lang="en-GB" baseline="30000" dirty="0" smtClean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chemeClr val="accent2"/>
                </a:solidFill>
              </a:rPr>
              <a:t>, and Reiner H</a:t>
            </a:r>
            <a:r>
              <a:rPr lang="en-GB" dirty="0" smtClean="0">
                <a:solidFill>
                  <a:schemeClr val="accent2"/>
                </a:solidFill>
                <a:cs typeface="Arial" charset="0"/>
              </a:rPr>
              <a:t>ü</a:t>
            </a:r>
            <a:r>
              <a:rPr lang="en-GB" dirty="0" smtClean="0">
                <a:solidFill>
                  <a:schemeClr val="accent2"/>
                </a:solidFill>
              </a:rPr>
              <a:t>chting</a:t>
            </a:r>
            <a:r>
              <a:rPr lang="en-GB" baseline="30000" dirty="0" smtClean="0">
                <a:solidFill>
                  <a:srgbClr val="FF0000"/>
                </a:solidFill>
              </a:rPr>
              <a:t>1</a:t>
            </a:r>
            <a:endParaRPr lang="en-US" baseline="300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GB" baseline="300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baseline="30000" dirty="0" smtClean="0">
                <a:solidFill>
                  <a:schemeClr val="accent2"/>
                </a:solidFill>
              </a:rPr>
              <a:t>1</a:t>
            </a:r>
            <a:r>
              <a:rPr lang="en-GB" dirty="0" smtClean="0">
                <a:solidFill>
                  <a:schemeClr val="accent1"/>
                </a:solidFill>
              </a:rPr>
              <a:t>Department of Computing Science,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dirty="0" smtClean="0">
                <a:solidFill>
                  <a:schemeClr val="accent1"/>
                </a:solidFill>
              </a:rPr>
              <a:t>University of Kaiserslautern, Germany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GB" dirty="0" smtClean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baseline="30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School of Computing Science,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accent1"/>
                </a:solidFill>
              </a:rPr>
              <a:t>Newcastle University, UK</a:t>
            </a:r>
          </a:p>
        </p:txBody>
      </p:sp>
      <p:pic>
        <p:nvPicPr>
          <p:cNvPr id="3076" name="Picture 1036" descr="image00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038" y="1009650"/>
            <a:ext cx="327501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908050"/>
            <a:ext cx="3743325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nvk9\AppData\Local\Microsoft\Windows\Temporary Internet Files\Content.IE5\9L8CFWAO\MC90044184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923" y="1672800"/>
            <a:ext cx="1831975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Principles of translation</a:t>
            </a:r>
            <a:endParaRPr lang="en-GB" sz="36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Replace restricted names by fresh public ones, e.g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. </a:t>
            </a:r>
            <a:r>
              <a:rPr lang="en-US" sz="2800" b="0" dirty="0" smtClean="0">
                <a:sym typeface="Symbol" pitchFamily="18" charset="2"/>
              </a:rPr>
              <a:t></a:t>
            </a:r>
            <a:r>
              <a:rPr lang="en-GB" sz="2800" b="0" dirty="0" smtClean="0">
                <a:sym typeface="Symbol" pitchFamily="18" charset="2"/>
              </a:rPr>
              <a:t>x.</a:t>
            </a:r>
            <a:r>
              <a:rPr lang="en-US" sz="2800" b="0" dirty="0" smtClean="0">
                <a:sym typeface="Symbol" pitchFamily="18" charset="2"/>
              </a:rPr>
              <a:t></a:t>
            </a:r>
            <a:r>
              <a:rPr lang="en-GB" sz="2800" b="0" dirty="0" err="1" smtClean="0">
                <a:sym typeface="Symbol" pitchFamily="18" charset="2"/>
              </a:rPr>
              <a:t>y.P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and </a:t>
            </a:r>
            <a:r>
              <a:rPr lang="en-GB" sz="2800" b="0" dirty="0" smtClean="0">
                <a:sym typeface="Symbol" pitchFamily="18" charset="2"/>
              </a:rPr>
              <a:t>P[</a:t>
            </a:r>
            <a:r>
              <a:rPr lang="en-GB" sz="2800" b="0" dirty="0" err="1" smtClean="0">
                <a:sym typeface="Symbol" pitchFamily="18" charset="2"/>
              </a:rPr>
              <a:t>ab</a:t>
            </a:r>
            <a:r>
              <a:rPr lang="en-GB" sz="2800" b="0" dirty="0" smtClean="0">
                <a:sym typeface="Symbol" pitchFamily="18" charset="2"/>
              </a:rPr>
              <a:t>/</a:t>
            </a:r>
            <a:r>
              <a:rPr lang="en-GB" sz="2800" b="0" dirty="0" err="1" smtClean="0">
                <a:sym typeface="Symbol" pitchFamily="18" charset="2"/>
              </a:rPr>
              <a:t>xy</a:t>
            </a:r>
            <a:r>
              <a:rPr lang="en-GB" sz="2800" b="0" dirty="0" smtClean="0">
                <a:sym typeface="Symbol" pitchFamily="18" charset="2"/>
              </a:rPr>
              <a:t>]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(</a:t>
            </a:r>
            <a:r>
              <a:rPr lang="en-GB" sz="2800" b="0" dirty="0" smtClean="0">
                <a:sym typeface="Symbol" pitchFamily="18" charset="2"/>
              </a:rPr>
              <a:t>a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&amp; </a:t>
            </a:r>
            <a:r>
              <a:rPr lang="en-GB" sz="2800" b="0" dirty="0" smtClean="0">
                <a:sym typeface="Symbol" pitchFamily="18" charset="2"/>
              </a:rPr>
              <a:t>b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are fresh) are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bisimilar </a:t>
            </a: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rgbClr val="FF0000"/>
                </a:solidFill>
                <a:sym typeface="Symbol" pitchFamily="18" charset="2"/>
              </a:rPr>
              <a:t>Recycle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the fresh names to avoid generating unbounded number of them: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static bound on the number of names</a:t>
            </a:r>
          </a:p>
          <a:p>
            <a:pPr marL="67310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	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an FCP can ‘remember’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if </a:t>
            </a:r>
            <a:r>
              <a:rPr lang="en-GB" sz="2800" b="0" dirty="0" smtClean="0">
                <a:sym typeface="Symbol" pitchFamily="18" charset="2"/>
              </a:rPr>
              <a:t>P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reacts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with </a:t>
            </a:r>
            <a:r>
              <a:rPr lang="en-US" sz="2800" b="0" dirty="0" smtClean="0">
                <a:sym typeface="Symbol" pitchFamily="18" charset="2"/>
              </a:rPr>
              <a:t></a:t>
            </a:r>
            <a:r>
              <a:rPr lang="en-GB" sz="2800" b="0" dirty="0" err="1" smtClean="0">
                <a:sym typeface="Symbol" pitchFamily="18" charset="2"/>
              </a:rPr>
              <a:t>x.Q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and </a:t>
            </a:r>
            <a:r>
              <a:rPr lang="en-GB" sz="2800" b="0" dirty="0" smtClean="0">
                <a:sym typeface="Symbol" pitchFamily="18" charset="2"/>
              </a:rPr>
              <a:t>a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is a currently unused (recycled) public name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then </a:t>
            </a:r>
            <a:r>
              <a:rPr lang="en-GB" sz="2800" b="0" dirty="0">
                <a:sym typeface="Symbol" pitchFamily="18" charset="2"/>
              </a:rPr>
              <a:t>P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 reacts with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sz="2800" b="0" dirty="0" smtClean="0">
                <a:sym typeface="Symbol" pitchFamily="18" charset="2"/>
              </a:rPr>
              <a:t>Q[a/x]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PN keeps track of the currently used names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Distributed representation of the substitution: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ym typeface="Symbol" pitchFamily="18" charset="2"/>
              </a:rPr>
              <a:t>P[</a:t>
            </a:r>
            <a:r>
              <a:rPr lang="en-GB" sz="2800" b="0" dirty="0" err="1" smtClean="0">
                <a:sym typeface="Symbol" pitchFamily="18" charset="2"/>
              </a:rPr>
              <a:t>ab</a:t>
            </a:r>
            <a:r>
              <a:rPr lang="en-GB" sz="2800" b="0" dirty="0" smtClean="0">
                <a:sym typeface="Symbol" pitchFamily="18" charset="2"/>
              </a:rPr>
              <a:t>/</a:t>
            </a:r>
            <a:r>
              <a:rPr lang="en-GB" sz="2800" b="0" dirty="0" err="1" smtClean="0">
                <a:sym typeface="Symbol" pitchFamily="18" charset="2"/>
              </a:rPr>
              <a:t>xy</a:t>
            </a:r>
            <a:r>
              <a:rPr lang="en-GB" sz="2800" b="0" dirty="0" smtClean="0">
                <a:sym typeface="Symbol" pitchFamily="18" charset="2"/>
              </a:rPr>
              <a:t>]=P[a/x][</a:t>
            </a:r>
            <a:r>
              <a:rPr lang="en-GB" sz="2800" b="0" dirty="0">
                <a:sym typeface="Symbol" pitchFamily="18" charset="2"/>
              </a:rPr>
              <a:t>b/y</a:t>
            </a:r>
            <a:r>
              <a:rPr lang="en-GB" sz="2800" b="0" dirty="0" smtClean="0">
                <a:sym typeface="Symbol" pitchFamily="18" charset="2"/>
              </a:rPr>
              <a:t>]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, so </a:t>
            </a:r>
            <a:r>
              <a:rPr lang="en-GB" sz="2800" b="0" dirty="0" smtClean="0">
                <a:sym typeface="Symbol" pitchFamily="18" charset="2"/>
              </a:rPr>
              <a:t>[</a:t>
            </a:r>
            <a:r>
              <a:rPr lang="en-GB" sz="2800" b="0" dirty="0">
                <a:sym typeface="Symbol" pitchFamily="18" charset="2"/>
              </a:rPr>
              <a:t>a/x]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and </a:t>
            </a:r>
            <a:r>
              <a:rPr lang="en-GB" sz="2800" b="0" dirty="0" smtClean="0">
                <a:sym typeface="Symbol" pitchFamily="18" charset="2"/>
              </a:rPr>
              <a:t>[b/y]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are treated as independent variables and represented by separate PN places</a:t>
            </a:r>
            <a:endParaRPr lang="en-GB" sz="2800" b="0" dirty="0">
              <a:solidFill>
                <a:schemeClr val="accent2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521334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Translation</a:t>
            </a:r>
            <a:endParaRPr lang="en-GB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2400"/>
              </a:spcBef>
              <a:buNone/>
            </a:pPr>
            <a:endParaRPr lang="en-GB" sz="2800" b="0" i="1" dirty="0" smtClean="0">
              <a:sym typeface="Symbol" pitchFamily="18" charset="2"/>
            </a:endParaRPr>
          </a:p>
          <a:p>
            <a:pPr marL="0" indent="0" algn="ctr">
              <a:lnSpc>
                <a:spcPct val="100000"/>
              </a:lnSpc>
              <a:spcBef>
                <a:spcPts val="2400"/>
              </a:spcBef>
              <a:buNone/>
            </a:pPr>
            <a:endParaRPr lang="en-GB" sz="2800" b="0" i="1" dirty="0">
              <a:sym typeface="Symbol" pitchFamily="18" charset="2"/>
            </a:endParaRP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GB" sz="2800" b="0" i="1" dirty="0" smtClean="0">
                <a:sym typeface="Symbol" pitchFamily="18" charset="2"/>
              </a:rPr>
              <a:t>					</a:t>
            </a:r>
            <a:r>
              <a:rPr lang="en-GB" sz="2800" b="0" i="1" dirty="0" err="1" smtClean="0">
                <a:sym typeface="Symbol" pitchFamily="18" charset="2"/>
              </a:rPr>
              <a:t>N</a:t>
            </a:r>
            <a:r>
              <a:rPr lang="en-GB" sz="2800" b="0" i="1" baseline="-25000" dirty="0" err="1" smtClean="0">
                <a:sym typeface="Symbol" pitchFamily="18" charset="2"/>
              </a:rPr>
              <a:t>subs</a:t>
            </a:r>
            <a:r>
              <a:rPr lang="en-GB" sz="2800" b="0" dirty="0">
                <a:solidFill>
                  <a:srgbClr val="FFC000"/>
                </a:solidFill>
                <a:sym typeface="Wingdings 3" pitchFamily="18" charset="2"/>
              </a:rPr>
              <a:t>  </a:t>
            </a:r>
            <a:r>
              <a:rPr lang="en-GB" sz="2800" b="0" i="1" dirty="0" smtClean="0">
                <a:solidFill>
                  <a:srgbClr val="00B050"/>
                </a:solidFill>
                <a:sym typeface="Wingdings 3" pitchFamily="18" charset="2"/>
              </a:rPr>
              <a:t>H(</a:t>
            </a:r>
            <a:r>
              <a:rPr lang="en-GB" sz="2800" b="0" i="1" dirty="0" smtClean="0">
                <a:solidFill>
                  <a:srgbClr val="7030A0"/>
                </a:solidFill>
                <a:sym typeface="Wingdings 3" pitchFamily="18" charset="2"/>
              </a:rPr>
              <a:t>N</a:t>
            </a:r>
            <a:r>
              <a:rPr lang="en-GB" sz="2800" b="0" i="1" baseline="-25000" dirty="0" smtClean="0">
                <a:solidFill>
                  <a:srgbClr val="7030A0"/>
                </a:solidFill>
                <a:sym typeface="Wingdings 3" pitchFamily="18" charset="2"/>
              </a:rPr>
              <a:t>1 </a:t>
            </a:r>
            <a:r>
              <a:rPr lang="en-GB" sz="2800" b="0" i="1" dirty="0" smtClean="0">
                <a:solidFill>
                  <a:srgbClr val="C00000"/>
                </a:solidFill>
                <a:sym typeface="Wingdings 3" pitchFamily="18" charset="2"/>
              </a:rPr>
              <a:t>|| </a:t>
            </a:r>
            <a:r>
              <a:rPr lang="en-GB" sz="2800" b="0" i="1" dirty="0" smtClean="0">
                <a:solidFill>
                  <a:schemeClr val="accent2"/>
                </a:solidFill>
                <a:sym typeface="Wingdings 3" pitchFamily="18" charset="2"/>
              </a:rPr>
              <a:t>… </a:t>
            </a:r>
            <a:r>
              <a:rPr lang="en-GB" sz="2800" b="0" i="1" dirty="0" smtClean="0">
                <a:solidFill>
                  <a:srgbClr val="C00000"/>
                </a:solidFill>
                <a:sym typeface="Wingdings 3" pitchFamily="18" charset="2"/>
              </a:rPr>
              <a:t>|| </a:t>
            </a:r>
            <a:r>
              <a:rPr lang="en-GB" sz="2800" b="0" i="1" dirty="0" err="1" smtClean="0">
                <a:solidFill>
                  <a:srgbClr val="7030A0"/>
                </a:solidFill>
                <a:sym typeface="Wingdings 3" pitchFamily="18" charset="2"/>
              </a:rPr>
              <a:t>N</a:t>
            </a:r>
            <a:r>
              <a:rPr lang="en-GB" sz="2800" b="0" i="1" baseline="-25000" dirty="0" err="1" smtClean="0">
                <a:solidFill>
                  <a:srgbClr val="7030A0"/>
                </a:solidFill>
                <a:sym typeface="Wingdings 3" pitchFamily="18" charset="2"/>
              </a:rPr>
              <a:t>n</a:t>
            </a:r>
            <a:r>
              <a:rPr lang="en-GB" sz="2800" b="0" i="1" dirty="0" smtClean="0">
                <a:solidFill>
                  <a:srgbClr val="00B050"/>
                </a:solidFill>
                <a:sym typeface="Wingdings 3" pitchFamily="18" charset="2"/>
              </a:rPr>
              <a:t>)</a:t>
            </a:r>
            <a:endParaRPr lang="en-GB" sz="2800" b="0" i="1" dirty="0" smtClean="0">
              <a:solidFill>
                <a:srgbClr val="00B050"/>
              </a:solidFill>
              <a:sym typeface="Symbol" pitchFamily="18" charset="2"/>
            </a:endParaRP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640655" y="3229171"/>
            <a:ext cx="15255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0"/>
              <a:t>Substitution</a:t>
            </a:r>
          </a:p>
          <a:p>
            <a:r>
              <a:rPr lang="en-GB" b="0"/>
              <a:t>net</a:t>
            </a:r>
          </a:p>
        </p:txBody>
      </p:sp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2369443" y="3237109"/>
            <a:ext cx="19367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0">
                <a:solidFill>
                  <a:srgbClr val="FFC000"/>
                </a:solidFill>
              </a:rPr>
              <a:t>Implementation</a:t>
            </a:r>
          </a:p>
          <a:p>
            <a:r>
              <a:rPr lang="en-GB" b="0">
                <a:solidFill>
                  <a:srgbClr val="FFC000"/>
                </a:solidFill>
              </a:rPr>
              <a:t>operator</a:t>
            </a:r>
          </a:p>
        </p:txBody>
      </p:sp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4241105" y="3229171"/>
            <a:ext cx="1139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0">
                <a:solidFill>
                  <a:srgbClr val="00B050"/>
                </a:solidFill>
              </a:rPr>
              <a:t>Hiding</a:t>
            </a:r>
          </a:p>
          <a:p>
            <a:r>
              <a:rPr lang="en-GB" b="0">
                <a:solidFill>
                  <a:srgbClr val="00B050"/>
                </a:solidFill>
              </a:rPr>
              <a:t>operator</a:t>
            </a:r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5322193" y="3237109"/>
            <a:ext cx="19510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0">
                <a:solidFill>
                  <a:srgbClr val="7030A0"/>
                </a:solidFill>
              </a:rPr>
              <a:t>State machines</a:t>
            </a:r>
          </a:p>
          <a:p>
            <a:r>
              <a:rPr lang="en-GB" b="0">
                <a:solidFill>
                  <a:srgbClr val="7030A0"/>
                </a:solidFill>
              </a:rPr>
              <a:t>implementing</a:t>
            </a:r>
          </a:p>
          <a:p>
            <a:r>
              <a:rPr lang="en-GB" b="0">
                <a:solidFill>
                  <a:srgbClr val="7030A0"/>
                </a:solidFill>
              </a:rPr>
              <a:t>threads</a:t>
            </a:r>
          </a:p>
        </p:txBody>
      </p:sp>
      <p:cxnSp>
        <p:nvCxnSpPr>
          <p:cNvPr id="11272" name="Straight Connector 4"/>
          <p:cNvCxnSpPr>
            <a:cxnSpLocks noChangeShapeType="1"/>
            <a:stCxn id="11268" idx="0"/>
          </p:cNvCxnSpPr>
          <p:nvPr/>
        </p:nvCxnSpPr>
        <p:spPr bwMode="auto">
          <a:xfrm flipV="1">
            <a:off x="1404243" y="2832296"/>
            <a:ext cx="1393825" cy="3968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273" name="Straight Connector 13"/>
          <p:cNvCxnSpPr>
            <a:cxnSpLocks noChangeShapeType="1"/>
            <a:stCxn id="11269" idx="0"/>
          </p:cNvCxnSpPr>
          <p:nvPr/>
        </p:nvCxnSpPr>
        <p:spPr bwMode="auto">
          <a:xfrm flipV="1">
            <a:off x="3337818" y="2832296"/>
            <a:ext cx="200025" cy="404813"/>
          </a:xfrm>
          <a:prstGeom prst="line">
            <a:avLst/>
          </a:prstGeom>
          <a:noFill/>
          <a:ln w="28575" algn="ctr">
            <a:solidFill>
              <a:srgbClr val="FFC000"/>
            </a:solidFill>
            <a:round/>
            <a:headEnd/>
            <a:tailEnd/>
          </a:ln>
        </p:spPr>
      </p:cxnSp>
      <p:cxnSp>
        <p:nvCxnSpPr>
          <p:cNvPr id="11274" name="Straight Connector 16"/>
          <p:cNvCxnSpPr>
            <a:cxnSpLocks noChangeShapeType="1"/>
          </p:cNvCxnSpPr>
          <p:nvPr/>
        </p:nvCxnSpPr>
        <p:spPr bwMode="auto">
          <a:xfrm flipH="1" flipV="1">
            <a:off x="3995936" y="2832296"/>
            <a:ext cx="676970" cy="404813"/>
          </a:xfrm>
          <a:prstGeom prst="line">
            <a:avLst/>
          </a:prstGeom>
          <a:noFill/>
          <a:ln w="28575" algn="ctr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11275" name="Straight Connector 20"/>
          <p:cNvCxnSpPr>
            <a:cxnSpLocks noChangeShapeType="1"/>
          </p:cNvCxnSpPr>
          <p:nvPr/>
        </p:nvCxnSpPr>
        <p:spPr bwMode="auto">
          <a:xfrm flipH="1" flipV="1">
            <a:off x="4486275" y="2871788"/>
            <a:ext cx="1628081" cy="419298"/>
          </a:xfrm>
          <a:prstGeom prst="line">
            <a:avLst/>
          </a:prstGeom>
          <a:noFill/>
          <a:ln w="28575" algn="ctr">
            <a:solidFill>
              <a:srgbClr val="7030A0"/>
            </a:solidFill>
            <a:round/>
            <a:headEnd/>
            <a:tailEnd/>
          </a:ln>
        </p:spPr>
      </p:cxnSp>
      <p:cxnSp>
        <p:nvCxnSpPr>
          <p:cNvPr id="11276" name="Straight Connector 22"/>
          <p:cNvCxnSpPr>
            <a:cxnSpLocks noChangeShapeType="1"/>
          </p:cNvCxnSpPr>
          <p:nvPr/>
        </p:nvCxnSpPr>
        <p:spPr bwMode="auto">
          <a:xfrm flipH="1" flipV="1">
            <a:off x="5886450" y="2843213"/>
            <a:ext cx="227905" cy="447872"/>
          </a:xfrm>
          <a:prstGeom prst="line">
            <a:avLst/>
          </a:prstGeom>
          <a:noFill/>
          <a:ln w="28575" algn="ctr">
            <a:solidFill>
              <a:srgbClr val="7030A0"/>
            </a:solidFill>
            <a:round/>
            <a:headEnd/>
            <a:tailEnd/>
          </a:ln>
        </p:spPr>
      </p:cxnSp>
      <p:sp>
        <p:nvSpPr>
          <p:cNvPr id="11277" name="TextBox 25"/>
          <p:cNvSpPr txBox="1">
            <a:spLocks noChangeArrowheads="1"/>
          </p:cNvSpPr>
          <p:nvPr/>
        </p:nvSpPr>
        <p:spPr bwMode="auto">
          <a:xfrm>
            <a:off x="4239517" y="908050"/>
            <a:ext cx="15541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0" dirty="0">
                <a:solidFill>
                  <a:srgbClr val="C00000"/>
                </a:solidFill>
              </a:rPr>
              <a:t>Parallel</a:t>
            </a:r>
          </a:p>
          <a:p>
            <a:r>
              <a:rPr lang="en-GB" b="0" dirty="0">
                <a:solidFill>
                  <a:srgbClr val="C00000"/>
                </a:solidFill>
              </a:rPr>
              <a:t>composition</a:t>
            </a:r>
          </a:p>
          <a:p>
            <a:r>
              <a:rPr lang="en-GB" b="0" dirty="0">
                <a:solidFill>
                  <a:srgbClr val="C00000"/>
                </a:solidFill>
              </a:rPr>
              <a:t>operator</a:t>
            </a:r>
          </a:p>
        </p:txBody>
      </p:sp>
      <p:cxnSp>
        <p:nvCxnSpPr>
          <p:cNvPr id="16" name="Straight Connector 4"/>
          <p:cNvCxnSpPr>
            <a:cxnSpLocks noChangeShapeType="1"/>
            <a:endCxn id="11277" idx="2"/>
          </p:cNvCxnSpPr>
          <p:nvPr/>
        </p:nvCxnSpPr>
        <p:spPr bwMode="auto">
          <a:xfrm flipV="1">
            <a:off x="4811017" y="1924050"/>
            <a:ext cx="205581" cy="42483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9" name="Straight Connector 4"/>
          <p:cNvCxnSpPr>
            <a:cxnSpLocks noChangeShapeType="1"/>
            <a:endCxn id="11277" idx="2"/>
          </p:cNvCxnSpPr>
          <p:nvPr/>
        </p:nvCxnSpPr>
        <p:spPr bwMode="auto">
          <a:xfrm flipH="1" flipV="1">
            <a:off x="5016598" y="1924050"/>
            <a:ext cx="491506" cy="403882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Translation: Pre-processing</a:t>
            </a:r>
            <a:endParaRPr lang="en-GB" sz="36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Ensure that each thread of the FCP has its own set of process definitions:</a:t>
            </a:r>
          </a:p>
          <a:p>
            <a:pPr marL="0" indent="0">
              <a:buNone/>
            </a:pPr>
            <a:r>
              <a:rPr lang="en-GB" sz="2800" b="0" dirty="0" smtClean="0"/>
              <a:t>	K(</a:t>
            </a:r>
            <a:r>
              <a:rPr lang="en-GB" sz="2800" b="0" dirty="0" err="1" smtClean="0"/>
              <a:t>u,v</a:t>
            </a:r>
            <a:r>
              <a:rPr lang="en-GB" sz="2800" b="0" dirty="0" smtClean="0"/>
              <a:t>):=</a:t>
            </a:r>
            <a:r>
              <a:rPr lang="el-GR" sz="2800" b="0" dirty="0" smtClean="0">
                <a:sym typeface="Symbol"/>
              </a:rPr>
              <a:t></a:t>
            </a:r>
            <a:r>
              <a:rPr lang="el-GR" sz="2800" b="0" dirty="0" smtClean="0"/>
              <a:t>.</a:t>
            </a:r>
            <a:r>
              <a:rPr lang="en-GB" sz="2800" b="0" dirty="0" smtClean="0"/>
              <a:t>L(</a:t>
            </a:r>
            <a:r>
              <a:rPr lang="en-GB" sz="2800" b="0" dirty="0" err="1" smtClean="0"/>
              <a:t>u,v</a:t>
            </a:r>
            <a:r>
              <a:rPr lang="en-GB" sz="2800" b="0" dirty="0" smtClean="0"/>
              <a:t>)</a:t>
            </a:r>
            <a:r>
              <a:rPr lang="en-GB" sz="2800" b="0" dirty="0"/>
              <a:t>	</a:t>
            </a:r>
            <a:r>
              <a:rPr lang="en-GB" sz="2800" b="0" dirty="0" smtClean="0"/>
              <a:t>			</a:t>
            </a:r>
            <a:r>
              <a:rPr lang="en-GB" sz="2800" b="0" dirty="0" smtClean="0">
                <a:solidFill>
                  <a:srgbClr val="FFC000"/>
                </a:solidFill>
              </a:rPr>
              <a:t>K(</a:t>
            </a:r>
            <a:r>
              <a:rPr lang="en-GB" sz="2800" b="0" dirty="0" err="1" smtClean="0">
                <a:solidFill>
                  <a:srgbClr val="FFC000"/>
                </a:solidFill>
              </a:rPr>
              <a:t>u,v</a:t>
            </a:r>
            <a:r>
              <a:rPr lang="el-GR" sz="2800" b="0" dirty="0" smtClean="0">
                <a:solidFill>
                  <a:srgbClr val="FFC000"/>
                </a:solidFill>
              </a:rPr>
              <a:t>):=</a:t>
            </a:r>
            <a:r>
              <a:rPr lang="el-GR" sz="2800" b="0" dirty="0" smtClean="0">
                <a:solidFill>
                  <a:srgbClr val="FFC000"/>
                </a:solidFill>
                <a:sym typeface="Symbol"/>
              </a:rPr>
              <a:t></a:t>
            </a:r>
            <a:r>
              <a:rPr lang="el-GR" sz="2800" b="0" dirty="0" smtClean="0">
                <a:solidFill>
                  <a:srgbClr val="FFC000"/>
                </a:solidFill>
              </a:rPr>
              <a:t>.</a:t>
            </a:r>
            <a:r>
              <a:rPr lang="en-GB" sz="2800" b="0" dirty="0" smtClean="0">
                <a:solidFill>
                  <a:srgbClr val="FFC000"/>
                </a:solidFill>
              </a:rPr>
              <a:t>L(</a:t>
            </a:r>
            <a:r>
              <a:rPr lang="en-GB" sz="2800" b="0" dirty="0" err="1" smtClean="0">
                <a:solidFill>
                  <a:srgbClr val="FFC000"/>
                </a:solidFill>
              </a:rPr>
              <a:t>u,v</a:t>
            </a:r>
            <a:r>
              <a:rPr lang="en-GB" sz="2800" b="0" dirty="0" smtClean="0">
                <a:solidFill>
                  <a:srgbClr val="FFC000"/>
                </a:solidFill>
              </a:rPr>
              <a:t>)</a:t>
            </a:r>
            <a:endParaRPr lang="en-GB" sz="2800" b="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GB" sz="2800" b="0" dirty="0" smtClean="0"/>
              <a:t>	L(</a:t>
            </a:r>
            <a:r>
              <a:rPr lang="en-GB" sz="2800" b="0" dirty="0" err="1" smtClean="0"/>
              <a:t>x,y</a:t>
            </a:r>
            <a:r>
              <a:rPr lang="en-GB" sz="2800" b="0" dirty="0" smtClean="0"/>
              <a:t>):=</a:t>
            </a:r>
            <a:r>
              <a:rPr lang="el-GR" sz="2800" b="0" dirty="0" smtClean="0">
                <a:sym typeface="Symbol"/>
              </a:rPr>
              <a:t></a:t>
            </a:r>
            <a:r>
              <a:rPr lang="el-GR" sz="2800" b="0" dirty="0" smtClean="0"/>
              <a:t>.</a:t>
            </a:r>
            <a:r>
              <a:rPr lang="en-GB" sz="2800" b="0" dirty="0" smtClean="0"/>
              <a:t>K(</a:t>
            </a:r>
            <a:r>
              <a:rPr lang="en-GB" sz="2800" b="0" dirty="0" err="1" smtClean="0"/>
              <a:t>x,y</a:t>
            </a:r>
            <a:r>
              <a:rPr lang="en-GB" sz="2800" b="0" dirty="0" smtClean="0"/>
              <a:t>)					</a:t>
            </a:r>
            <a:r>
              <a:rPr lang="en-GB" sz="2800" b="0" dirty="0" smtClean="0">
                <a:solidFill>
                  <a:srgbClr val="FFC000"/>
                </a:solidFill>
              </a:rPr>
              <a:t>L(</a:t>
            </a:r>
            <a:r>
              <a:rPr lang="en-GB" sz="2800" b="0" dirty="0" err="1" smtClean="0">
                <a:solidFill>
                  <a:srgbClr val="FFC000"/>
                </a:solidFill>
              </a:rPr>
              <a:t>x,y</a:t>
            </a:r>
            <a:r>
              <a:rPr lang="el-GR" sz="2800" b="0" dirty="0" smtClean="0">
                <a:solidFill>
                  <a:srgbClr val="FFC000"/>
                </a:solidFill>
              </a:rPr>
              <a:t>):=</a:t>
            </a:r>
            <a:r>
              <a:rPr lang="el-GR" sz="2800" b="0" dirty="0" smtClean="0">
                <a:solidFill>
                  <a:srgbClr val="FFC000"/>
                </a:solidFill>
                <a:sym typeface="Symbol"/>
              </a:rPr>
              <a:t></a:t>
            </a:r>
            <a:r>
              <a:rPr lang="el-GR" sz="2800" b="0" dirty="0" smtClean="0">
                <a:solidFill>
                  <a:srgbClr val="FFC000"/>
                </a:solidFill>
              </a:rPr>
              <a:t>.</a:t>
            </a:r>
            <a:r>
              <a:rPr lang="en-GB" sz="2800" b="0" dirty="0" smtClean="0">
                <a:solidFill>
                  <a:srgbClr val="FFC000"/>
                </a:solidFill>
              </a:rPr>
              <a:t>K(</a:t>
            </a:r>
            <a:r>
              <a:rPr lang="en-GB" sz="2800" b="0" dirty="0" err="1" smtClean="0">
                <a:solidFill>
                  <a:srgbClr val="FFC000"/>
                </a:solidFill>
              </a:rPr>
              <a:t>x,y</a:t>
            </a:r>
            <a:r>
              <a:rPr lang="en-GB" sz="2800" b="0" dirty="0" smtClean="0">
                <a:solidFill>
                  <a:srgbClr val="FFC000"/>
                </a:solidFill>
              </a:rPr>
              <a:t>)</a:t>
            </a:r>
            <a:endParaRPr lang="en-GB" sz="2800" b="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GB" sz="2800" b="0" dirty="0" smtClean="0"/>
              <a:t>										</a:t>
            </a:r>
            <a:r>
              <a:rPr lang="en-GB" sz="2800" b="0" dirty="0" smtClean="0">
                <a:solidFill>
                  <a:srgbClr val="00B050"/>
                </a:solidFill>
              </a:rPr>
              <a:t>K’(</a:t>
            </a:r>
            <a:r>
              <a:rPr lang="en-GB" sz="2800" b="0" dirty="0" err="1" smtClean="0">
                <a:solidFill>
                  <a:srgbClr val="00B050"/>
                </a:solidFill>
              </a:rPr>
              <a:t>u’,v</a:t>
            </a:r>
            <a:r>
              <a:rPr lang="en-GB" sz="2800" b="0" dirty="0" smtClean="0">
                <a:solidFill>
                  <a:srgbClr val="00B050"/>
                </a:solidFill>
              </a:rPr>
              <a:t>’</a:t>
            </a:r>
            <a:r>
              <a:rPr lang="el-GR" sz="2800" b="0" dirty="0" smtClean="0">
                <a:solidFill>
                  <a:srgbClr val="00B050"/>
                </a:solidFill>
              </a:rPr>
              <a:t>):=</a:t>
            </a:r>
            <a:r>
              <a:rPr lang="el-GR" sz="2800" b="0" dirty="0" smtClean="0">
                <a:solidFill>
                  <a:srgbClr val="00B050"/>
                </a:solidFill>
                <a:sym typeface="Symbol"/>
              </a:rPr>
              <a:t></a:t>
            </a:r>
            <a:r>
              <a:rPr lang="el-GR" sz="2800" b="0" dirty="0" smtClean="0">
                <a:solidFill>
                  <a:srgbClr val="00B050"/>
                </a:solidFill>
              </a:rPr>
              <a:t>.</a:t>
            </a:r>
            <a:r>
              <a:rPr lang="en-GB" sz="2800" b="0" dirty="0" smtClean="0">
                <a:solidFill>
                  <a:srgbClr val="00B050"/>
                </a:solidFill>
              </a:rPr>
              <a:t>L’(</a:t>
            </a:r>
            <a:r>
              <a:rPr lang="en-GB" sz="2800" b="0" dirty="0" err="1" smtClean="0">
                <a:solidFill>
                  <a:srgbClr val="00B050"/>
                </a:solidFill>
              </a:rPr>
              <a:t>u’,v</a:t>
            </a:r>
            <a:r>
              <a:rPr lang="en-GB" sz="2800" b="0" dirty="0" smtClean="0">
                <a:solidFill>
                  <a:srgbClr val="00B050"/>
                </a:solidFill>
              </a:rPr>
              <a:t>’)</a:t>
            </a:r>
            <a:endParaRPr lang="en-GB" sz="2800" b="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sz="2800" b="0" dirty="0" smtClean="0"/>
              <a:t>	</a:t>
            </a:r>
            <a:r>
              <a:rPr lang="en-GB" sz="2800" b="0" dirty="0" smtClean="0"/>
              <a:t>									</a:t>
            </a:r>
            <a:r>
              <a:rPr lang="en-GB" sz="2800" b="0" dirty="0" smtClean="0">
                <a:solidFill>
                  <a:srgbClr val="00B050"/>
                </a:solidFill>
              </a:rPr>
              <a:t>L’(</a:t>
            </a:r>
            <a:r>
              <a:rPr lang="en-GB" sz="2800" b="0" dirty="0" err="1" smtClean="0">
                <a:solidFill>
                  <a:srgbClr val="00B050"/>
                </a:solidFill>
              </a:rPr>
              <a:t>x’,y</a:t>
            </a:r>
            <a:r>
              <a:rPr lang="en-GB" sz="2800" b="0" dirty="0" smtClean="0">
                <a:solidFill>
                  <a:srgbClr val="00B050"/>
                </a:solidFill>
              </a:rPr>
              <a:t>’</a:t>
            </a:r>
            <a:r>
              <a:rPr lang="el-GR" sz="2800" b="0" dirty="0" smtClean="0">
                <a:solidFill>
                  <a:srgbClr val="00B050"/>
                </a:solidFill>
              </a:rPr>
              <a:t>):=</a:t>
            </a:r>
            <a:r>
              <a:rPr lang="el-GR" sz="2800" b="0" dirty="0" smtClean="0">
                <a:solidFill>
                  <a:srgbClr val="00B050"/>
                </a:solidFill>
                <a:sym typeface="Symbol"/>
              </a:rPr>
              <a:t></a:t>
            </a:r>
            <a:r>
              <a:rPr lang="el-GR" sz="2800" b="0" dirty="0" smtClean="0">
                <a:solidFill>
                  <a:srgbClr val="00B050"/>
                </a:solidFill>
              </a:rPr>
              <a:t>.</a:t>
            </a:r>
            <a:r>
              <a:rPr lang="en-GB" sz="2800" b="0" dirty="0" smtClean="0">
                <a:solidFill>
                  <a:srgbClr val="00B050"/>
                </a:solidFill>
              </a:rPr>
              <a:t>K’(</a:t>
            </a:r>
            <a:r>
              <a:rPr lang="en-GB" sz="2800" b="0" dirty="0" err="1" smtClean="0">
                <a:solidFill>
                  <a:srgbClr val="00B050"/>
                </a:solidFill>
              </a:rPr>
              <a:t>x’,y</a:t>
            </a:r>
            <a:r>
              <a:rPr lang="en-GB" sz="2800" b="0" dirty="0" smtClean="0">
                <a:solidFill>
                  <a:srgbClr val="00B050"/>
                </a:solidFill>
              </a:rPr>
              <a:t>’)</a:t>
            </a:r>
            <a:endParaRPr lang="en-GB" sz="2800" b="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sz="2800" b="0" dirty="0" smtClean="0"/>
          </a:p>
          <a:p>
            <a:pPr marL="0" indent="0">
              <a:buNone/>
            </a:pPr>
            <a:r>
              <a:rPr lang="en-GB" sz="2800" b="0" dirty="0"/>
              <a:t>	</a:t>
            </a:r>
            <a:r>
              <a:rPr lang="en-GB" sz="2800" b="0" dirty="0" err="1" smtClean="0"/>
              <a:t>K</a:t>
            </a:r>
            <a:r>
              <a:rPr lang="en-GB" sz="2800" b="0" dirty="0" err="1"/>
              <a:t>⌊</a:t>
            </a:r>
            <a:r>
              <a:rPr lang="en-GB" sz="2800" b="0" dirty="0" err="1" smtClean="0"/>
              <a:t>a,b</a:t>
            </a:r>
            <a:r>
              <a:rPr lang="en-GB" sz="2800" b="0" dirty="0"/>
              <a:t>⌋ </a:t>
            </a:r>
            <a:r>
              <a:rPr lang="en-GB" sz="2800" b="0" dirty="0" smtClean="0"/>
              <a:t>| </a:t>
            </a:r>
            <a:r>
              <a:rPr lang="en-GB" sz="2800" b="0" dirty="0" err="1" smtClean="0"/>
              <a:t>K</a:t>
            </a:r>
            <a:r>
              <a:rPr lang="en-GB" sz="2800" b="0" dirty="0" err="1"/>
              <a:t>⌊</a:t>
            </a:r>
            <a:r>
              <a:rPr lang="en-GB" sz="2800" b="0" dirty="0" err="1" smtClean="0"/>
              <a:t>b,c</a:t>
            </a:r>
            <a:r>
              <a:rPr lang="en-GB" sz="2800" b="0" dirty="0" smtClean="0"/>
              <a:t>⌋			</a:t>
            </a:r>
            <a:r>
              <a:rPr lang="en-GB" sz="2800" b="0" dirty="0" smtClean="0"/>
              <a:t>		</a:t>
            </a:r>
            <a:r>
              <a:rPr lang="en-GB" sz="2800" b="0" dirty="0" err="1" smtClean="0">
                <a:solidFill>
                  <a:srgbClr val="FFC000"/>
                </a:solidFill>
              </a:rPr>
              <a:t>K⌊a,b</a:t>
            </a:r>
            <a:r>
              <a:rPr lang="en-GB" sz="2800" b="0" dirty="0">
                <a:solidFill>
                  <a:srgbClr val="FFC000"/>
                </a:solidFill>
              </a:rPr>
              <a:t>⌋</a:t>
            </a:r>
            <a:r>
              <a:rPr lang="en-GB" sz="2800" b="0" dirty="0"/>
              <a:t> </a:t>
            </a:r>
            <a:r>
              <a:rPr lang="en-GB" sz="2800" b="0" dirty="0" smtClean="0"/>
              <a:t>| </a:t>
            </a:r>
            <a:r>
              <a:rPr lang="en-GB" sz="2800" b="0" dirty="0" smtClean="0">
                <a:solidFill>
                  <a:srgbClr val="00B050"/>
                </a:solidFill>
              </a:rPr>
              <a:t>K’⌊</a:t>
            </a:r>
            <a:r>
              <a:rPr lang="en-GB" sz="2800" b="0" dirty="0" err="1" smtClean="0">
                <a:solidFill>
                  <a:srgbClr val="00B050"/>
                </a:solidFill>
              </a:rPr>
              <a:t>b,c</a:t>
            </a:r>
            <a:r>
              <a:rPr lang="en-GB" sz="2800" b="0" dirty="0" smtClean="0">
                <a:solidFill>
                  <a:srgbClr val="00B050"/>
                </a:solidFill>
              </a:rPr>
              <a:t>⌋</a:t>
            </a:r>
            <a:endParaRPr lang="en-GB" sz="2800" b="0" dirty="0" smtClean="0">
              <a:solidFill>
                <a:srgbClr val="D60093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At most quadratic increase in size – can be recovered by using symmetries in model checking</a:t>
            </a: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283968" y="1916832"/>
            <a:ext cx="0" cy="2952328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D6009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Translation: Substitution net</a:t>
            </a:r>
            <a:endParaRPr lang="en-GB" sz="36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110269"/>
              </p:ext>
            </p:extLst>
          </p:nvPr>
        </p:nvGraphicFramePr>
        <p:xfrm>
          <a:off x="1763688" y="1376240"/>
          <a:ext cx="4752528" cy="51385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048"/>
                <a:gridCol w="576064"/>
                <a:gridCol w="504056"/>
                <a:gridCol w="348211"/>
                <a:gridCol w="515885"/>
                <a:gridCol w="504056"/>
                <a:gridCol w="648072"/>
                <a:gridCol w="576064"/>
                <a:gridCol w="648072"/>
              </a:tblGrid>
              <a:tr h="368324">
                <a:tc>
                  <a:txBody>
                    <a:bodyPr/>
                    <a:lstStyle/>
                    <a:p>
                      <a:pPr algn="ctr"/>
                      <a:endParaRPr lang="en-GB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r>
                        <a:rPr lang="en-GB" baseline="-25000" dirty="0" smtClean="0"/>
                        <a:t>2</a:t>
                      </a:r>
                      <a:endParaRPr lang="en-GB" baseline="-25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p</a:t>
                      </a:r>
                      <a:r>
                        <a:rPr lang="en-GB" baseline="-25000" dirty="0" err="1" smtClean="0"/>
                        <a:t>np</a:t>
                      </a:r>
                      <a:endParaRPr lang="en-GB" baseline="-25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r>
                        <a:rPr lang="en-GB" baseline="-25000" dirty="0" smtClean="0"/>
                        <a:t>2</a:t>
                      </a:r>
                      <a:endParaRPr lang="en-GB" baseline="-25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n</a:t>
                      </a:r>
                      <a:r>
                        <a:rPr lang="en-GB" baseline="-25000" dirty="0" err="1" smtClean="0"/>
                        <a:t>nn</a:t>
                      </a:r>
                      <a:endParaRPr lang="en-GB" baseline="-25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1294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GB" dirty="0" smtClean="0">
                          <a:latin typeface="Arial"/>
                          <a:cs typeface="Arial"/>
                          <a:sym typeface="Wingdings"/>
                        </a:rPr>
                        <a:t>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832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vert="vert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kumimoji="0" lang="en-GB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vert="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12943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i</a:t>
                      </a:r>
                      <a:r>
                        <a:rPr lang="en-GB" baseline="-25000" dirty="0" err="1" smtClean="0"/>
                        <a:t>ni</a:t>
                      </a:r>
                      <a:endParaRPr lang="en-GB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1294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83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Symbol"/>
                        </a:rPr>
                        <a:t></a:t>
                      </a:r>
                      <a:endParaRPr lang="en-GB" dirty="0" smtClean="0"/>
                    </a:p>
                  </a:txBody>
                  <a:tcPr vert="vert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12943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f</a:t>
                      </a:r>
                      <a:r>
                        <a:rPr lang="en-GB" baseline="-25000" dirty="0" err="1" smtClean="0"/>
                        <a:t>nf</a:t>
                      </a:r>
                      <a:endParaRPr lang="en-GB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832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</a:t>
                      </a:r>
                      <a:r>
                        <a:rPr lang="en-GB" baseline="-25000" dirty="0" smtClean="0"/>
                        <a:t>1</a:t>
                      </a:r>
                      <a:endParaRPr lang="en-GB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gridSpan="4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Restricted names are</a:t>
                      </a:r>
                      <a:r>
                        <a:rPr lang="en-GB" baseline="0" dirty="0" smtClean="0"/>
                        <a:t> never mapped to public ones, so no places here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83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Symbol"/>
                        </a:rPr>
                        <a:t></a:t>
                      </a:r>
                      <a:endParaRPr lang="en-GB" dirty="0" smtClean="0"/>
                    </a:p>
                  </a:txBody>
                  <a:tcPr vert="vert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vert="vert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8324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r</a:t>
                      </a:r>
                      <a:r>
                        <a:rPr lang="en-GB" baseline="-25000" dirty="0" err="1" smtClean="0"/>
                        <a:t>nr</a:t>
                      </a:r>
                      <a:endParaRPr lang="en-GB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 smtClean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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832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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+mn-lt"/>
                          <a:cs typeface="Arial"/>
                          <a:sym typeface="Wingdings"/>
                        </a:rPr>
                        <a:t></a:t>
                      </a:r>
                      <a:endParaRPr lang="en-GB" dirty="0"/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Left Brace 2"/>
          <p:cNvSpPr/>
          <p:nvPr/>
        </p:nvSpPr>
        <p:spPr bwMode="auto">
          <a:xfrm>
            <a:off x="1619672" y="1907954"/>
            <a:ext cx="229513" cy="1368152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Left Brace 5"/>
          <p:cNvSpPr/>
          <p:nvPr/>
        </p:nvSpPr>
        <p:spPr bwMode="auto">
          <a:xfrm>
            <a:off x="1619672" y="3537504"/>
            <a:ext cx="229513" cy="1368152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Left Brace 6"/>
          <p:cNvSpPr/>
          <p:nvPr/>
        </p:nvSpPr>
        <p:spPr bwMode="auto">
          <a:xfrm>
            <a:off x="1619672" y="5157192"/>
            <a:ext cx="229513" cy="1008112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276872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Input</a:t>
            </a:r>
          </a:p>
          <a:p>
            <a:r>
              <a:rPr lang="en-GB" b="0" dirty="0" smtClean="0"/>
              <a:t>names</a:t>
            </a:r>
            <a:endParaRPr lang="en-GB" b="0" dirty="0"/>
          </a:p>
        </p:txBody>
      </p:sp>
      <p:sp>
        <p:nvSpPr>
          <p:cNvPr id="9" name="TextBox 8"/>
          <p:cNvSpPr txBox="1"/>
          <p:nvPr/>
        </p:nvSpPr>
        <p:spPr>
          <a:xfrm>
            <a:off x="30567" y="3867637"/>
            <a:ext cx="1547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Formal</a:t>
            </a:r>
          </a:p>
          <a:p>
            <a:r>
              <a:rPr lang="en-GB" b="0" dirty="0" smtClean="0"/>
              <a:t>parameters</a:t>
            </a:r>
            <a:endParaRPr lang="en-GB" b="0" dirty="0"/>
          </a:p>
        </p:txBody>
      </p:sp>
      <p:sp>
        <p:nvSpPr>
          <p:cNvPr id="10" name="TextBox 9"/>
          <p:cNvSpPr txBox="1"/>
          <p:nvPr/>
        </p:nvSpPr>
        <p:spPr>
          <a:xfrm>
            <a:off x="179512" y="5307305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Restricted</a:t>
            </a:r>
          </a:p>
          <a:p>
            <a:r>
              <a:rPr lang="en-GB" b="0" dirty="0" smtClean="0"/>
              <a:t>names</a:t>
            </a:r>
            <a:endParaRPr lang="en-GB" b="0" dirty="0"/>
          </a:p>
        </p:txBody>
      </p:sp>
      <p:sp>
        <p:nvSpPr>
          <p:cNvPr id="11" name="Left Brace 10"/>
          <p:cNvSpPr/>
          <p:nvPr/>
        </p:nvSpPr>
        <p:spPr bwMode="auto">
          <a:xfrm rot="5400000">
            <a:off x="3017082" y="577939"/>
            <a:ext cx="229515" cy="1584175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35604" y="897130"/>
            <a:ext cx="2192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Public names</a:t>
            </a:r>
            <a:endParaRPr lang="en-GB" b="0" dirty="0"/>
          </a:p>
        </p:txBody>
      </p:sp>
      <p:sp>
        <p:nvSpPr>
          <p:cNvPr id="13" name="Left Brace 12"/>
          <p:cNvSpPr/>
          <p:nvPr/>
        </p:nvSpPr>
        <p:spPr bwMode="auto">
          <a:xfrm rot="5400000">
            <a:off x="5177321" y="361914"/>
            <a:ext cx="229515" cy="2016224"/>
          </a:xfrm>
          <a:prstGeom prst="lef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9952" y="898101"/>
            <a:ext cx="23203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dirty="0" smtClean="0"/>
              <a:t>Recyclable names</a:t>
            </a:r>
            <a:endParaRPr lang="en-GB" b="0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6588224" y="899658"/>
            <a:ext cx="2483768" cy="5615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3025" tIns="36512" rIns="73025" bIns="36512" numCol="1" anchor="t" anchorCtr="0" compatLnSpc="1">
            <a:prstTxWarp prst="textNoShape">
              <a:avLst/>
            </a:prstTxWarp>
          </a:bodyPr>
          <a:lstStyle>
            <a:lvl1pPr marL="482600" indent="-482600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accent1"/>
              </a:buClr>
              <a:buSzPct val="10000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2513" indent="-379413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2pPr>
            <a:lvl3pPr marL="1439863" indent="-196850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400" b="1">
                <a:solidFill>
                  <a:schemeClr val="tx1"/>
                </a:solidFill>
                <a:latin typeface="+mn-lt"/>
              </a:defRPr>
            </a:lvl3pPr>
            <a:lvl4pPr marL="1766888" indent="-136525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b="1">
                <a:solidFill>
                  <a:schemeClr val="tx1"/>
                </a:solidFill>
                <a:latin typeface="+mn-lt"/>
              </a:defRPr>
            </a:lvl4pPr>
            <a:lvl5pPr marL="2117725" indent="-160338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600" b="1">
                <a:solidFill>
                  <a:schemeClr val="tx1"/>
                </a:solidFill>
                <a:latin typeface="+mn-lt"/>
              </a:defRPr>
            </a:lvl5pPr>
            <a:lvl6pPr marL="2574925" indent="-160338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600" b="1">
                <a:solidFill>
                  <a:schemeClr val="tx1"/>
                </a:solidFill>
                <a:latin typeface="+mn-lt"/>
              </a:defRPr>
            </a:lvl6pPr>
            <a:lvl7pPr marL="3032125" indent="-160338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600" b="1">
                <a:solidFill>
                  <a:schemeClr val="tx1"/>
                </a:solidFill>
                <a:latin typeface="+mn-lt"/>
              </a:defRPr>
            </a:lvl7pPr>
            <a:lvl8pPr marL="3489325" indent="-160338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600" b="1">
                <a:solidFill>
                  <a:schemeClr val="tx1"/>
                </a:solidFill>
                <a:latin typeface="+mn-lt"/>
              </a:defRPr>
            </a:lvl8pPr>
            <a:lvl9pPr marL="3946525" indent="-160338" algn="l" defTabSz="479425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266700" indent="-266700">
              <a:lnSpc>
                <a:spcPct val="100000"/>
              </a:lnSpc>
              <a:spcBef>
                <a:spcPct val="20000"/>
              </a:spcBef>
              <a:buNone/>
              <a:tabLst>
                <a:tab pos="266700" algn="l"/>
              </a:tabLst>
            </a:pPr>
            <a:r>
              <a:rPr lang="en-GB" b="0" dirty="0" smtClean="0">
                <a:solidFill>
                  <a:schemeClr val="accent2"/>
                </a:solidFill>
                <a:sym typeface="Symbol" pitchFamily="18" charset="2"/>
              </a:rPr>
              <a:t>Operations:</a:t>
            </a:r>
          </a:p>
          <a:p>
            <a:pPr marL="266700" indent="-266700">
              <a:lnSpc>
                <a:spcPct val="100000"/>
              </a:lnSpc>
              <a:spcBef>
                <a:spcPct val="20000"/>
              </a:spcBef>
              <a:tabLst>
                <a:tab pos="266700" algn="l"/>
              </a:tabLst>
            </a:pPr>
            <a:r>
              <a:rPr lang="en-GB" b="0" dirty="0" smtClean="0">
                <a:sym typeface="Symbol" pitchFamily="18" charset="2"/>
              </a:rPr>
              <a:t>test(x=y)</a:t>
            </a:r>
          </a:p>
          <a:p>
            <a:pPr marL="266700" indent="-266700">
              <a:lnSpc>
                <a:spcPct val="100000"/>
              </a:lnSpc>
              <a:spcBef>
                <a:spcPct val="20000"/>
              </a:spcBef>
              <a:tabLst>
                <a:tab pos="266700" algn="l"/>
              </a:tabLst>
            </a:pPr>
            <a:r>
              <a:rPr lang="en-GB" b="0" dirty="0" smtClean="0">
                <a:sym typeface="Symbol" pitchFamily="18" charset="2"/>
              </a:rPr>
              <a:t>map(</a:t>
            </a:r>
            <a:r>
              <a:rPr lang="en-GB" b="0" dirty="0" err="1" smtClean="0">
                <a:sym typeface="Symbol" pitchFamily="18" charset="2"/>
              </a:rPr>
              <a:t>x,y</a:t>
            </a:r>
            <a:r>
              <a:rPr lang="en-GB" b="0" dirty="0" smtClean="0">
                <a:sym typeface="Symbol" pitchFamily="18" charset="2"/>
              </a:rPr>
              <a:t>)</a:t>
            </a:r>
          </a:p>
          <a:p>
            <a:pPr marL="266700" indent="-266700">
              <a:lnSpc>
                <a:spcPct val="100000"/>
              </a:lnSpc>
              <a:spcBef>
                <a:spcPct val="20000"/>
              </a:spcBef>
              <a:tabLst>
                <a:tab pos="266700" algn="l"/>
              </a:tabLst>
            </a:pPr>
            <a:r>
              <a:rPr lang="en-GB" b="0" dirty="0" err="1" smtClean="0">
                <a:sym typeface="Symbol" pitchFamily="18" charset="2"/>
              </a:rPr>
              <a:t>unmap</a:t>
            </a:r>
            <a:r>
              <a:rPr lang="en-GB" b="0" dirty="0" smtClean="0">
                <a:sym typeface="Symbol" pitchFamily="18" charset="2"/>
              </a:rPr>
              <a:t>(</a:t>
            </a:r>
            <a:r>
              <a:rPr lang="en-GB" b="0" dirty="0" err="1" smtClean="0">
                <a:sym typeface="Symbol" pitchFamily="18" charset="2"/>
              </a:rPr>
              <a:t>x,y</a:t>
            </a:r>
            <a:r>
              <a:rPr lang="en-GB" b="0" dirty="0" smtClean="0">
                <a:sym typeface="Symbol" pitchFamily="18" charset="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  <a:tabLst>
                <a:tab pos="266700" algn="l"/>
              </a:tabLst>
            </a:pPr>
            <a:r>
              <a:rPr lang="en-GB" b="0" dirty="0" smtClean="0">
                <a:solidFill>
                  <a:schemeClr val="accent2"/>
                </a:solidFill>
                <a:sym typeface="Symbol" pitchFamily="18" charset="2"/>
              </a:rPr>
              <a:t>The operations do not interfere when applied to different names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  <a:tabLst>
                <a:tab pos="266700" algn="l"/>
              </a:tabLst>
            </a:pPr>
            <a:endParaRPr lang="en-GB" b="0" dirty="0">
              <a:solidFill>
                <a:schemeClr val="accent2"/>
              </a:solidFill>
              <a:sym typeface="Symbol" pitchFamily="18" charset="2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  <a:tabLst>
                <a:tab pos="266700" algn="l"/>
              </a:tabLst>
            </a:pPr>
            <a:r>
              <a:rPr lang="en-GB" b="0" dirty="0" smtClean="0">
                <a:solidFill>
                  <a:schemeClr val="accent2"/>
                </a:solidFill>
                <a:sym typeface="Symbol" pitchFamily="18" charset="2"/>
              </a:rPr>
              <a:t>Complimentary places allow to determine which names are currently unused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Translation: Control of threads</a:t>
            </a:r>
            <a:endParaRPr lang="en-GB" sz="36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Model the control of each thread by a finite state machine; its transitions carry two labels: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c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ommunication action </a:t>
            </a:r>
            <a:r>
              <a:rPr lang="en-GB" sz="2800" b="0" dirty="0" smtClean="0">
                <a:sym typeface="Symbol" pitchFamily="18" charset="2"/>
              </a:rPr>
              <a:t>send(</a:t>
            </a:r>
            <a:r>
              <a:rPr lang="en-GB" sz="2800" b="0" dirty="0" err="1" smtClean="0">
                <a:sym typeface="Symbol" pitchFamily="18" charset="2"/>
              </a:rPr>
              <a:t>a,b</a:t>
            </a:r>
            <a:r>
              <a:rPr lang="en-GB" sz="2800" b="0" dirty="0" smtClean="0">
                <a:sym typeface="Symbol" pitchFamily="18" charset="2"/>
              </a:rPr>
              <a:t>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, </a:t>
            </a:r>
            <a:r>
              <a:rPr lang="en-GB" sz="2800" b="0" dirty="0" smtClean="0">
                <a:sym typeface="Symbol" pitchFamily="18" charset="2"/>
              </a:rPr>
              <a:t>rec(</a:t>
            </a:r>
            <a:r>
              <a:rPr lang="en-GB" sz="2800" b="0" dirty="0" err="1" smtClean="0">
                <a:sym typeface="Symbol" pitchFamily="18" charset="2"/>
              </a:rPr>
              <a:t>a,b</a:t>
            </a:r>
            <a:r>
              <a:rPr lang="en-GB" sz="2800" b="0" dirty="0" smtClean="0">
                <a:sym typeface="Symbol" pitchFamily="18" charset="2"/>
              </a:rPr>
              <a:t>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or </a:t>
            </a:r>
            <a:r>
              <a:rPr lang="en-GB" sz="2800" b="0" dirty="0" smtClean="0">
                <a:sym typeface="Symbol" pitchFamily="18" charset="2"/>
              </a:rPr>
              <a:t>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s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et of commands working with the substitution: </a:t>
            </a:r>
            <a:r>
              <a:rPr lang="en-GB" sz="2800" b="0" dirty="0" smtClean="0">
                <a:sym typeface="Symbol" pitchFamily="18" charset="2"/>
              </a:rPr>
              <a:t>test(x=y)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, </a:t>
            </a:r>
            <a:r>
              <a:rPr lang="en-GB" sz="2800" b="0" dirty="0" smtClean="0">
                <a:sym typeface="Symbol" pitchFamily="18" charset="2"/>
              </a:rPr>
              <a:t>map(</a:t>
            </a:r>
            <a:r>
              <a:rPr lang="en-GB" sz="2800" b="0" dirty="0" err="1" smtClean="0">
                <a:sym typeface="Symbol" pitchFamily="18" charset="2"/>
              </a:rPr>
              <a:t>x,y</a:t>
            </a:r>
            <a:r>
              <a:rPr lang="en-GB" sz="2800" b="0" dirty="0" smtClean="0">
                <a:sym typeface="Symbol" pitchFamily="18" charset="2"/>
              </a:rPr>
              <a:t>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, </a:t>
            </a:r>
            <a:r>
              <a:rPr lang="en-GB" sz="2800" b="0" dirty="0" smtClean="0">
                <a:sym typeface="Symbol" pitchFamily="18" charset="2"/>
              </a:rPr>
              <a:t>unmap(</a:t>
            </a:r>
            <a:r>
              <a:rPr lang="en-GB" sz="2800" b="0" dirty="0" err="1" smtClean="0">
                <a:sym typeface="Symbol" pitchFamily="18" charset="2"/>
              </a:rPr>
              <a:t>x,y</a:t>
            </a:r>
            <a:r>
              <a:rPr lang="en-GB" sz="2800" b="0" dirty="0" smtClean="0">
                <a:sym typeface="Symbol" pitchFamily="18" charset="2"/>
              </a:rPr>
              <a:t>)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Additional transitions are inserted to initialise restricted names, pass parameters, and to unmap bound names when they go out of scope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90501"/>
            <a:ext cx="8640960" cy="523671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Control of threads: Examples</a:t>
            </a:r>
            <a:endParaRPr lang="en-GB" sz="3600" dirty="0" smtClean="0"/>
          </a:p>
        </p:txBody>
      </p:sp>
      <p:sp>
        <p:nvSpPr>
          <p:cNvPr id="61" name="Oval 60"/>
          <p:cNvSpPr/>
          <p:nvPr/>
        </p:nvSpPr>
        <p:spPr bwMode="auto">
          <a:xfrm>
            <a:off x="1258899" y="2021081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Oval 61"/>
          <p:cNvSpPr/>
          <p:nvPr/>
        </p:nvSpPr>
        <p:spPr bwMode="auto">
          <a:xfrm>
            <a:off x="3642629" y="2021081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3" name="Straight Arrow Connector 62"/>
          <p:cNvCxnSpPr>
            <a:stCxn id="61" idx="6"/>
            <a:endCxn id="72" idx="1"/>
          </p:cNvCxnSpPr>
          <p:nvPr/>
        </p:nvCxnSpPr>
        <p:spPr bwMode="auto">
          <a:xfrm>
            <a:off x="1546931" y="2165097"/>
            <a:ext cx="204846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>
            <a:stCxn id="72" idx="3"/>
            <a:endCxn id="62" idx="2"/>
          </p:cNvCxnSpPr>
          <p:nvPr/>
        </p:nvCxnSpPr>
        <p:spPr bwMode="auto">
          <a:xfrm flipV="1">
            <a:off x="3095662" y="2165097"/>
            <a:ext cx="546967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6" name="TextBox 65"/>
          <p:cNvSpPr txBox="1"/>
          <p:nvPr/>
        </p:nvSpPr>
        <p:spPr>
          <a:xfrm>
            <a:off x="3681888" y="1694085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S</a:t>
            </a:r>
            <a:endParaRPr lang="en-GB" i="1" dirty="0"/>
          </a:p>
        </p:txBody>
      </p:sp>
      <p:sp>
        <p:nvSpPr>
          <p:cNvPr id="67" name="Rectangle 66"/>
          <p:cNvSpPr/>
          <p:nvPr/>
        </p:nvSpPr>
        <p:spPr bwMode="auto">
          <a:xfrm>
            <a:off x="1733523" y="1491507"/>
            <a:ext cx="1343885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send(</a:t>
            </a:r>
            <a:r>
              <a:rPr lang="en-GB" b="0" dirty="0" smtClean="0">
                <a:sym typeface="Symbol"/>
              </a:rPr>
              <a:t>p</a:t>
            </a:r>
            <a:r>
              <a:rPr lang="en-GB" b="0" baseline="-25000" dirty="0" smtClean="0">
                <a:sym typeface="Symbol"/>
              </a:rPr>
              <a:t>1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,p</a:t>
            </a:r>
            <a:r>
              <a:rPr kumimoji="0" lang="en-GB" sz="20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1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Straight Arrow Connector 67"/>
          <p:cNvCxnSpPr>
            <a:stCxn id="61" idx="7"/>
            <a:endCxn id="67" idx="1"/>
          </p:cNvCxnSpPr>
          <p:nvPr/>
        </p:nvCxnSpPr>
        <p:spPr bwMode="auto">
          <a:xfrm flipV="1">
            <a:off x="1504750" y="1681747"/>
            <a:ext cx="228773" cy="38151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67" idx="3"/>
            <a:endCxn id="62" idx="1"/>
          </p:cNvCxnSpPr>
          <p:nvPr/>
        </p:nvCxnSpPr>
        <p:spPr bwMode="auto">
          <a:xfrm>
            <a:off x="3077408" y="1681747"/>
            <a:ext cx="607402" cy="38151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61" idx="4"/>
            <a:endCxn id="73" idx="1"/>
          </p:cNvCxnSpPr>
          <p:nvPr/>
        </p:nvCxnSpPr>
        <p:spPr bwMode="auto">
          <a:xfrm>
            <a:off x="1402915" y="2309113"/>
            <a:ext cx="254284" cy="1094103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73" idx="3"/>
            <a:endCxn id="62" idx="4"/>
          </p:cNvCxnSpPr>
          <p:nvPr/>
        </p:nvCxnSpPr>
        <p:spPr bwMode="auto">
          <a:xfrm flipV="1">
            <a:off x="3190238" y="2309113"/>
            <a:ext cx="596407" cy="1094103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1751777" y="1981213"/>
            <a:ext cx="1343885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0" dirty="0" smtClean="0">
                <a:sym typeface="Symbol"/>
              </a:rPr>
              <a:t>send(p</a:t>
            </a:r>
            <a:r>
              <a:rPr lang="en-GB" b="0" baseline="-25000" dirty="0" smtClean="0">
                <a:sym typeface="Symbol"/>
              </a:rPr>
              <a:t>1</a:t>
            </a:r>
            <a:r>
              <a:rPr lang="en-GB" b="0" dirty="0" smtClean="0">
                <a:sym typeface="Symbol"/>
              </a:rPr>
              <a:t>,p</a:t>
            </a:r>
            <a:r>
              <a:rPr lang="en-GB" b="0" baseline="-25000" dirty="0" smtClean="0">
                <a:sym typeface="Symbol"/>
              </a:rPr>
              <a:t>2</a:t>
            </a:r>
            <a:r>
              <a:rPr lang="en-GB" b="0" dirty="0" smtClean="0">
                <a:sym typeface="Symbol"/>
              </a:rPr>
              <a:t>)</a:t>
            </a:r>
            <a:endParaRPr lang="en-GB" b="0" dirty="0"/>
          </a:p>
        </p:txBody>
      </p:sp>
      <p:sp>
        <p:nvSpPr>
          <p:cNvPr id="73" name="Rectangle 72"/>
          <p:cNvSpPr/>
          <p:nvPr/>
        </p:nvSpPr>
        <p:spPr bwMode="auto">
          <a:xfrm>
            <a:off x="1657199" y="3212976"/>
            <a:ext cx="1533039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0" dirty="0" smtClean="0">
                <a:sym typeface="Symbol"/>
              </a:rPr>
              <a:t>send(</a:t>
            </a:r>
            <a:r>
              <a:rPr lang="en-GB" b="0" dirty="0" err="1" smtClean="0">
                <a:sym typeface="Symbol"/>
              </a:rPr>
              <a:t>n</a:t>
            </a:r>
            <a:r>
              <a:rPr lang="en-GB" b="0" baseline="-25000" dirty="0" err="1" smtClean="0">
                <a:sym typeface="Symbol"/>
              </a:rPr>
              <a:t>nn</a:t>
            </a:r>
            <a:r>
              <a:rPr lang="en-GB" b="0" dirty="0" err="1" smtClean="0">
                <a:sym typeface="Symbol"/>
              </a:rPr>
              <a:t>,n</a:t>
            </a:r>
            <a:r>
              <a:rPr lang="en-GB" b="0" baseline="-25000" dirty="0" err="1" smtClean="0">
                <a:sym typeface="Symbol"/>
              </a:rPr>
              <a:t>nn</a:t>
            </a:r>
            <a:r>
              <a:rPr lang="en-GB" b="0" dirty="0" smtClean="0">
                <a:sym typeface="Symbol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840406" y="908720"/>
            <a:ext cx="1130117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{test(x=p</a:t>
            </a:r>
            <a:r>
              <a:rPr lang="en-GB" sz="1800" b="0" baseline="-25000" dirty="0" smtClean="0"/>
              <a:t>1</a:t>
            </a:r>
            <a:r>
              <a:rPr lang="en-GB" sz="1800" b="0" dirty="0" smtClean="0"/>
              <a:t>),</a:t>
            </a:r>
          </a:p>
          <a:p>
            <a:r>
              <a:rPr lang="en-GB" sz="1800" b="0" dirty="0" smtClean="0"/>
              <a:t>test(y=p</a:t>
            </a:r>
            <a:r>
              <a:rPr lang="en-GB" sz="1800" b="0" baseline="-25000" dirty="0" smtClean="0"/>
              <a:t>1</a:t>
            </a:r>
            <a:r>
              <a:rPr lang="en-GB" sz="1800" b="0" dirty="0" smtClean="0"/>
              <a:t>)}</a:t>
            </a:r>
            <a:endParaRPr lang="en-GB" sz="1800" b="0" dirty="0"/>
          </a:p>
        </p:txBody>
      </p:sp>
      <p:sp>
        <p:nvSpPr>
          <p:cNvPr id="77" name="TextBox 76"/>
          <p:cNvSpPr txBox="1"/>
          <p:nvPr/>
        </p:nvSpPr>
        <p:spPr>
          <a:xfrm>
            <a:off x="2290049" y="2935977"/>
            <a:ext cx="230833" cy="276999"/>
          </a:xfrm>
          <a:prstGeom prst="rect">
            <a:avLst/>
          </a:prstGeom>
          <a:noFill/>
        </p:spPr>
        <p:txBody>
          <a:bodyPr vert="vert" wrap="none" lIns="0" tIns="0" rIns="0" bIns="0" rtlCol="0" anchor="ctr" anchorCtr="1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78" name="TextBox 77"/>
          <p:cNvSpPr txBox="1"/>
          <p:nvPr/>
        </p:nvSpPr>
        <p:spPr>
          <a:xfrm>
            <a:off x="969271" y="1951396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79" name="TextBox 78"/>
          <p:cNvSpPr txBox="1"/>
          <p:nvPr/>
        </p:nvSpPr>
        <p:spPr>
          <a:xfrm>
            <a:off x="3978798" y="1942518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85" name="TextBox 84"/>
          <p:cNvSpPr txBox="1"/>
          <p:nvPr/>
        </p:nvSpPr>
        <p:spPr>
          <a:xfrm>
            <a:off x="1848240" y="2370946"/>
            <a:ext cx="1150957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{test(x=p</a:t>
            </a:r>
            <a:r>
              <a:rPr lang="en-GB" sz="1800" b="0" baseline="-25000" dirty="0" smtClean="0"/>
              <a:t>1</a:t>
            </a:r>
            <a:r>
              <a:rPr lang="en-GB" sz="1800" b="0" dirty="0" smtClean="0"/>
              <a:t>),</a:t>
            </a:r>
          </a:p>
          <a:p>
            <a:r>
              <a:rPr lang="en-GB" sz="1800" b="0" dirty="0" smtClean="0"/>
              <a:t>test(y=p</a:t>
            </a:r>
            <a:r>
              <a:rPr lang="en-GB" sz="1800" b="0" baseline="-25000" dirty="0" smtClean="0"/>
              <a:t>2</a:t>
            </a:r>
            <a:r>
              <a:rPr lang="en-GB" sz="1800" b="0" dirty="0" smtClean="0"/>
              <a:t>)}</a:t>
            </a:r>
            <a:endParaRPr lang="en-GB" sz="1800" b="0" dirty="0"/>
          </a:p>
        </p:txBody>
      </p:sp>
      <p:sp>
        <p:nvSpPr>
          <p:cNvPr id="105" name="TextBox 104"/>
          <p:cNvSpPr txBox="1"/>
          <p:nvPr/>
        </p:nvSpPr>
        <p:spPr>
          <a:xfrm>
            <a:off x="1816181" y="3666818"/>
            <a:ext cx="1215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{test(x=</a:t>
            </a:r>
            <a:r>
              <a:rPr lang="en-GB" sz="1800" b="0" dirty="0" err="1" smtClean="0"/>
              <a:t>n</a:t>
            </a:r>
            <a:r>
              <a:rPr lang="en-GB" sz="1800" b="0" baseline="-25000" dirty="0" err="1" smtClean="0"/>
              <a:t>nn</a:t>
            </a:r>
            <a:r>
              <a:rPr lang="en-GB" sz="1800" b="0" dirty="0" smtClean="0"/>
              <a:t>),</a:t>
            </a:r>
          </a:p>
          <a:p>
            <a:r>
              <a:rPr lang="en-GB" sz="1800" b="0" dirty="0" smtClean="0"/>
              <a:t>test(y=</a:t>
            </a:r>
            <a:r>
              <a:rPr lang="en-GB" sz="1800" b="0" dirty="0" err="1" smtClean="0"/>
              <a:t>n</a:t>
            </a:r>
            <a:r>
              <a:rPr lang="en-GB" sz="1800" b="0" baseline="-25000" dirty="0" err="1" smtClean="0"/>
              <a:t>nn</a:t>
            </a:r>
            <a:r>
              <a:rPr lang="en-GB" sz="1800" b="0" dirty="0" smtClean="0"/>
              <a:t>)}</a:t>
            </a:r>
            <a:endParaRPr lang="en-GB" sz="1800" b="0" dirty="0"/>
          </a:p>
        </p:txBody>
      </p:sp>
      <p:sp>
        <p:nvSpPr>
          <p:cNvPr id="92" name="Oval 91"/>
          <p:cNvSpPr/>
          <p:nvPr/>
        </p:nvSpPr>
        <p:spPr bwMode="auto">
          <a:xfrm>
            <a:off x="6013756" y="2021081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8397486" y="2021081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92" idx="6"/>
            <a:endCxn id="102" idx="1"/>
          </p:cNvCxnSpPr>
          <p:nvPr/>
        </p:nvCxnSpPr>
        <p:spPr bwMode="auto">
          <a:xfrm>
            <a:off x="6301788" y="2165097"/>
            <a:ext cx="305035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102" idx="3"/>
            <a:endCxn id="93" idx="2"/>
          </p:cNvCxnSpPr>
          <p:nvPr/>
        </p:nvCxnSpPr>
        <p:spPr bwMode="auto">
          <a:xfrm flipV="1">
            <a:off x="7750332" y="2165097"/>
            <a:ext cx="647154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8436745" y="1694085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S</a:t>
            </a:r>
            <a:endParaRPr lang="en-GB" i="1" dirty="0"/>
          </a:p>
        </p:txBody>
      </p:sp>
      <p:sp>
        <p:nvSpPr>
          <p:cNvPr id="97" name="Rectangle 96"/>
          <p:cNvSpPr/>
          <p:nvPr/>
        </p:nvSpPr>
        <p:spPr bwMode="auto">
          <a:xfrm>
            <a:off x="6588569" y="1491507"/>
            <a:ext cx="1143509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rec(</a:t>
            </a:r>
            <a:r>
              <a:rPr lang="en-GB" b="0" dirty="0" smtClean="0">
                <a:sym typeface="Symbol"/>
              </a:rPr>
              <a:t>p</a:t>
            </a:r>
            <a:r>
              <a:rPr lang="en-GB" b="0" baseline="-25000" dirty="0" smtClean="0">
                <a:sym typeface="Symbol"/>
              </a:rPr>
              <a:t>1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,p</a:t>
            </a:r>
            <a:r>
              <a:rPr kumimoji="0" lang="en-GB" sz="20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1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Symbol"/>
              </a:rPr>
              <a:t>)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8" name="Straight Arrow Connector 97"/>
          <p:cNvCxnSpPr>
            <a:stCxn id="92" idx="7"/>
            <a:endCxn id="97" idx="1"/>
          </p:cNvCxnSpPr>
          <p:nvPr/>
        </p:nvCxnSpPr>
        <p:spPr bwMode="auto">
          <a:xfrm flipV="1">
            <a:off x="6259607" y="1681747"/>
            <a:ext cx="328962" cy="38151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97" idx="3"/>
            <a:endCxn id="93" idx="1"/>
          </p:cNvCxnSpPr>
          <p:nvPr/>
        </p:nvCxnSpPr>
        <p:spPr bwMode="auto">
          <a:xfrm>
            <a:off x="7732078" y="1681747"/>
            <a:ext cx="707589" cy="38151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92" idx="4"/>
            <a:endCxn id="103" idx="1"/>
          </p:cNvCxnSpPr>
          <p:nvPr/>
        </p:nvCxnSpPr>
        <p:spPr bwMode="auto">
          <a:xfrm>
            <a:off x="6157772" y="2309113"/>
            <a:ext cx="354471" cy="104083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103" idx="3"/>
            <a:endCxn id="93" idx="4"/>
          </p:cNvCxnSpPr>
          <p:nvPr/>
        </p:nvCxnSpPr>
        <p:spPr bwMode="auto">
          <a:xfrm flipV="1">
            <a:off x="7844906" y="2309113"/>
            <a:ext cx="696596" cy="104083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2" name="Rectangle 101"/>
          <p:cNvSpPr/>
          <p:nvPr/>
        </p:nvSpPr>
        <p:spPr bwMode="auto">
          <a:xfrm>
            <a:off x="6606823" y="1981213"/>
            <a:ext cx="1143509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0" dirty="0" smtClean="0">
                <a:sym typeface="Symbol"/>
              </a:rPr>
              <a:t>rec(p</a:t>
            </a:r>
            <a:r>
              <a:rPr lang="en-GB" b="0" baseline="-25000" dirty="0" smtClean="0">
                <a:sym typeface="Symbol"/>
              </a:rPr>
              <a:t>1</a:t>
            </a:r>
            <a:r>
              <a:rPr lang="en-GB" b="0" dirty="0" smtClean="0">
                <a:sym typeface="Symbol"/>
              </a:rPr>
              <a:t>,p</a:t>
            </a:r>
            <a:r>
              <a:rPr lang="en-GB" b="0" baseline="-25000" dirty="0" smtClean="0">
                <a:sym typeface="Symbol"/>
              </a:rPr>
              <a:t>2</a:t>
            </a:r>
            <a:r>
              <a:rPr lang="en-GB" b="0" dirty="0" smtClean="0">
                <a:sym typeface="Symbol"/>
              </a:rPr>
              <a:t>)</a:t>
            </a:r>
            <a:endParaRPr lang="en-GB" b="0" dirty="0"/>
          </a:p>
        </p:txBody>
      </p:sp>
      <p:sp>
        <p:nvSpPr>
          <p:cNvPr id="103" name="Rectangle 102"/>
          <p:cNvSpPr/>
          <p:nvPr/>
        </p:nvSpPr>
        <p:spPr bwMode="auto">
          <a:xfrm>
            <a:off x="6512243" y="3159708"/>
            <a:ext cx="1332663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0" dirty="0" smtClean="0">
                <a:sym typeface="Symbol"/>
              </a:rPr>
              <a:t>rec(</a:t>
            </a:r>
            <a:r>
              <a:rPr lang="en-GB" b="0" dirty="0" err="1" smtClean="0">
                <a:sym typeface="Symbol"/>
              </a:rPr>
              <a:t>n</a:t>
            </a:r>
            <a:r>
              <a:rPr lang="en-GB" b="0" baseline="-25000" dirty="0" err="1" smtClean="0">
                <a:sym typeface="Symbol"/>
              </a:rPr>
              <a:t>nn</a:t>
            </a:r>
            <a:r>
              <a:rPr lang="en-GB" b="0" dirty="0" err="1" smtClean="0">
                <a:sym typeface="Symbol"/>
              </a:rPr>
              <a:t>,n</a:t>
            </a:r>
            <a:r>
              <a:rPr lang="en-GB" b="0" baseline="-25000" dirty="0" err="1" smtClean="0">
                <a:sym typeface="Symbol"/>
              </a:rPr>
              <a:t>nn</a:t>
            </a:r>
            <a:r>
              <a:rPr lang="en-GB" b="0" dirty="0" smtClean="0">
                <a:sym typeface="Symbol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595263" y="908720"/>
            <a:ext cx="113011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{test(x=p</a:t>
            </a:r>
            <a:r>
              <a:rPr lang="en-GB" sz="1800" b="0" baseline="-25000" dirty="0" smtClean="0"/>
              <a:t>1</a:t>
            </a:r>
            <a:r>
              <a:rPr lang="en-GB" sz="1800" b="0" dirty="0" smtClean="0"/>
              <a:t>),</a:t>
            </a:r>
          </a:p>
          <a:p>
            <a:r>
              <a:rPr lang="en-GB" sz="1800" b="0" dirty="0" smtClean="0"/>
              <a:t>map(y,p</a:t>
            </a:r>
            <a:r>
              <a:rPr lang="en-GB" sz="1800" b="0" baseline="-25000" dirty="0" smtClean="0"/>
              <a:t>1</a:t>
            </a:r>
            <a:r>
              <a:rPr lang="en-GB" sz="1800" b="0" dirty="0" smtClean="0"/>
              <a:t>)}</a:t>
            </a:r>
            <a:endParaRPr lang="en-GB" sz="1800" b="0" dirty="0"/>
          </a:p>
        </p:txBody>
      </p:sp>
      <p:sp>
        <p:nvSpPr>
          <p:cNvPr id="106" name="TextBox 105"/>
          <p:cNvSpPr txBox="1"/>
          <p:nvPr/>
        </p:nvSpPr>
        <p:spPr>
          <a:xfrm>
            <a:off x="7044906" y="2863969"/>
            <a:ext cx="230833" cy="276999"/>
          </a:xfrm>
          <a:prstGeom prst="rect">
            <a:avLst/>
          </a:prstGeom>
          <a:noFill/>
        </p:spPr>
        <p:txBody>
          <a:bodyPr vert="vert" wrap="none" lIns="0" tIns="0" rIns="0" bIns="0" rtlCol="0" anchor="ctr" anchorCtr="1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07" name="TextBox 106"/>
          <p:cNvSpPr txBox="1"/>
          <p:nvPr/>
        </p:nvSpPr>
        <p:spPr>
          <a:xfrm>
            <a:off x="5724128" y="1951396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08" name="TextBox 107"/>
          <p:cNvSpPr txBox="1"/>
          <p:nvPr/>
        </p:nvSpPr>
        <p:spPr>
          <a:xfrm>
            <a:off x="8733655" y="1942518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10" name="TextBox 109"/>
          <p:cNvSpPr txBox="1"/>
          <p:nvPr/>
        </p:nvSpPr>
        <p:spPr>
          <a:xfrm>
            <a:off x="6613517" y="2370946"/>
            <a:ext cx="113011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{test(x=p</a:t>
            </a:r>
            <a:r>
              <a:rPr lang="en-GB" sz="1800" b="0" baseline="-25000" dirty="0" smtClean="0"/>
              <a:t>1</a:t>
            </a:r>
            <a:r>
              <a:rPr lang="en-GB" sz="1800" b="0" dirty="0" smtClean="0"/>
              <a:t>),</a:t>
            </a:r>
          </a:p>
          <a:p>
            <a:r>
              <a:rPr lang="en-GB" sz="1800" b="0" dirty="0" smtClean="0"/>
              <a:t>map(y,p</a:t>
            </a:r>
            <a:r>
              <a:rPr lang="en-GB" sz="1800" b="0" baseline="-25000" dirty="0" smtClean="0"/>
              <a:t>2</a:t>
            </a:r>
            <a:r>
              <a:rPr lang="en-GB" sz="1800" b="0" dirty="0" smtClean="0"/>
              <a:t>)}</a:t>
            </a:r>
            <a:endParaRPr lang="en-GB" sz="1800" b="0" dirty="0"/>
          </a:p>
        </p:txBody>
      </p:sp>
      <p:sp>
        <p:nvSpPr>
          <p:cNvPr id="111" name="TextBox 110"/>
          <p:cNvSpPr txBox="1"/>
          <p:nvPr/>
        </p:nvSpPr>
        <p:spPr>
          <a:xfrm>
            <a:off x="6571038" y="3613550"/>
            <a:ext cx="1215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{test(x=</a:t>
            </a:r>
            <a:r>
              <a:rPr lang="en-GB" sz="1800" b="0" dirty="0" err="1" smtClean="0"/>
              <a:t>n</a:t>
            </a:r>
            <a:r>
              <a:rPr lang="en-GB" sz="1800" b="0" baseline="-25000" dirty="0" err="1" smtClean="0"/>
              <a:t>nn</a:t>
            </a:r>
            <a:r>
              <a:rPr lang="en-GB" sz="1800" b="0" dirty="0" smtClean="0"/>
              <a:t>),</a:t>
            </a:r>
          </a:p>
          <a:p>
            <a:r>
              <a:rPr lang="en-GB" sz="1800" b="0" dirty="0" smtClean="0"/>
              <a:t>map(</a:t>
            </a:r>
            <a:r>
              <a:rPr lang="en-GB" sz="1800" b="0" dirty="0" err="1" smtClean="0"/>
              <a:t>y,n</a:t>
            </a:r>
            <a:r>
              <a:rPr lang="en-GB" sz="1800" b="0" baseline="-25000" dirty="0" err="1" smtClean="0"/>
              <a:t>nn</a:t>
            </a:r>
            <a:r>
              <a:rPr lang="en-GB" sz="1800" b="0" dirty="0" smtClean="0"/>
              <a:t>)}</a:t>
            </a:r>
            <a:endParaRPr lang="en-GB" sz="1800" b="0" dirty="0"/>
          </a:p>
        </p:txBody>
      </p:sp>
      <p:sp>
        <p:nvSpPr>
          <p:cNvPr id="42" name="TextBox 41"/>
          <p:cNvSpPr txBox="1"/>
          <p:nvPr/>
        </p:nvSpPr>
        <p:spPr>
          <a:xfrm>
            <a:off x="107504" y="1592304"/>
            <a:ext cx="146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x&lt;y&gt;.S+…</a:t>
            </a:r>
            <a:endParaRPr lang="en-GB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4990793" y="1597720"/>
            <a:ext cx="146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x(y).S+…</a:t>
            </a:r>
            <a:endParaRPr lang="en-GB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81574" y="3460056"/>
            <a:ext cx="109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33CC"/>
                </a:solidFill>
              </a:rPr>
              <a:t>Send</a:t>
            </a:r>
            <a:endParaRPr lang="en-GB" dirty="0">
              <a:solidFill>
                <a:srgbClr val="0033CC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58432" y="3460056"/>
            <a:ext cx="1165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33CC"/>
                </a:solidFill>
              </a:rPr>
              <a:t>Receive</a:t>
            </a:r>
            <a:endParaRPr lang="en-GB" dirty="0">
              <a:solidFill>
                <a:srgbClr val="0033CC"/>
              </a:solidFill>
            </a:endParaRPr>
          </a:p>
        </p:txBody>
      </p:sp>
      <p:grpSp>
        <p:nvGrpSpPr>
          <p:cNvPr id="46" name="Group 45"/>
          <p:cNvGrpSpPr>
            <a:grpSpLocks noChangeAspect="1"/>
          </p:cNvGrpSpPr>
          <p:nvPr/>
        </p:nvGrpSpPr>
        <p:grpSpPr>
          <a:xfrm>
            <a:off x="2820117" y="4017356"/>
            <a:ext cx="3449990" cy="2796020"/>
            <a:chOff x="467544" y="3845447"/>
            <a:chExt cx="2759991" cy="2236816"/>
          </a:xfrm>
        </p:grpSpPr>
        <p:sp>
          <p:nvSpPr>
            <p:cNvPr id="47" name="Oval 46"/>
            <p:cNvSpPr/>
            <p:nvPr/>
          </p:nvSpPr>
          <p:spPr bwMode="auto">
            <a:xfrm>
              <a:off x="1088982" y="4620092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2654411" y="4620092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9" name="Straight Arrow Connector 48"/>
            <p:cNvCxnSpPr>
              <a:stCxn id="47" idx="6"/>
              <a:endCxn id="58" idx="1"/>
            </p:cNvCxnSpPr>
            <p:nvPr/>
          </p:nvCxnSpPr>
          <p:spPr bwMode="auto">
            <a:xfrm>
              <a:off x="1377014" y="4764108"/>
              <a:ext cx="498131" cy="0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0" name="Straight Arrow Connector 49"/>
            <p:cNvCxnSpPr>
              <a:stCxn id="58" idx="3"/>
              <a:endCxn id="48" idx="2"/>
            </p:cNvCxnSpPr>
            <p:nvPr/>
          </p:nvCxnSpPr>
          <p:spPr bwMode="auto">
            <a:xfrm>
              <a:off x="2163177" y="4764108"/>
              <a:ext cx="491234" cy="0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467544" y="4293096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dirty="0" smtClean="0">
                  <a:sym typeface="Symbol"/>
                </a:rPr>
                <a:t></a:t>
              </a:r>
              <a:r>
                <a:rPr lang="en-GB" b="0" dirty="0" err="1" smtClean="0">
                  <a:sym typeface="Symbol"/>
                </a:rPr>
                <a:t>r.P</a:t>
              </a:r>
              <a:endParaRPr lang="en-GB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699792" y="4293096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dirty="0" smtClean="0">
                  <a:sym typeface="Symbol"/>
                </a:rPr>
                <a:t>P</a:t>
              </a:r>
              <a:endParaRPr lang="en-GB" dirty="0"/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1875145" y="4149080"/>
              <a:ext cx="288032" cy="288032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sym typeface="Symbol"/>
                </a:rPr>
                <a:t></a:t>
              </a:r>
              <a:endPara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54" name="Straight Arrow Connector 53"/>
            <p:cNvCxnSpPr>
              <a:stCxn id="47" idx="7"/>
              <a:endCxn id="53" idx="1"/>
            </p:cNvCxnSpPr>
            <p:nvPr/>
          </p:nvCxnSpPr>
          <p:spPr bwMode="auto">
            <a:xfrm flipV="1">
              <a:off x="1334833" y="4293096"/>
              <a:ext cx="540312" cy="369177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5" name="Straight Arrow Connector 54"/>
            <p:cNvCxnSpPr>
              <a:stCxn id="53" idx="3"/>
              <a:endCxn id="48" idx="1"/>
            </p:cNvCxnSpPr>
            <p:nvPr/>
          </p:nvCxnSpPr>
          <p:spPr bwMode="auto">
            <a:xfrm>
              <a:off x="2163177" y="4293096"/>
              <a:ext cx="533415" cy="369177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6" name="Straight Arrow Connector 55"/>
            <p:cNvCxnSpPr>
              <a:stCxn id="47" idx="4"/>
              <a:endCxn id="59" idx="1"/>
            </p:cNvCxnSpPr>
            <p:nvPr/>
          </p:nvCxnSpPr>
          <p:spPr bwMode="auto">
            <a:xfrm>
              <a:off x="1232998" y="4908124"/>
              <a:ext cx="642147" cy="753124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7" name="Straight Arrow Connector 56"/>
            <p:cNvCxnSpPr>
              <a:stCxn id="59" idx="3"/>
              <a:endCxn id="48" idx="4"/>
            </p:cNvCxnSpPr>
            <p:nvPr/>
          </p:nvCxnSpPr>
          <p:spPr bwMode="auto">
            <a:xfrm flipV="1">
              <a:off x="2163177" y="4908124"/>
              <a:ext cx="635250" cy="753124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8" name="Rectangle 57"/>
            <p:cNvSpPr/>
            <p:nvPr/>
          </p:nvSpPr>
          <p:spPr bwMode="auto">
            <a:xfrm>
              <a:off x="1875145" y="4620092"/>
              <a:ext cx="288032" cy="288032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sym typeface="Symbol"/>
                </a:rPr>
                <a:t></a:t>
              </a:r>
              <a:endPara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1875145" y="5517232"/>
              <a:ext cx="288032" cy="288032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sym typeface="Symbol"/>
                </a:rPr>
                <a:t></a:t>
              </a:r>
              <a:endPara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470100" y="3845447"/>
              <a:ext cx="109812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b="0" dirty="0" smtClean="0"/>
                <a:t>{map(r,n</a:t>
              </a:r>
              <a:r>
                <a:rPr lang="en-GB" sz="1800" b="0" baseline="-25000" dirty="0" smtClean="0"/>
                <a:t>1</a:t>
              </a:r>
              <a:r>
                <a:rPr lang="en-GB" sz="1800" b="0" dirty="0" smtClean="0"/>
                <a:t>)}</a:t>
              </a:r>
              <a:endParaRPr lang="en-GB" sz="1800" b="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457655" y="4897570"/>
              <a:ext cx="109812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b="0" dirty="0" smtClean="0"/>
                <a:t>{map(r,n</a:t>
              </a:r>
              <a:r>
                <a:rPr lang="en-GB" sz="1800" b="0" baseline="-25000" dirty="0" smtClean="0"/>
                <a:t>2</a:t>
              </a:r>
              <a:r>
                <a:rPr lang="en-GB" sz="1800" b="0" dirty="0" smtClean="0"/>
                <a:t>)}</a:t>
              </a:r>
              <a:endParaRPr lang="en-GB" sz="1800" b="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427620" y="5805264"/>
              <a:ext cx="118308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b="0" dirty="0" smtClean="0"/>
                <a:t>{map(</a:t>
              </a:r>
              <a:r>
                <a:rPr lang="en-GB" sz="1800" b="0" dirty="0" err="1" smtClean="0"/>
                <a:t>r,n</a:t>
              </a:r>
              <a:r>
                <a:rPr lang="en-GB" sz="1800" b="0" baseline="-25000" dirty="0" err="1" smtClean="0"/>
                <a:t>nn</a:t>
              </a:r>
              <a:r>
                <a:rPr lang="en-GB" sz="1800" b="0" dirty="0" smtClean="0"/>
                <a:t>)}</a:t>
              </a:r>
              <a:endParaRPr lang="en-GB" sz="1800" b="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956025" y="5170181"/>
              <a:ext cx="230833" cy="276999"/>
            </a:xfrm>
            <a:prstGeom prst="rect">
              <a:avLst/>
            </a:prstGeom>
            <a:noFill/>
          </p:spPr>
          <p:txBody>
            <a:bodyPr vert="vert" wrap="none" lIns="0" tIns="0" rIns="0" bIns="0" rtlCol="0" anchor="ctr" anchorCtr="1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99354" y="4550407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996702" y="4541529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333567" y="5805906"/>
            <a:ext cx="1518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33CC"/>
                </a:solidFill>
              </a:rPr>
              <a:t>Restriction</a:t>
            </a:r>
            <a:endParaRPr lang="en-GB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5792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Translation: Parallel composition</a:t>
            </a:r>
            <a:endParaRPr lang="en-GB" sz="36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833318"/>
          </a:xfrm>
          <a:noFill/>
        </p:spPr>
        <p:txBody>
          <a:bodyPr/>
          <a:lstStyle/>
          <a:p>
            <a:pPr marL="482600" lvl="1" indent="-482600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Synchronise the </a:t>
            </a:r>
            <a:r>
              <a:rPr lang="en-GB" sz="2800" b="0" dirty="0" smtClean="0">
                <a:sym typeface="Symbol" pitchFamily="18" charset="2"/>
              </a:rPr>
              <a:t>send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actions with the corresponding </a:t>
            </a:r>
            <a:r>
              <a:rPr lang="en-GB" sz="2800" b="0" dirty="0" smtClean="0">
                <a:sym typeface="Symbol" pitchFamily="18" charset="2"/>
              </a:rPr>
              <a:t>rec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actions, with the resulting label </a:t>
            </a:r>
            <a:r>
              <a:rPr lang="en-GB" sz="2800" b="0" dirty="0" smtClean="0">
                <a:sym typeface="Symbol"/>
              </a:rPr>
              <a:t></a:t>
            </a:r>
            <a:r>
              <a:rPr lang="en-GB" sz="2800" b="0" dirty="0" smtClean="0">
                <a:solidFill>
                  <a:schemeClr val="accent2"/>
                </a:solidFill>
                <a:sym typeface="Symbol"/>
              </a:rPr>
              <a:t> and the </a:t>
            </a:r>
            <a:r>
              <a:rPr lang="en-GB" sz="2800" b="0" dirty="0">
                <a:solidFill>
                  <a:schemeClr val="accent2"/>
                </a:solidFill>
                <a:sym typeface="Symbol"/>
              </a:rPr>
              <a:t>sets of commands </a:t>
            </a:r>
            <a:r>
              <a:rPr lang="en-GB" sz="2800" b="0" dirty="0" smtClean="0">
                <a:solidFill>
                  <a:schemeClr val="accent2"/>
                </a:solidFill>
                <a:sym typeface="Symbol"/>
              </a:rPr>
              <a:t>united</a:t>
            </a:r>
            <a:endParaRPr lang="en-GB" sz="2800" b="0" dirty="0" smtClean="0">
              <a:sym typeface="Symbol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/>
              </a:rPr>
              <a:t>the original transitions are not removed and available for further synchronisations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635284" y="3284984"/>
            <a:ext cx="4185188" cy="3384376"/>
            <a:chOff x="4635284" y="3284984"/>
            <a:chExt cx="4185188" cy="3384376"/>
          </a:xfrm>
        </p:grpSpPr>
        <p:sp>
          <p:nvSpPr>
            <p:cNvPr id="56" name="Oval 55"/>
            <p:cNvSpPr/>
            <p:nvPr/>
          </p:nvSpPr>
          <p:spPr bwMode="auto">
            <a:xfrm>
              <a:off x="5967813" y="3924924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8138054" y="3924924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58" name="Straight Arrow Connector 57"/>
            <p:cNvCxnSpPr>
              <a:stCxn id="56" idx="6"/>
              <a:endCxn id="61" idx="1"/>
            </p:cNvCxnSpPr>
            <p:nvPr/>
          </p:nvCxnSpPr>
          <p:spPr bwMode="auto">
            <a:xfrm>
              <a:off x="6255845" y="4068940"/>
              <a:ext cx="299423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9" name="Straight Arrow Connector 58"/>
            <p:cNvCxnSpPr>
              <a:stCxn id="61" idx="3"/>
              <a:endCxn id="57" idx="2"/>
            </p:cNvCxnSpPr>
            <p:nvPr/>
          </p:nvCxnSpPr>
          <p:spPr bwMode="auto">
            <a:xfrm flipV="1">
              <a:off x="7709998" y="4068940"/>
              <a:ext cx="428056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8177312" y="3597928"/>
              <a:ext cx="617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P</a:t>
              </a:r>
              <a:endParaRPr lang="en-GB" i="1" baseline="-25000" dirty="0"/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555268" y="3885056"/>
              <a:ext cx="1154730" cy="380480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b="0" dirty="0" smtClean="0">
                  <a:sym typeface="Symbol"/>
                </a:rPr>
                <a:t>send(</a:t>
              </a:r>
              <a:r>
                <a:rPr lang="en-GB" b="0" dirty="0" err="1" smtClean="0">
                  <a:sym typeface="Symbol"/>
                </a:rPr>
                <a:t>a,b</a:t>
              </a:r>
              <a:r>
                <a:rPr lang="en-GB" b="0" dirty="0" smtClean="0">
                  <a:sym typeface="Symbol"/>
                </a:rPr>
                <a:t>)</a:t>
              </a:r>
              <a:endParaRPr lang="en-GB" b="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678185" y="3855239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474223" y="3846361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587716" y="3284984"/>
              <a:ext cx="1065996" cy="5539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b="0" dirty="0" smtClean="0"/>
                <a:t>{test(u=a),</a:t>
              </a:r>
            </a:p>
            <a:p>
              <a:r>
                <a:rPr lang="en-GB" sz="1800" b="0" dirty="0" smtClean="0"/>
                <a:t>test(v=b)}</a:t>
              </a:r>
              <a:endParaRPr lang="en-GB" sz="1800" b="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716016" y="3501008"/>
              <a:ext cx="17281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u&lt;v&gt;.P+…</a:t>
              </a:r>
              <a:endParaRPr lang="en-GB" i="1" dirty="0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5984341" y="5765497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8154582" y="5765497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69" name="Straight Arrow Connector 68"/>
            <p:cNvCxnSpPr>
              <a:stCxn id="67" idx="6"/>
              <a:endCxn id="72" idx="1"/>
            </p:cNvCxnSpPr>
            <p:nvPr/>
          </p:nvCxnSpPr>
          <p:spPr bwMode="auto">
            <a:xfrm>
              <a:off x="6272373" y="5909513"/>
              <a:ext cx="399611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0" name="Straight Arrow Connector 69"/>
            <p:cNvCxnSpPr>
              <a:stCxn id="72" idx="3"/>
              <a:endCxn id="68" idx="2"/>
            </p:cNvCxnSpPr>
            <p:nvPr/>
          </p:nvCxnSpPr>
          <p:spPr bwMode="auto">
            <a:xfrm flipV="1">
              <a:off x="7626339" y="5909513"/>
              <a:ext cx="528243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1" name="TextBox 70"/>
            <p:cNvSpPr txBox="1"/>
            <p:nvPr/>
          </p:nvSpPr>
          <p:spPr>
            <a:xfrm>
              <a:off x="8219124" y="5949280"/>
              <a:ext cx="6013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S</a:t>
              </a:r>
              <a:endParaRPr lang="en-GB" i="1" baseline="-25000" dirty="0"/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6671984" y="5725629"/>
              <a:ext cx="954355" cy="380480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b="0" dirty="0" smtClean="0">
                  <a:sym typeface="Symbol"/>
                </a:rPr>
                <a:t>rec(</a:t>
              </a:r>
              <a:r>
                <a:rPr lang="en-GB" b="0" dirty="0" err="1" smtClean="0">
                  <a:sym typeface="Symbol"/>
                </a:rPr>
                <a:t>a,b</a:t>
              </a:r>
              <a:r>
                <a:rPr lang="en-GB" b="0" dirty="0" smtClean="0">
                  <a:sym typeface="Symbol"/>
                </a:rPr>
                <a:t>)</a:t>
              </a:r>
              <a:endParaRPr lang="en-GB" b="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94713" y="5695812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8490751" y="5686934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612955" y="6115362"/>
              <a:ext cx="1072409" cy="5539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b="0" dirty="0" smtClean="0"/>
                <a:t>{test(x=a),</a:t>
              </a:r>
            </a:p>
            <a:p>
              <a:r>
                <a:rPr lang="en-GB" sz="1800" b="0" dirty="0" smtClean="0"/>
                <a:t>map(</a:t>
              </a:r>
              <a:r>
                <a:rPr lang="en-GB" sz="1800" b="0" dirty="0" err="1" smtClean="0"/>
                <a:t>y,b</a:t>
              </a:r>
              <a:r>
                <a:rPr lang="en-GB" sz="1800" b="0" dirty="0" smtClean="0"/>
                <a:t>)}</a:t>
              </a:r>
              <a:endParaRPr lang="en-GB" sz="1800" b="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716016" y="5956306"/>
              <a:ext cx="17281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x(y).S+…</a:t>
              </a:r>
              <a:endParaRPr lang="en-GB" i="1" dirty="0"/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6929116" y="4797152"/>
              <a:ext cx="379188" cy="380480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GB" b="0" dirty="0" smtClean="0">
                  <a:sym typeface="Symbol"/>
                </a:rPr>
                <a:t></a:t>
              </a:r>
              <a:endParaRPr lang="en-GB" b="0" dirty="0"/>
            </a:p>
          </p:txBody>
        </p:sp>
        <p:cxnSp>
          <p:nvCxnSpPr>
            <p:cNvPr id="81" name="Straight Arrow Connector 80"/>
            <p:cNvCxnSpPr>
              <a:stCxn id="56" idx="5"/>
            </p:cNvCxnSpPr>
            <p:nvPr/>
          </p:nvCxnSpPr>
          <p:spPr bwMode="auto">
            <a:xfrm>
              <a:off x="6213664" y="4170775"/>
              <a:ext cx="715452" cy="698385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4" name="Straight Arrow Connector 83"/>
            <p:cNvCxnSpPr>
              <a:stCxn id="67" idx="7"/>
            </p:cNvCxnSpPr>
            <p:nvPr/>
          </p:nvCxnSpPr>
          <p:spPr bwMode="auto">
            <a:xfrm flipV="1">
              <a:off x="6230192" y="5085184"/>
              <a:ext cx="698924" cy="722494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7" name="Straight Arrow Connector 86"/>
            <p:cNvCxnSpPr>
              <a:endCxn id="57" idx="3"/>
            </p:cNvCxnSpPr>
            <p:nvPr/>
          </p:nvCxnSpPr>
          <p:spPr bwMode="auto">
            <a:xfrm flipV="1">
              <a:off x="7315200" y="4170775"/>
              <a:ext cx="865035" cy="698385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2" name="Straight Arrow Connector 91"/>
            <p:cNvCxnSpPr>
              <a:endCxn id="68" idx="1"/>
            </p:cNvCxnSpPr>
            <p:nvPr/>
          </p:nvCxnSpPr>
          <p:spPr bwMode="auto">
            <a:xfrm>
              <a:off x="7315200" y="5085184"/>
              <a:ext cx="881563" cy="722494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5" name="TextBox 94"/>
            <p:cNvSpPr txBox="1"/>
            <p:nvPr/>
          </p:nvSpPr>
          <p:spPr>
            <a:xfrm>
              <a:off x="4635284" y="4692078"/>
              <a:ext cx="210937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800" b="0" dirty="0" smtClean="0"/>
                <a:t>{test(u=a</a:t>
              </a:r>
              <a:r>
                <a:rPr lang="en-GB" sz="1800" b="0" dirty="0" smtClean="0"/>
                <a:t>), test(v=b</a:t>
              </a:r>
              <a:r>
                <a:rPr lang="en-GB" sz="1800" b="0" dirty="0" smtClean="0"/>
                <a:t>),</a:t>
              </a:r>
            </a:p>
            <a:p>
              <a:r>
                <a:rPr lang="en-GB" sz="1800" b="0" dirty="0" smtClean="0"/>
                <a:t>test(x=a</a:t>
              </a:r>
              <a:r>
                <a:rPr lang="en-GB" sz="1800" b="0" dirty="0" smtClean="0"/>
                <a:t>), map(</a:t>
              </a:r>
              <a:r>
                <a:rPr lang="en-GB" sz="1800" b="0" dirty="0" err="1" smtClean="0"/>
                <a:t>y,b</a:t>
              </a:r>
              <a:r>
                <a:rPr lang="en-GB" sz="1800" b="0" dirty="0" smtClean="0"/>
                <a:t>)}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3528" y="3320929"/>
            <a:ext cx="3976968" cy="3348431"/>
            <a:chOff x="323528" y="3320929"/>
            <a:chExt cx="3976968" cy="3348431"/>
          </a:xfrm>
        </p:grpSpPr>
        <p:sp>
          <p:nvSpPr>
            <p:cNvPr id="5" name="Oval 4"/>
            <p:cNvSpPr/>
            <p:nvPr/>
          </p:nvSpPr>
          <p:spPr bwMode="auto">
            <a:xfrm>
              <a:off x="1447837" y="3924924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3618078" y="3924924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" name="Straight Arrow Connector 6"/>
            <p:cNvCxnSpPr>
              <a:stCxn id="5" idx="6"/>
              <a:endCxn id="15" idx="1"/>
            </p:cNvCxnSpPr>
            <p:nvPr/>
          </p:nvCxnSpPr>
          <p:spPr bwMode="auto">
            <a:xfrm>
              <a:off x="1735869" y="4068940"/>
              <a:ext cx="299423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" name="Straight Arrow Connector 7"/>
            <p:cNvCxnSpPr>
              <a:stCxn id="15" idx="3"/>
              <a:endCxn id="6" idx="2"/>
            </p:cNvCxnSpPr>
            <p:nvPr/>
          </p:nvCxnSpPr>
          <p:spPr bwMode="auto">
            <a:xfrm flipV="1">
              <a:off x="3190022" y="4068940"/>
              <a:ext cx="428056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3657336" y="3597928"/>
              <a:ext cx="617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P</a:t>
              </a:r>
              <a:endParaRPr lang="en-GB" i="1" baseline="-25000" dirty="0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035292" y="3885056"/>
              <a:ext cx="1154730" cy="380480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b="0" dirty="0" smtClean="0">
                  <a:sym typeface="Symbol"/>
                </a:rPr>
                <a:t>send(</a:t>
              </a:r>
              <a:r>
                <a:rPr lang="en-GB" b="0" dirty="0" err="1" smtClean="0">
                  <a:sym typeface="Symbol"/>
                </a:rPr>
                <a:t>a,b</a:t>
              </a:r>
              <a:r>
                <a:rPr lang="en-GB" b="0" dirty="0" smtClean="0">
                  <a:sym typeface="Symbol"/>
                </a:rPr>
                <a:t>)</a:t>
              </a:r>
              <a:endParaRPr lang="en-GB" b="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58209" y="3855239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54247" y="3846361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079657" y="3320929"/>
              <a:ext cx="1065996" cy="5539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b="0" dirty="0" smtClean="0"/>
                <a:t>{test(u=a),</a:t>
              </a:r>
            </a:p>
            <a:p>
              <a:r>
                <a:rPr lang="en-GB" sz="1800" b="0" dirty="0" smtClean="0"/>
                <a:t>test(v=b)}</a:t>
              </a:r>
              <a:endParaRPr lang="en-GB" sz="1800" b="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23528" y="3501008"/>
              <a:ext cx="17281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u&lt;v&gt;.P+…</a:t>
              </a:r>
              <a:endParaRPr lang="en-GB" i="1" dirty="0"/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1464365" y="5765497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3634606" y="5765497"/>
              <a:ext cx="288032" cy="288032"/>
            </a:xfrm>
            <a:prstGeom prst="ellipse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4" idx="6"/>
              <a:endCxn id="49" idx="1"/>
            </p:cNvCxnSpPr>
            <p:nvPr/>
          </p:nvCxnSpPr>
          <p:spPr bwMode="auto">
            <a:xfrm>
              <a:off x="1752397" y="5909513"/>
              <a:ext cx="399611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49" idx="3"/>
              <a:endCxn id="45" idx="2"/>
            </p:cNvCxnSpPr>
            <p:nvPr/>
          </p:nvCxnSpPr>
          <p:spPr bwMode="auto">
            <a:xfrm flipV="1">
              <a:off x="3106363" y="5909513"/>
              <a:ext cx="528243" cy="6356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8" name="TextBox 47"/>
            <p:cNvSpPr txBox="1"/>
            <p:nvPr/>
          </p:nvSpPr>
          <p:spPr>
            <a:xfrm>
              <a:off x="3699148" y="5949280"/>
              <a:ext cx="6013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S</a:t>
              </a:r>
              <a:endParaRPr lang="en-GB" i="1" baseline="-25000" dirty="0"/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2152008" y="5725629"/>
              <a:ext cx="954355" cy="380480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36000" rIns="36000" bIns="3600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b="0" dirty="0" smtClean="0">
                  <a:sym typeface="Symbol"/>
                </a:rPr>
                <a:t>rec(</a:t>
              </a:r>
              <a:r>
                <a:rPr lang="en-GB" b="0" dirty="0" err="1" smtClean="0">
                  <a:sym typeface="Symbol"/>
                </a:rPr>
                <a:t>a,b</a:t>
              </a:r>
              <a:r>
                <a:rPr lang="en-GB" b="0" dirty="0" smtClean="0">
                  <a:sym typeface="Symbol"/>
                </a:rPr>
                <a:t>)</a:t>
              </a:r>
              <a:endParaRPr lang="en-GB" b="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174737" y="5695812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970775" y="5686934"/>
              <a:ext cx="23083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dirty="0" smtClean="0"/>
                <a:t>…</a:t>
              </a:r>
              <a:endParaRPr lang="en-GB" sz="18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092979" y="6115362"/>
              <a:ext cx="1072409" cy="5539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800" b="0" dirty="0" smtClean="0"/>
                <a:t>{test(x=a),</a:t>
              </a:r>
            </a:p>
            <a:p>
              <a:r>
                <a:rPr lang="en-GB" sz="1800" b="0" dirty="0" smtClean="0"/>
                <a:t>map(</a:t>
              </a:r>
              <a:r>
                <a:rPr lang="en-GB" sz="1800" b="0" dirty="0" err="1" smtClean="0"/>
                <a:t>y,b</a:t>
              </a:r>
              <a:r>
                <a:rPr lang="en-GB" sz="1800" b="0" dirty="0" smtClean="0"/>
                <a:t>)}</a:t>
              </a:r>
              <a:endParaRPr lang="en-GB" sz="1800" b="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0056" y="5956306"/>
              <a:ext cx="17281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x(y).S+…</a:t>
              </a:r>
              <a:endParaRPr lang="en-GB" i="1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735869" y="4669105"/>
              <a:ext cx="17281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0" i="1" dirty="0" smtClean="0">
                  <a:sym typeface="Symbol"/>
                </a:rPr>
                <a:t>||</a:t>
              </a:r>
              <a:endParaRPr lang="en-GB" i="1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Translation: Hiding</a:t>
            </a:r>
            <a:endParaRPr lang="en-GB" sz="36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Remove the non-</a:t>
            </a:r>
            <a:r>
              <a:rPr lang="en-GB" sz="2800" b="0" dirty="0" smtClean="0">
                <a:sym typeface="Symbol"/>
              </a:rPr>
              <a:t>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transitions after all the parallel compositions are performed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All the remaining transitions are </a:t>
            </a:r>
            <a:r>
              <a:rPr lang="en-GB" sz="2800" b="0" dirty="0">
                <a:sym typeface="Symbol"/>
              </a:rPr>
              <a:t>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–labelled, so can drop this label – only a set of commands is attached to each transition now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3426391" y="3924924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596632" y="3924924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>
            <a:stCxn id="5" idx="6"/>
            <a:endCxn id="10" idx="1"/>
          </p:cNvCxnSpPr>
          <p:nvPr/>
        </p:nvCxnSpPr>
        <p:spPr bwMode="auto">
          <a:xfrm>
            <a:off x="3714423" y="4068940"/>
            <a:ext cx="299423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>
            <a:stCxn id="10" idx="3"/>
            <a:endCxn id="6" idx="2"/>
          </p:cNvCxnSpPr>
          <p:nvPr/>
        </p:nvCxnSpPr>
        <p:spPr bwMode="auto">
          <a:xfrm flipV="1">
            <a:off x="5168576" y="4068940"/>
            <a:ext cx="428056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635890" y="3597928"/>
            <a:ext cx="617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P</a:t>
            </a:r>
            <a:endParaRPr lang="en-GB" i="1" baseline="-250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4013846" y="3885056"/>
            <a:ext cx="1154730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0" dirty="0" smtClean="0">
                <a:sym typeface="Symbol"/>
              </a:rPr>
              <a:t>send(</a:t>
            </a:r>
            <a:r>
              <a:rPr lang="en-GB" b="0" dirty="0" err="1" smtClean="0">
                <a:sym typeface="Symbol"/>
              </a:rPr>
              <a:t>a,b</a:t>
            </a:r>
            <a:r>
              <a:rPr lang="en-GB" b="0" dirty="0" smtClean="0">
                <a:sym typeface="Symbol"/>
              </a:rPr>
              <a:t>)</a:t>
            </a:r>
            <a:endParaRPr lang="en-GB" b="0" dirty="0"/>
          </a:p>
        </p:txBody>
      </p:sp>
      <p:sp>
        <p:nvSpPr>
          <p:cNvPr id="11" name="TextBox 10"/>
          <p:cNvSpPr txBox="1"/>
          <p:nvPr/>
        </p:nvSpPr>
        <p:spPr>
          <a:xfrm>
            <a:off x="3136763" y="3855239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2801" y="3846361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4046294" y="3284984"/>
            <a:ext cx="106599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{test(u=a),</a:t>
            </a:r>
          </a:p>
          <a:p>
            <a:r>
              <a:rPr lang="en-GB" sz="1800" b="0" dirty="0" smtClean="0"/>
              <a:t>test(v=b)}</a:t>
            </a:r>
            <a:endParaRPr lang="en-GB" sz="1800" b="0" dirty="0"/>
          </a:p>
        </p:txBody>
      </p:sp>
      <p:sp>
        <p:nvSpPr>
          <p:cNvPr id="14" name="TextBox 13"/>
          <p:cNvSpPr txBox="1"/>
          <p:nvPr/>
        </p:nvSpPr>
        <p:spPr>
          <a:xfrm>
            <a:off x="2174594" y="350100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u&lt;v&gt;.P+…</a:t>
            </a:r>
            <a:endParaRPr lang="en-GB" i="1" dirty="0"/>
          </a:p>
        </p:txBody>
      </p:sp>
      <p:sp>
        <p:nvSpPr>
          <p:cNvPr id="15" name="Oval 14"/>
          <p:cNvSpPr/>
          <p:nvPr/>
        </p:nvSpPr>
        <p:spPr bwMode="auto">
          <a:xfrm>
            <a:off x="3442919" y="5765497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613160" y="5765497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Straight Arrow Connector 16"/>
          <p:cNvCxnSpPr>
            <a:stCxn id="15" idx="6"/>
            <a:endCxn id="20" idx="1"/>
          </p:cNvCxnSpPr>
          <p:nvPr/>
        </p:nvCxnSpPr>
        <p:spPr bwMode="auto">
          <a:xfrm>
            <a:off x="3730951" y="5909513"/>
            <a:ext cx="399611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20" idx="3"/>
            <a:endCxn id="16" idx="2"/>
          </p:cNvCxnSpPr>
          <p:nvPr/>
        </p:nvCxnSpPr>
        <p:spPr bwMode="auto">
          <a:xfrm flipV="1">
            <a:off x="5084917" y="5909513"/>
            <a:ext cx="528243" cy="635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677702" y="5949280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S</a:t>
            </a:r>
            <a:endParaRPr lang="en-GB" i="1" baseline="-25000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4130562" y="5725629"/>
            <a:ext cx="954355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b="0" dirty="0" smtClean="0">
                <a:sym typeface="Symbol"/>
              </a:rPr>
              <a:t>rec(</a:t>
            </a:r>
            <a:r>
              <a:rPr lang="en-GB" b="0" dirty="0" err="1" smtClean="0">
                <a:sym typeface="Symbol"/>
              </a:rPr>
              <a:t>a,b</a:t>
            </a:r>
            <a:r>
              <a:rPr lang="en-GB" b="0" dirty="0" smtClean="0">
                <a:sym typeface="Symbol"/>
              </a:rPr>
              <a:t>)</a:t>
            </a:r>
            <a:endParaRPr lang="en-GB" b="0" dirty="0"/>
          </a:p>
        </p:txBody>
      </p:sp>
      <p:sp>
        <p:nvSpPr>
          <p:cNvPr id="22" name="TextBox 21"/>
          <p:cNvSpPr txBox="1"/>
          <p:nvPr/>
        </p:nvSpPr>
        <p:spPr>
          <a:xfrm>
            <a:off x="3153291" y="5695812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23" name="TextBox 22"/>
          <p:cNvSpPr txBox="1"/>
          <p:nvPr/>
        </p:nvSpPr>
        <p:spPr>
          <a:xfrm>
            <a:off x="5949329" y="5686934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4071533" y="6115362"/>
            <a:ext cx="1072409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{test(x=a),</a:t>
            </a:r>
          </a:p>
          <a:p>
            <a:r>
              <a:rPr lang="en-GB" sz="1800" b="0" dirty="0" smtClean="0"/>
              <a:t>map(</a:t>
            </a:r>
            <a:r>
              <a:rPr lang="en-GB" sz="1800" b="0" dirty="0" err="1" smtClean="0"/>
              <a:t>y,b</a:t>
            </a:r>
            <a:r>
              <a:rPr lang="en-GB" sz="1800" b="0" dirty="0" smtClean="0"/>
              <a:t>)}</a:t>
            </a:r>
            <a:endParaRPr lang="en-GB" sz="1800" b="0" dirty="0"/>
          </a:p>
        </p:txBody>
      </p:sp>
      <p:sp>
        <p:nvSpPr>
          <p:cNvPr id="25" name="TextBox 24"/>
          <p:cNvSpPr txBox="1"/>
          <p:nvPr/>
        </p:nvSpPr>
        <p:spPr>
          <a:xfrm>
            <a:off x="2174594" y="595630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x(y).S+…</a:t>
            </a:r>
            <a:endParaRPr lang="en-GB" i="1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4387694" y="4797152"/>
            <a:ext cx="379188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b="0" dirty="0" smtClean="0">
                <a:sym typeface="Symbol"/>
              </a:rPr>
              <a:t></a:t>
            </a:r>
            <a:endParaRPr lang="en-GB" b="0" dirty="0"/>
          </a:p>
        </p:txBody>
      </p:sp>
      <p:cxnSp>
        <p:nvCxnSpPr>
          <p:cNvPr id="27" name="Straight Arrow Connector 26"/>
          <p:cNvCxnSpPr>
            <a:stCxn id="5" idx="5"/>
          </p:cNvCxnSpPr>
          <p:nvPr/>
        </p:nvCxnSpPr>
        <p:spPr bwMode="auto">
          <a:xfrm>
            <a:off x="3672242" y="4170775"/>
            <a:ext cx="715452" cy="69838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15" idx="7"/>
          </p:cNvCxnSpPr>
          <p:nvPr/>
        </p:nvCxnSpPr>
        <p:spPr bwMode="auto">
          <a:xfrm flipV="1">
            <a:off x="3688770" y="5085184"/>
            <a:ext cx="698924" cy="722494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endCxn id="6" idx="3"/>
          </p:cNvCxnSpPr>
          <p:nvPr/>
        </p:nvCxnSpPr>
        <p:spPr bwMode="auto">
          <a:xfrm flipV="1">
            <a:off x="4773778" y="4170775"/>
            <a:ext cx="865035" cy="69838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6" idx="1"/>
          </p:cNvCxnSpPr>
          <p:nvPr/>
        </p:nvCxnSpPr>
        <p:spPr bwMode="auto">
          <a:xfrm>
            <a:off x="4773778" y="5085184"/>
            <a:ext cx="881563" cy="722494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 useBgFill="1">
        <p:nvSpPr>
          <p:cNvPr id="2" name="TextBox 1"/>
          <p:cNvSpPr txBox="1"/>
          <p:nvPr/>
        </p:nvSpPr>
        <p:spPr>
          <a:xfrm>
            <a:off x="4436862" y="4814908"/>
            <a:ext cx="273786" cy="33797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102586" y="4692078"/>
            <a:ext cx="210937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0" dirty="0" smtClean="0"/>
              <a:t>{test(u=a</a:t>
            </a:r>
            <a:r>
              <a:rPr lang="en-GB" sz="1800" b="0" dirty="0" smtClean="0"/>
              <a:t>), test(v=b</a:t>
            </a:r>
            <a:r>
              <a:rPr lang="en-GB" sz="1800" b="0" dirty="0" smtClean="0"/>
              <a:t>),</a:t>
            </a:r>
          </a:p>
          <a:p>
            <a:r>
              <a:rPr lang="en-GB" sz="1800" b="0" dirty="0" smtClean="0"/>
              <a:t>test(x=a</a:t>
            </a:r>
            <a:r>
              <a:rPr lang="en-GB" sz="1800" b="0" dirty="0" smtClean="0"/>
              <a:t>), map(</a:t>
            </a:r>
            <a:r>
              <a:rPr lang="en-GB" sz="1800" b="0" dirty="0" err="1" smtClean="0"/>
              <a:t>y,b</a:t>
            </a:r>
            <a:r>
              <a:rPr lang="en-GB" sz="1800" b="0" dirty="0" smtClean="0"/>
              <a:t>)}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  <p:bldP spid="20" grpId="0" animBg="1"/>
      <p:bldP spid="24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90501"/>
            <a:ext cx="8424936" cy="574204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Translation: Implementation operator</a:t>
            </a:r>
            <a:endParaRPr lang="en-GB" sz="36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Implements the commands attached to each transition by adding arcs between this transition and the places in the substitution net: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106826" y="3872081"/>
            <a:ext cx="9040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>
                <a:solidFill>
                  <a:srgbClr val="00B050"/>
                </a:solidFill>
              </a:rPr>
              <a:t>test(x=a)</a:t>
            </a:r>
            <a:endParaRPr lang="en-GB" sz="1800" b="0" dirty="0"/>
          </a:p>
        </p:txBody>
      </p:sp>
      <p:sp>
        <p:nvSpPr>
          <p:cNvPr id="51" name="Oval 50"/>
          <p:cNvSpPr/>
          <p:nvPr/>
        </p:nvSpPr>
        <p:spPr bwMode="auto">
          <a:xfrm>
            <a:off x="551992" y="35048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2386042" y="35048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51520" y="3439049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55" name="TextBox 54"/>
          <p:cNvSpPr txBox="1"/>
          <p:nvPr/>
        </p:nvSpPr>
        <p:spPr>
          <a:xfrm>
            <a:off x="2756542" y="3450082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63" name="Rectangle 62"/>
          <p:cNvSpPr/>
          <p:nvPr/>
        </p:nvSpPr>
        <p:spPr bwMode="auto">
          <a:xfrm>
            <a:off x="1369279" y="3458639"/>
            <a:ext cx="379188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en-GB" b="0" dirty="0"/>
          </a:p>
        </p:txBody>
      </p:sp>
      <p:cxnSp>
        <p:nvCxnSpPr>
          <p:cNvPr id="64" name="Straight Arrow Connector 63"/>
          <p:cNvCxnSpPr>
            <a:stCxn id="51" idx="6"/>
            <a:endCxn id="63" idx="1"/>
          </p:cNvCxnSpPr>
          <p:nvPr/>
        </p:nvCxnSpPr>
        <p:spPr bwMode="auto">
          <a:xfrm>
            <a:off x="840024" y="3648879"/>
            <a:ext cx="52925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63" idx="3"/>
            <a:endCxn id="52" idx="2"/>
          </p:cNvCxnSpPr>
          <p:nvPr/>
        </p:nvCxnSpPr>
        <p:spPr bwMode="auto">
          <a:xfrm>
            <a:off x="1748467" y="3648879"/>
            <a:ext cx="63757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1414857" y="2475642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6" name="Straight Arrow Connector 75"/>
          <p:cNvCxnSpPr>
            <a:stCxn id="75" idx="4"/>
            <a:endCxn id="63" idx="0"/>
          </p:cNvCxnSpPr>
          <p:nvPr/>
        </p:nvCxnSpPr>
        <p:spPr bwMode="auto">
          <a:xfrm>
            <a:off x="1558873" y="2763674"/>
            <a:ext cx="0" cy="69496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6397" name="TextBox 16396"/>
          <p:cNvSpPr txBox="1"/>
          <p:nvPr/>
        </p:nvSpPr>
        <p:spPr>
          <a:xfrm>
            <a:off x="1789425" y="2455897"/>
            <a:ext cx="4199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x=a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128406" y="3872081"/>
            <a:ext cx="91050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>
                <a:solidFill>
                  <a:srgbClr val="00B050"/>
                </a:solidFill>
              </a:rPr>
              <a:t>map(</a:t>
            </a:r>
            <a:r>
              <a:rPr lang="en-GB" sz="1800" b="0" dirty="0" err="1" smtClean="0">
                <a:solidFill>
                  <a:srgbClr val="00B050"/>
                </a:solidFill>
              </a:rPr>
              <a:t>x,a</a:t>
            </a:r>
            <a:r>
              <a:rPr lang="en-GB" sz="1800" b="0" dirty="0" smtClean="0">
                <a:solidFill>
                  <a:srgbClr val="00B050"/>
                </a:solidFill>
              </a:rPr>
              <a:t>)</a:t>
            </a:r>
            <a:endParaRPr lang="en-GB" sz="1800" b="0" dirty="0"/>
          </a:p>
        </p:txBody>
      </p:sp>
      <p:sp>
        <p:nvSpPr>
          <p:cNvPr id="91" name="Oval 90"/>
          <p:cNvSpPr/>
          <p:nvPr/>
        </p:nvSpPr>
        <p:spPr bwMode="auto">
          <a:xfrm>
            <a:off x="3576777" y="35048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5410827" y="35048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276305" y="3439049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94" name="TextBox 93"/>
          <p:cNvSpPr txBox="1"/>
          <p:nvPr/>
        </p:nvSpPr>
        <p:spPr>
          <a:xfrm>
            <a:off x="5781327" y="3450082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95" name="Rectangle 94"/>
          <p:cNvSpPr/>
          <p:nvPr/>
        </p:nvSpPr>
        <p:spPr bwMode="auto">
          <a:xfrm>
            <a:off x="4394064" y="3458639"/>
            <a:ext cx="379188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en-GB" b="0" dirty="0"/>
          </a:p>
        </p:txBody>
      </p:sp>
      <p:cxnSp>
        <p:nvCxnSpPr>
          <p:cNvPr id="96" name="Straight Arrow Connector 95"/>
          <p:cNvCxnSpPr>
            <a:stCxn id="91" idx="6"/>
            <a:endCxn id="95" idx="1"/>
          </p:cNvCxnSpPr>
          <p:nvPr/>
        </p:nvCxnSpPr>
        <p:spPr bwMode="auto">
          <a:xfrm>
            <a:off x="3864809" y="3648879"/>
            <a:ext cx="52925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95" idx="3"/>
            <a:endCxn id="92" idx="2"/>
          </p:cNvCxnSpPr>
          <p:nvPr/>
        </p:nvCxnSpPr>
        <p:spPr bwMode="auto">
          <a:xfrm>
            <a:off x="4773252" y="3648879"/>
            <a:ext cx="63757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Oval 97"/>
          <p:cNvSpPr/>
          <p:nvPr/>
        </p:nvSpPr>
        <p:spPr bwMode="auto">
          <a:xfrm>
            <a:off x="5004048" y="2475642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9" name="Straight Arrow Connector 98"/>
          <p:cNvCxnSpPr>
            <a:endCxn id="98" idx="3"/>
          </p:cNvCxnSpPr>
          <p:nvPr/>
        </p:nvCxnSpPr>
        <p:spPr bwMode="auto">
          <a:xfrm flipV="1">
            <a:off x="4716016" y="2721493"/>
            <a:ext cx="330213" cy="717557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5361340" y="2465769"/>
            <a:ext cx="4199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x=a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107" name="Oval 106"/>
          <p:cNvSpPr/>
          <p:nvPr/>
        </p:nvSpPr>
        <p:spPr bwMode="auto">
          <a:xfrm>
            <a:off x="3866729" y="2483024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415001" y="2455395"/>
            <a:ext cx="41197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err="1" smtClean="0">
                <a:solidFill>
                  <a:srgbClr val="00B050"/>
                </a:solidFill>
              </a:rPr>
              <a:t>x</a:t>
            </a:r>
            <a:r>
              <a:rPr lang="en-GB" b="0" dirty="0" err="1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err="1" smtClean="0">
                <a:solidFill>
                  <a:srgbClr val="00B050"/>
                </a:solidFill>
              </a:rPr>
              <a:t>a</a:t>
            </a:r>
            <a:endParaRPr lang="en-GB" b="0" dirty="0">
              <a:solidFill>
                <a:srgbClr val="00B050"/>
              </a:solidFill>
            </a:endParaRPr>
          </a:p>
        </p:txBody>
      </p:sp>
      <p:cxnSp>
        <p:nvCxnSpPr>
          <p:cNvPr id="109" name="Straight Arrow Connector 108"/>
          <p:cNvCxnSpPr>
            <a:stCxn id="107" idx="5"/>
          </p:cNvCxnSpPr>
          <p:nvPr/>
        </p:nvCxnSpPr>
        <p:spPr bwMode="auto">
          <a:xfrm>
            <a:off x="4112580" y="2728875"/>
            <a:ext cx="326255" cy="728481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112" name="TextBox 111"/>
          <p:cNvSpPr txBox="1"/>
          <p:nvPr/>
        </p:nvSpPr>
        <p:spPr>
          <a:xfrm>
            <a:off x="7024502" y="3872081"/>
            <a:ext cx="11669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err="1" smtClean="0">
                <a:solidFill>
                  <a:srgbClr val="00B050"/>
                </a:solidFill>
              </a:rPr>
              <a:t>unmap</a:t>
            </a:r>
            <a:r>
              <a:rPr lang="en-GB" sz="1800" b="0" dirty="0" smtClean="0">
                <a:solidFill>
                  <a:srgbClr val="00B050"/>
                </a:solidFill>
              </a:rPr>
              <a:t>(</a:t>
            </a:r>
            <a:r>
              <a:rPr lang="en-GB" sz="1800" b="0" dirty="0" err="1" smtClean="0">
                <a:solidFill>
                  <a:srgbClr val="00B050"/>
                </a:solidFill>
              </a:rPr>
              <a:t>x,a</a:t>
            </a:r>
            <a:r>
              <a:rPr lang="en-GB" sz="1800" b="0" dirty="0" smtClean="0">
                <a:solidFill>
                  <a:srgbClr val="00B050"/>
                </a:solidFill>
              </a:rPr>
              <a:t>)</a:t>
            </a:r>
            <a:endParaRPr lang="en-GB" sz="1800" b="0" dirty="0"/>
          </a:p>
        </p:txBody>
      </p:sp>
      <p:sp>
        <p:nvSpPr>
          <p:cNvPr id="113" name="Oval 112"/>
          <p:cNvSpPr/>
          <p:nvPr/>
        </p:nvSpPr>
        <p:spPr bwMode="auto">
          <a:xfrm>
            <a:off x="6601113" y="35048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4" name="Oval 113"/>
          <p:cNvSpPr/>
          <p:nvPr/>
        </p:nvSpPr>
        <p:spPr bwMode="auto">
          <a:xfrm>
            <a:off x="8435163" y="35048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300641" y="3439049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16" name="TextBox 115"/>
          <p:cNvSpPr txBox="1"/>
          <p:nvPr/>
        </p:nvSpPr>
        <p:spPr>
          <a:xfrm>
            <a:off x="8805663" y="3450082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17" name="Rectangle 116"/>
          <p:cNvSpPr/>
          <p:nvPr/>
        </p:nvSpPr>
        <p:spPr bwMode="auto">
          <a:xfrm>
            <a:off x="7418400" y="3458639"/>
            <a:ext cx="379188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en-GB" b="0" dirty="0"/>
          </a:p>
        </p:txBody>
      </p:sp>
      <p:cxnSp>
        <p:nvCxnSpPr>
          <p:cNvPr id="118" name="Straight Arrow Connector 117"/>
          <p:cNvCxnSpPr>
            <a:stCxn id="113" idx="6"/>
            <a:endCxn id="117" idx="1"/>
          </p:cNvCxnSpPr>
          <p:nvPr/>
        </p:nvCxnSpPr>
        <p:spPr bwMode="auto">
          <a:xfrm>
            <a:off x="6889145" y="3648879"/>
            <a:ext cx="52925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Straight Arrow Connector 118"/>
          <p:cNvCxnSpPr>
            <a:stCxn id="117" idx="3"/>
            <a:endCxn id="114" idx="2"/>
          </p:cNvCxnSpPr>
          <p:nvPr/>
        </p:nvCxnSpPr>
        <p:spPr bwMode="auto">
          <a:xfrm>
            <a:off x="7797588" y="3648879"/>
            <a:ext cx="63757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0" name="Oval 119"/>
          <p:cNvSpPr/>
          <p:nvPr/>
        </p:nvSpPr>
        <p:spPr bwMode="auto">
          <a:xfrm>
            <a:off x="6948264" y="2485514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1" name="Straight Arrow Connector 120"/>
          <p:cNvCxnSpPr>
            <a:stCxn id="120" idx="5"/>
          </p:cNvCxnSpPr>
          <p:nvPr/>
        </p:nvCxnSpPr>
        <p:spPr bwMode="auto">
          <a:xfrm>
            <a:off x="7194115" y="2731365"/>
            <a:ext cx="289761" cy="74374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2" name="TextBox 121"/>
          <p:cNvSpPr txBox="1"/>
          <p:nvPr/>
        </p:nvSpPr>
        <p:spPr>
          <a:xfrm>
            <a:off x="6502874" y="2437422"/>
            <a:ext cx="4199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x=a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123" name="Oval 122"/>
          <p:cNvSpPr/>
          <p:nvPr/>
        </p:nvSpPr>
        <p:spPr bwMode="auto">
          <a:xfrm>
            <a:off x="8028384" y="2486215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8372004" y="2436415"/>
            <a:ext cx="41197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err="1" smtClean="0">
                <a:solidFill>
                  <a:srgbClr val="00B050"/>
                </a:solidFill>
              </a:rPr>
              <a:t>x</a:t>
            </a:r>
            <a:r>
              <a:rPr lang="en-GB" b="0" dirty="0" err="1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err="1" smtClean="0">
                <a:solidFill>
                  <a:srgbClr val="00B050"/>
                </a:solidFill>
              </a:rPr>
              <a:t>a</a:t>
            </a:r>
            <a:endParaRPr lang="en-GB" b="0" dirty="0">
              <a:solidFill>
                <a:srgbClr val="00B050"/>
              </a:solidFill>
            </a:endParaRPr>
          </a:p>
        </p:txBody>
      </p:sp>
      <p:cxnSp>
        <p:nvCxnSpPr>
          <p:cNvPr id="125" name="Straight Arrow Connector 124"/>
          <p:cNvCxnSpPr>
            <a:endCxn id="123" idx="3"/>
          </p:cNvCxnSpPr>
          <p:nvPr/>
        </p:nvCxnSpPr>
        <p:spPr bwMode="auto">
          <a:xfrm flipV="1">
            <a:off x="7750206" y="2732066"/>
            <a:ext cx="320359" cy="716412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842276" y="5002122"/>
            <a:ext cx="8592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>
                <a:solidFill>
                  <a:srgbClr val="00B050"/>
                </a:solidFill>
              </a:rPr>
              <a:t>map(</a:t>
            </a:r>
            <a:r>
              <a:rPr lang="en-GB" sz="1800" b="0" dirty="0" err="1" smtClean="0">
                <a:solidFill>
                  <a:srgbClr val="00B050"/>
                </a:solidFill>
              </a:rPr>
              <a:t>r,n</a:t>
            </a:r>
            <a:r>
              <a:rPr lang="en-GB" sz="1800" b="0" dirty="0" smtClean="0">
                <a:solidFill>
                  <a:srgbClr val="00B050"/>
                </a:solidFill>
              </a:rPr>
              <a:t>)</a:t>
            </a:r>
            <a:endParaRPr lang="en-GB" sz="1800" b="0" dirty="0"/>
          </a:p>
        </p:txBody>
      </p:sp>
      <p:sp>
        <p:nvSpPr>
          <p:cNvPr id="44" name="Oval 43"/>
          <p:cNvSpPr/>
          <p:nvPr/>
        </p:nvSpPr>
        <p:spPr bwMode="auto">
          <a:xfrm>
            <a:off x="3576328" y="53050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5410378" y="530506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75856" y="5239249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47" name="TextBox 46"/>
          <p:cNvSpPr txBox="1"/>
          <p:nvPr/>
        </p:nvSpPr>
        <p:spPr>
          <a:xfrm>
            <a:off x="5780878" y="5250282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48" name="Rectangle 47"/>
          <p:cNvSpPr/>
          <p:nvPr/>
        </p:nvSpPr>
        <p:spPr bwMode="auto">
          <a:xfrm>
            <a:off x="4393615" y="5258839"/>
            <a:ext cx="379188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en-GB" b="0" dirty="0"/>
          </a:p>
        </p:txBody>
      </p:sp>
      <p:cxnSp>
        <p:nvCxnSpPr>
          <p:cNvPr id="49" name="Straight Arrow Connector 48"/>
          <p:cNvCxnSpPr>
            <a:stCxn id="44" idx="6"/>
            <a:endCxn id="48" idx="1"/>
          </p:cNvCxnSpPr>
          <p:nvPr/>
        </p:nvCxnSpPr>
        <p:spPr bwMode="auto">
          <a:xfrm>
            <a:off x="3864360" y="5449079"/>
            <a:ext cx="52925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48" idx="3"/>
            <a:endCxn id="45" idx="2"/>
          </p:cNvCxnSpPr>
          <p:nvPr/>
        </p:nvCxnSpPr>
        <p:spPr bwMode="auto">
          <a:xfrm>
            <a:off x="4772803" y="5449079"/>
            <a:ext cx="637575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Oval 55"/>
          <p:cNvSpPr/>
          <p:nvPr/>
        </p:nvSpPr>
        <p:spPr bwMode="auto">
          <a:xfrm>
            <a:off x="5003599" y="4275842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7" name="Straight Arrow Connector 56"/>
          <p:cNvCxnSpPr>
            <a:endCxn id="56" idx="3"/>
          </p:cNvCxnSpPr>
          <p:nvPr/>
        </p:nvCxnSpPr>
        <p:spPr bwMode="auto">
          <a:xfrm flipV="1">
            <a:off x="4715567" y="4521693"/>
            <a:ext cx="330213" cy="717557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5382532" y="4265969"/>
            <a:ext cx="37670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r=n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59" name="Oval 58"/>
          <p:cNvSpPr/>
          <p:nvPr/>
        </p:nvSpPr>
        <p:spPr bwMode="auto">
          <a:xfrm>
            <a:off x="3866280" y="4283224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02530" y="4255595"/>
            <a:ext cx="43601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r</a:t>
            </a:r>
            <a:r>
              <a:rPr lang="en-GB" b="0" baseline="-25000" dirty="0" smtClean="0">
                <a:solidFill>
                  <a:srgbClr val="00B050"/>
                </a:solidFill>
              </a:rPr>
              <a:t>*</a:t>
            </a:r>
            <a:r>
              <a:rPr lang="en-GB" b="0" dirty="0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smtClean="0">
                <a:solidFill>
                  <a:srgbClr val="00B050"/>
                </a:solidFill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cxnSp>
        <p:nvCxnSpPr>
          <p:cNvPr id="61" name="Straight Arrow Connector 60"/>
          <p:cNvCxnSpPr>
            <a:stCxn id="59" idx="5"/>
          </p:cNvCxnSpPr>
          <p:nvPr/>
        </p:nvCxnSpPr>
        <p:spPr bwMode="auto">
          <a:xfrm>
            <a:off x="4112131" y="4529075"/>
            <a:ext cx="326255" cy="728481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8" name="Oval 67"/>
          <p:cNvSpPr/>
          <p:nvPr/>
        </p:nvSpPr>
        <p:spPr bwMode="auto">
          <a:xfrm>
            <a:off x="3545822" y="6271621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462160" y="6505599"/>
            <a:ext cx="43601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i</a:t>
            </a:r>
            <a:r>
              <a:rPr lang="en-GB" b="0" baseline="-25000" dirty="0" smtClean="0">
                <a:solidFill>
                  <a:srgbClr val="00B050"/>
                </a:solidFill>
              </a:rPr>
              <a:t>1</a:t>
            </a:r>
            <a:r>
              <a:rPr lang="en-GB" b="0" dirty="0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smtClean="0">
                <a:solidFill>
                  <a:srgbClr val="00B050"/>
                </a:solidFill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4187157" y="6289090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093928" y="6505599"/>
            <a:ext cx="47448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err="1" smtClean="0">
                <a:solidFill>
                  <a:srgbClr val="00B050"/>
                </a:solidFill>
              </a:rPr>
              <a:t>i</a:t>
            </a:r>
            <a:r>
              <a:rPr lang="en-GB" b="0" baseline="-25000" dirty="0" err="1" smtClean="0">
                <a:solidFill>
                  <a:srgbClr val="00B050"/>
                </a:solidFill>
              </a:rPr>
              <a:t>ni</a:t>
            </a:r>
            <a:r>
              <a:rPr lang="en-GB" b="0" dirty="0" err="1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err="1" smtClean="0">
                <a:solidFill>
                  <a:srgbClr val="00B050"/>
                </a:solidFill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785086" y="6289090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3" name="Straight Arrow Connector 72"/>
          <p:cNvCxnSpPr>
            <a:endCxn id="68" idx="7"/>
          </p:cNvCxnSpPr>
          <p:nvPr/>
        </p:nvCxnSpPr>
        <p:spPr bwMode="auto">
          <a:xfrm flipH="1">
            <a:off x="3791673" y="5646198"/>
            <a:ext cx="629407" cy="667604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endCxn id="70" idx="0"/>
          </p:cNvCxnSpPr>
          <p:nvPr/>
        </p:nvCxnSpPr>
        <p:spPr bwMode="auto">
          <a:xfrm flipH="1">
            <a:off x="4331173" y="5646198"/>
            <a:ext cx="178683" cy="642892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72" idx="0"/>
          </p:cNvCxnSpPr>
          <p:nvPr/>
        </p:nvCxnSpPr>
        <p:spPr bwMode="auto">
          <a:xfrm>
            <a:off x="4643021" y="5646198"/>
            <a:ext cx="286081" cy="642892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3889110" y="6242023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…</a:t>
            </a:r>
            <a:endParaRPr lang="en-GB" sz="1800" dirty="0">
              <a:solidFill>
                <a:srgbClr val="00B05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704681" y="6505599"/>
            <a:ext cx="44884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f</a:t>
            </a:r>
            <a:r>
              <a:rPr lang="en-GB" b="0" baseline="-25000" dirty="0" smtClean="0">
                <a:solidFill>
                  <a:srgbClr val="00B050"/>
                </a:solidFill>
              </a:rPr>
              <a:t>1</a:t>
            </a:r>
            <a:r>
              <a:rPr lang="en-GB" b="0" dirty="0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>
                <a:solidFill>
                  <a:srgbClr val="00B050"/>
                </a:solidFill>
                <a:sym typeface="Symbol"/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344578" y="6501379"/>
            <a:ext cx="49693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err="1" smtClean="0">
                <a:solidFill>
                  <a:srgbClr val="00B050"/>
                </a:solidFill>
              </a:rPr>
              <a:t>f</a:t>
            </a:r>
            <a:r>
              <a:rPr lang="en-GB" b="0" baseline="-25000" dirty="0" err="1" smtClean="0">
                <a:solidFill>
                  <a:srgbClr val="00B050"/>
                </a:solidFill>
              </a:rPr>
              <a:t>nf</a:t>
            </a:r>
            <a:r>
              <a:rPr lang="en-GB" b="0" dirty="0" err="1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err="1">
                <a:solidFill>
                  <a:srgbClr val="00B050"/>
                </a:solidFill>
                <a:sym typeface="Symbol"/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124869" y="6240425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…</a:t>
            </a:r>
            <a:endParaRPr lang="en-GB" sz="1800" dirty="0">
              <a:solidFill>
                <a:srgbClr val="00B050"/>
              </a:solidFill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5449028" y="6289090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3" name="Straight Arrow Connector 82"/>
          <p:cNvCxnSpPr>
            <a:endCxn id="82" idx="1"/>
          </p:cNvCxnSpPr>
          <p:nvPr/>
        </p:nvCxnSpPr>
        <p:spPr bwMode="auto">
          <a:xfrm>
            <a:off x="4758431" y="5646198"/>
            <a:ext cx="732778" cy="685073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8278381" y="2763172"/>
            <a:ext cx="57708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[r</a:t>
            </a:r>
            <a:r>
              <a:rPr lang="en-GB" b="0" baseline="-25000" dirty="0" smtClean="0">
                <a:solidFill>
                  <a:srgbClr val="00B050"/>
                </a:solidFill>
              </a:rPr>
              <a:t>*</a:t>
            </a:r>
            <a:r>
              <a:rPr lang="en-GB" b="0" dirty="0" smtClean="0">
                <a:solidFill>
                  <a:srgbClr val="00B050"/>
                </a:solidFill>
                <a:sym typeface="Symbol"/>
              </a:rPr>
              <a:t>n]</a:t>
            </a:r>
            <a:endParaRPr lang="en-GB" b="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90501"/>
            <a:ext cx="8424936" cy="523671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Implementation operator: Examples</a:t>
            </a:r>
            <a:endParaRPr lang="en-GB" sz="36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Example: communication and restriction: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1354251" y="2854677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524492" y="2854677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3750" y="2527681"/>
            <a:ext cx="617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P</a:t>
            </a:r>
            <a:endParaRPr lang="en-GB" i="1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1064623" y="2784992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3860661" y="2776114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14" name="TextBox 13"/>
          <p:cNvSpPr txBox="1"/>
          <p:nvPr/>
        </p:nvSpPr>
        <p:spPr>
          <a:xfrm>
            <a:off x="102454" y="2430761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u&lt;v&gt;.P+…</a:t>
            </a:r>
            <a:endParaRPr lang="en-GB" i="1" dirty="0"/>
          </a:p>
        </p:txBody>
      </p:sp>
      <p:sp>
        <p:nvSpPr>
          <p:cNvPr id="15" name="Oval 14"/>
          <p:cNvSpPr/>
          <p:nvPr/>
        </p:nvSpPr>
        <p:spPr bwMode="auto">
          <a:xfrm>
            <a:off x="1370779" y="4695250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3541020" y="4695250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05562" y="4879033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S</a:t>
            </a:r>
            <a:endParaRPr lang="en-GB" i="1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1081151" y="4625565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23" name="TextBox 22"/>
          <p:cNvSpPr txBox="1"/>
          <p:nvPr/>
        </p:nvSpPr>
        <p:spPr>
          <a:xfrm>
            <a:off x="3877189" y="4616687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25" name="TextBox 24"/>
          <p:cNvSpPr txBox="1"/>
          <p:nvPr/>
        </p:nvSpPr>
        <p:spPr>
          <a:xfrm>
            <a:off x="102454" y="4886059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x(y).S+…</a:t>
            </a:r>
            <a:endParaRPr lang="en-GB" i="1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2315554" y="3726905"/>
            <a:ext cx="379188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en-GB" b="0" dirty="0"/>
          </a:p>
        </p:txBody>
      </p:sp>
      <p:cxnSp>
        <p:nvCxnSpPr>
          <p:cNvPr id="27" name="Straight Arrow Connector 26"/>
          <p:cNvCxnSpPr>
            <a:stCxn id="5" idx="5"/>
          </p:cNvCxnSpPr>
          <p:nvPr/>
        </p:nvCxnSpPr>
        <p:spPr bwMode="auto">
          <a:xfrm>
            <a:off x="1600102" y="3100528"/>
            <a:ext cx="715452" cy="69838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15" idx="7"/>
          </p:cNvCxnSpPr>
          <p:nvPr/>
        </p:nvCxnSpPr>
        <p:spPr bwMode="auto">
          <a:xfrm flipV="1">
            <a:off x="1616630" y="4014937"/>
            <a:ext cx="698924" cy="722494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endCxn id="6" idx="3"/>
          </p:cNvCxnSpPr>
          <p:nvPr/>
        </p:nvCxnSpPr>
        <p:spPr bwMode="auto">
          <a:xfrm flipV="1">
            <a:off x="2701638" y="3100528"/>
            <a:ext cx="865035" cy="69838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endCxn id="16" idx="1"/>
          </p:cNvCxnSpPr>
          <p:nvPr/>
        </p:nvCxnSpPr>
        <p:spPr bwMode="auto">
          <a:xfrm>
            <a:off x="2701638" y="4014937"/>
            <a:ext cx="881563" cy="722494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34525" y="3615988"/>
            <a:ext cx="228102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0" dirty="0" smtClean="0">
                <a:solidFill>
                  <a:srgbClr val="00B050"/>
                </a:solidFill>
              </a:rPr>
              <a:t>{test(u=a</a:t>
            </a:r>
            <a:r>
              <a:rPr lang="en-GB" sz="1800" b="0" dirty="0" smtClean="0">
                <a:solidFill>
                  <a:srgbClr val="00B050"/>
                </a:solidFill>
              </a:rPr>
              <a:t>), test(v=b</a:t>
            </a:r>
            <a:r>
              <a:rPr lang="en-GB" sz="1800" b="0" dirty="0" smtClean="0">
                <a:solidFill>
                  <a:srgbClr val="00B050"/>
                </a:solidFill>
              </a:rPr>
              <a:t>),</a:t>
            </a:r>
          </a:p>
          <a:p>
            <a:r>
              <a:rPr lang="en-GB" sz="1800" b="0" dirty="0" smtClean="0">
                <a:solidFill>
                  <a:srgbClr val="00B050"/>
                </a:solidFill>
              </a:rPr>
              <a:t>test(x=a</a:t>
            </a:r>
            <a:r>
              <a:rPr lang="en-GB" sz="1800" b="0" dirty="0" smtClean="0">
                <a:solidFill>
                  <a:srgbClr val="00B050"/>
                </a:solidFill>
              </a:rPr>
              <a:t>), map(</a:t>
            </a:r>
            <a:r>
              <a:rPr lang="en-GB" sz="1800" b="0" dirty="0" err="1" smtClean="0">
                <a:solidFill>
                  <a:srgbClr val="00B050"/>
                </a:solidFill>
              </a:rPr>
              <a:t>y,b</a:t>
            </a:r>
            <a:r>
              <a:rPr lang="en-GB" sz="1800" b="0" dirty="0" smtClean="0">
                <a:solidFill>
                  <a:srgbClr val="00B050"/>
                </a:solidFill>
              </a:rPr>
              <a:t>)}</a:t>
            </a:r>
          </a:p>
        </p:txBody>
      </p:sp>
      <p:sp>
        <p:nvSpPr>
          <p:cNvPr id="32" name="Oval 31"/>
          <p:cNvSpPr/>
          <p:nvPr/>
        </p:nvSpPr>
        <p:spPr bwMode="auto">
          <a:xfrm>
            <a:off x="6007110" y="3773129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7620640" y="3773129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93490" y="3470811"/>
            <a:ext cx="617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P</a:t>
            </a:r>
            <a:endParaRPr lang="en-GB" i="1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5723998" y="3723695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36" name="TextBox 35"/>
          <p:cNvSpPr txBox="1"/>
          <p:nvPr/>
        </p:nvSpPr>
        <p:spPr>
          <a:xfrm>
            <a:off x="7948883" y="3736694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/>
              <a:t>…</a:t>
            </a:r>
            <a:endParaRPr lang="en-GB" sz="1800" dirty="0"/>
          </a:p>
        </p:txBody>
      </p:sp>
      <p:sp>
        <p:nvSpPr>
          <p:cNvPr id="37" name="TextBox 36"/>
          <p:cNvSpPr txBox="1"/>
          <p:nvPr/>
        </p:nvSpPr>
        <p:spPr>
          <a:xfrm>
            <a:off x="5359038" y="3470811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1" dirty="0" smtClean="0">
                <a:sym typeface="Symbol"/>
              </a:rPr>
              <a:t></a:t>
            </a:r>
            <a:r>
              <a:rPr lang="en-GB" b="0" i="1" dirty="0" err="1" smtClean="0">
                <a:sym typeface="Symbol"/>
              </a:rPr>
              <a:t>r.P</a:t>
            </a:r>
            <a:endParaRPr lang="en-GB" i="1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6794376" y="3726905"/>
            <a:ext cx="379188" cy="380480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en-GB" b="0" dirty="0"/>
          </a:p>
        </p:txBody>
      </p:sp>
      <p:cxnSp>
        <p:nvCxnSpPr>
          <p:cNvPr id="45" name="Straight Arrow Connector 44"/>
          <p:cNvCxnSpPr>
            <a:stCxn id="32" idx="6"/>
            <a:endCxn id="44" idx="1"/>
          </p:cNvCxnSpPr>
          <p:nvPr/>
        </p:nvCxnSpPr>
        <p:spPr bwMode="auto">
          <a:xfrm>
            <a:off x="6295142" y="3917145"/>
            <a:ext cx="499234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44" idx="3"/>
            <a:endCxn id="33" idx="2"/>
          </p:cNvCxnSpPr>
          <p:nvPr/>
        </p:nvCxnSpPr>
        <p:spPr bwMode="auto">
          <a:xfrm>
            <a:off x="7173564" y="3917145"/>
            <a:ext cx="447076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7375262" y="4014937"/>
            <a:ext cx="10131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>
                <a:solidFill>
                  <a:srgbClr val="00B050"/>
                </a:solidFill>
              </a:rPr>
              <a:t>{map(</a:t>
            </a:r>
            <a:r>
              <a:rPr lang="en-GB" sz="1800" b="0" dirty="0" err="1" smtClean="0">
                <a:solidFill>
                  <a:srgbClr val="00B050"/>
                </a:solidFill>
              </a:rPr>
              <a:t>r,n</a:t>
            </a:r>
            <a:r>
              <a:rPr lang="en-GB" sz="1800" b="0" dirty="0" smtClean="0">
                <a:solidFill>
                  <a:srgbClr val="00B050"/>
                </a:solidFill>
              </a:rPr>
              <a:t>)}</a:t>
            </a:r>
          </a:p>
        </p:txBody>
      </p:sp>
      <p:sp>
        <p:nvSpPr>
          <p:cNvPr id="50" name="Oval 49"/>
          <p:cNvSpPr/>
          <p:nvPr/>
        </p:nvSpPr>
        <p:spPr bwMode="auto">
          <a:xfrm>
            <a:off x="1730999" y="4996856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57808" y="5311081"/>
            <a:ext cx="434413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u=a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2360510" y="4991111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308068" y="5315544"/>
            <a:ext cx="4199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v=b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3036042" y="4991111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982774" y="5311325"/>
            <a:ext cx="4199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x=a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1875314" y="2594598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38757" y="2276872"/>
            <a:ext cx="4199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y=b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2904735" y="2594598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813343" y="2286821"/>
            <a:ext cx="41197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err="1" smtClean="0">
                <a:solidFill>
                  <a:srgbClr val="00B050"/>
                </a:solidFill>
              </a:rPr>
              <a:t>y</a:t>
            </a:r>
            <a:r>
              <a:rPr lang="en-GB" b="0" dirty="0" err="1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err="1">
                <a:solidFill>
                  <a:srgbClr val="00B050"/>
                </a:solidFill>
                <a:sym typeface="Symbol"/>
              </a:rPr>
              <a:t>b</a:t>
            </a:r>
            <a:endParaRPr lang="en-GB" b="0" dirty="0">
              <a:solidFill>
                <a:srgbClr val="00B050"/>
              </a:solidFill>
            </a:endParaRPr>
          </a:p>
        </p:txBody>
      </p:sp>
      <p:cxnSp>
        <p:nvCxnSpPr>
          <p:cNvPr id="60" name="Straight Arrow Connector 59"/>
          <p:cNvCxnSpPr>
            <a:endCxn id="50" idx="7"/>
          </p:cNvCxnSpPr>
          <p:nvPr/>
        </p:nvCxnSpPr>
        <p:spPr bwMode="auto">
          <a:xfrm flipH="1">
            <a:off x="1976850" y="4114312"/>
            <a:ext cx="372656" cy="92472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stCxn id="56" idx="4"/>
          </p:cNvCxnSpPr>
          <p:nvPr/>
        </p:nvCxnSpPr>
        <p:spPr bwMode="auto">
          <a:xfrm>
            <a:off x="2019330" y="2882630"/>
            <a:ext cx="383442" cy="84106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62" name="Straight Arrow Connector 61"/>
          <p:cNvCxnSpPr>
            <a:stCxn id="26" idx="2"/>
            <a:endCxn id="52" idx="0"/>
          </p:cNvCxnSpPr>
          <p:nvPr/>
        </p:nvCxnSpPr>
        <p:spPr bwMode="auto">
          <a:xfrm flipH="1">
            <a:off x="2504526" y="4107385"/>
            <a:ext cx="622" cy="88372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endCxn id="54" idx="1"/>
          </p:cNvCxnSpPr>
          <p:nvPr/>
        </p:nvCxnSpPr>
        <p:spPr bwMode="auto">
          <a:xfrm>
            <a:off x="2648542" y="4107385"/>
            <a:ext cx="429681" cy="925907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64" name="Straight Arrow Connector 63"/>
          <p:cNvCxnSpPr>
            <a:endCxn id="58" idx="4"/>
          </p:cNvCxnSpPr>
          <p:nvPr/>
        </p:nvCxnSpPr>
        <p:spPr bwMode="auto">
          <a:xfrm flipV="1">
            <a:off x="2648542" y="2882630"/>
            <a:ext cx="400209" cy="84106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Oval 73"/>
          <p:cNvSpPr/>
          <p:nvPr/>
        </p:nvSpPr>
        <p:spPr bwMode="auto">
          <a:xfrm>
            <a:off x="5946756" y="499999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863094" y="5323735"/>
            <a:ext cx="43601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i</a:t>
            </a:r>
            <a:r>
              <a:rPr lang="en-GB" b="0" baseline="-25000" dirty="0" smtClean="0">
                <a:solidFill>
                  <a:srgbClr val="00B050"/>
                </a:solidFill>
              </a:rPr>
              <a:t>1</a:t>
            </a:r>
            <a:r>
              <a:rPr lang="en-GB" b="0" dirty="0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smtClean="0">
                <a:solidFill>
                  <a:srgbClr val="00B050"/>
                </a:solidFill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76" name="Oval 75"/>
          <p:cNvSpPr/>
          <p:nvPr/>
        </p:nvSpPr>
        <p:spPr bwMode="auto">
          <a:xfrm>
            <a:off x="6588091" y="5017462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494862" y="5323735"/>
            <a:ext cx="47448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err="1" smtClean="0">
                <a:solidFill>
                  <a:srgbClr val="00B050"/>
                </a:solidFill>
              </a:rPr>
              <a:t>i</a:t>
            </a:r>
            <a:r>
              <a:rPr lang="en-GB" b="0" baseline="-25000" dirty="0" err="1" smtClean="0">
                <a:solidFill>
                  <a:srgbClr val="00B050"/>
                </a:solidFill>
              </a:rPr>
              <a:t>ni</a:t>
            </a:r>
            <a:r>
              <a:rPr lang="en-GB" b="0" dirty="0" err="1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err="1" smtClean="0">
                <a:solidFill>
                  <a:srgbClr val="00B050"/>
                </a:solidFill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7186020" y="5017462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6357628" y="259559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342711" y="2277867"/>
            <a:ext cx="37670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r=n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7387049" y="2595593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283634" y="2287816"/>
            <a:ext cx="43601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r</a:t>
            </a:r>
            <a:r>
              <a:rPr lang="en-GB" b="0" baseline="-25000" dirty="0" smtClean="0">
                <a:solidFill>
                  <a:srgbClr val="00B050"/>
                </a:solidFill>
              </a:rPr>
              <a:t>*</a:t>
            </a:r>
            <a:r>
              <a:rPr lang="en-GB" b="0" dirty="0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>
                <a:solidFill>
                  <a:srgbClr val="00B050"/>
                </a:solidFill>
                <a:sym typeface="Symbol"/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cxnSp>
        <p:nvCxnSpPr>
          <p:cNvPr id="84" name="Straight Arrow Connector 83"/>
          <p:cNvCxnSpPr>
            <a:endCxn id="74" idx="7"/>
          </p:cNvCxnSpPr>
          <p:nvPr/>
        </p:nvCxnSpPr>
        <p:spPr bwMode="auto">
          <a:xfrm flipH="1">
            <a:off x="6192607" y="4114312"/>
            <a:ext cx="622367" cy="927862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80" idx="4"/>
          </p:cNvCxnSpPr>
          <p:nvPr/>
        </p:nvCxnSpPr>
        <p:spPr bwMode="auto">
          <a:xfrm>
            <a:off x="6501644" y="2883625"/>
            <a:ext cx="383442" cy="84106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endCxn id="76" idx="0"/>
          </p:cNvCxnSpPr>
          <p:nvPr/>
        </p:nvCxnSpPr>
        <p:spPr bwMode="auto">
          <a:xfrm flipH="1">
            <a:off x="6732107" y="4114312"/>
            <a:ext cx="207154" cy="90315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endCxn id="78" idx="0"/>
          </p:cNvCxnSpPr>
          <p:nvPr/>
        </p:nvCxnSpPr>
        <p:spPr bwMode="auto">
          <a:xfrm>
            <a:off x="7045793" y="4114312"/>
            <a:ext cx="284243" cy="90315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endCxn id="82" idx="4"/>
          </p:cNvCxnSpPr>
          <p:nvPr/>
        </p:nvCxnSpPr>
        <p:spPr bwMode="auto">
          <a:xfrm flipV="1">
            <a:off x="7130856" y="2883625"/>
            <a:ext cx="400209" cy="841065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6290044" y="4970395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…</a:t>
            </a:r>
            <a:endParaRPr lang="en-GB" sz="1800" dirty="0">
              <a:solidFill>
                <a:srgbClr val="00B05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105615" y="5323735"/>
            <a:ext cx="44884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smtClean="0">
                <a:solidFill>
                  <a:srgbClr val="00B050"/>
                </a:solidFill>
              </a:rPr>
              <a:t>f</a:t>
            </a:r>
            <a:r>
              <a:rPr lang="en-GB" b="0" baseline="-25000" dirty="0" smtClean="0">
                <a:solidFill>
                  <a:srgbClr val="00B050"/>
                </a:solidFill>
              </a:rPr>
              <a:t>1</a:t>
            </a:r>
            <a:r>
              <a:rPr lang="en-GB" b="0" dirty="0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>
                <a:solidFill>
                  <a:srgbClr val="00B050"/>
                </a:solidFill>
                <a:sym typeface="Symbol"/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745512" y="5319515"/>
            <a:ext cx="49693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b="0" dirty="0" err="1" smtClean="0">
                <a:solidFill>
                  <a:srgbClr val="00B050"/>
                </a:solidFill>
              </a:rPr>
              <a:t>f</a:t>
            </a:r>
            <a:r>
              <a:rPr lang="en-GB" b="0" baseline="-25000" dirty="0" err="1" smtClean="0">
                <a:solidFill>
                  <a:srgbClr val="00B050"/>
                </a:solidFill>
              </a:rPr>
              <a:t>nf</a:t>
            </a:r>
            <a:r>
              <a:rPr lang="en-GB" b="0" dirty="0" err="1" smtClean="0">
                <a:solidFill>
                  <a:srgbClr val="00B050"/>
                </a:solidFill>
                <a:sym typeface="Symbol"/>
              </a:rPr>
              <a:t></a:t>
            </a:r>
            <a:r>
              <a:rPr lang="en-GB" b="0" dirty="0" err="1">
                <a:solidFill>
                  <a:srgbClr val="00B050"/>
                </a:solidFill>
                <a:sym typeface="Symbol"/>
              </a:rPr>
              <a:t>n</a:t>
            </a:r>
            <a:endParaRPr lang="en-GB" b="0" dirty="0">
              <a:solidFill>
                <a:srgbClr val="00B05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525803" y="4968797"/>
            <a:ext cx="2308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…</a:t>
            </a:r>
            <a:endParaRPr lang="en-GB" sz="1800" dirty="0">
              <a:solidFill>
                <a:srgbClr val="00B050"/>
              </a:solidFill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7849962" y="5017462"/>
            <a:ext cx="288032" cy="288032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endCxn id="93" idx="1"/>
          </p:cNvCxnSpPr>
          <p:nvPr/>
        </p:nvCxnSpPr>
        <p:spPr bwMode="auto">
          <a:xfrm>
            <a:off x="7143448" y="4105435"/>
            <a:ext cx="748695" cy="954208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B050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522847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204788"/>
            <a:ext cx="8077200" cy="519112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-</a:t>
            </a:r>
            <a:r>
              <a:rPr lang="en-GB" sz="3600" dirty="0" smtClean="0"/>
              <a:t>Calculus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123950"/>
            <a:ext cx="8893175" cy="5473700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 formalism (process algebra) for modelling mobile and reconfigurable systems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Processes communicate by message passing: channels are sent via channels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passing an IP address or hyperlink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passing a pointer/reference to a procedure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New fresh channels can be dynamically created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(Logical) interconnect topology changes over time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190500"/>
            <a:ext cx="8821738" cy="574675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Correctness and size of the translation</a:t>
            </a:r>
            <a:endParaRPr lang="en-GB" sz="36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Weak bisimulation between FCP and PN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Strong bisimulation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between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FCP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and the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‘stable’ transition system of PN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The size of the resulting PN is </a:t>
            </a:r>
            <a:r>
              <a:rPr lang="en-GB" sz="2800" b="0" dirty="0" smtClean="0">
                <a:sym typeface="Symbol" pitchFamily="18" charset="2"/>
              </a:rPr>
              <a:t>O(|FCP|</a:t>
            </a:r>
            <a:r>
              <a:rPr lang="en-GB" sz="2800" b="0" baseline="30000" dirty="0" smtClean="0">
                <a:sym typeface="Symbol" pitchFamily="18" charset="2"/>
              </a:rPr>
              <a:t>4</a:t>
            </a:r>
            <a:r>
              <a:rPr lang="en-GB" sz="2800" b="0" dirty="0" smtClean="0">
                <a:sym typeface="Symbol" pitchFamily="18" charset="2"/>
              </a:rPr>
              <a:t>)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dominated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by the number of transitions modelling communication</a:t>
            </a: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reduced down to </a:t>
            </a:r>
            <a:r>
              <a:rPr lang="en-GB" sz="2800" b="0" dirty="0">
                <a:sym typeface="Symbol" pitchFamily="18" charset="2"/>
              </a:rPr>
              <a:t>O(|</a:t>
            </a:r>
            <a:r>
              <a:rPr lang="en-GB" sz="2800" b="0" dirty="0" smtClean="0">
                <a:sym typeface="Symbol" pitchFamily="18" charset="2"/>
              </a:rPr>
              <a:t>FCP|</a:t>
            </a:r>
            <a:r>
              <a:rPr lang="en-GB" sz="2800" b="0" baseline="30000" dirty="0" smtClean="0">
                <a:sym typeface="Symbol" pitchFamily="18" charset="2"/>
              </a:rPr>
              <a:t>3</a:t>
            </a:r>
            <a:r>
              <a:rPr lang="en-GB" sz="2800" b="0" dirty="0" smtClean="0">
                <a:sym typeface="Symbol" pitchFamily="18" charset="2"/>
              </a:rPr>
              <a:t>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on the next slide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the PN is significantly smaller in practice than the worst case suggests</a:t>
            </a:r>
            <a:endParaRPr lang="en-GB" sz="2800" b="0" dirty="0">
              <a:sym typeface="Symbol" pitchFamily="18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Optimisations</a:t>
            </a:r>
            <a:endParaRPr lang="en-GB" sz="36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Split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the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transitions modelling communication: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model communication between </a:t>
            </a:r>
            <a:r>
              <a:rPr lang="en-GB" sz="2800" b="0" dirty="0" smtClean="0">
                <a:sym typeface="Symbol" pitchFamily="18" charset="2"/>
              </a:rPr>
              <a:t>a&lt;b&gt;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and </a:t>
            </a:r>
            <a:r>
              <a:rPr lang="en-GB" sz="2800" b="0" dirty="0" smtClean="0">
                <a:sym typeface="Symbol" pitchFamily="18" charset="2"/>
              </a:rPr>
              <a:t>x(y)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not by a single step but by a pair of steps: the first checks that </a:t>
            </a:r>
            <a:r>
              <a:rPr lang="en-GB" sz="2800" b="0" dirty="0" smtClean="0">
                <a:sym typeface="Symbol" pitchFamily="18" charset="2"/>
              </a:rPr>
              <a:t>a=x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, and the second maps </a:t>
            </a:r>
            <a:r>
              <a:rPr lang="en-GB" sz="2800" b="0" dirty="0" smtClean="0">
                <a:sym typeface="Symbol" pitchFamily="18" charset="2"/>
              </a:rPr>
              <a:t>y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to </a:t>
            </a:r>
            <a:r>
              <a:rPr lang="en-GB" sz="2800" b="0" dirty="0" smtClean="0">
                <a:sym typeface="Symbol" pitchFamily="18" charset="2"/>
              </a:rPr>
              <a:t>b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reduces the size of the resulting PN from </a:t>
            </a:r>
            <a:r>
              <a:rPr lang="en-GB" sz="2800" b="0" dirty="0">
                <a:sym typeface="Symbol" pitchFamily="18" charset="2"/>
              </a:rPr>
              <a:t>O(|</a:t>
            </a:r>
            <a:r>
              <a:rPr lang="en-GB" sz="2800" b="0" dirty="0" smtClean="0">
                <a:sym typeface="Symbol" pitchFamily="18" charset="2"/>
              </a:rPr>
              <a:t>FCP|</a:t>
            </a:r>
            <a:r>
              <a:rPr lang="en-GB" sz="2800" b="0" baseline="30000" dirty="0" smtClean="0">
                <a:sym typeface="Symbol" pitchFamily="18" charset="2"/>
              </a:rPr>
              <a:t>4</a:t>
            </a:r>
            <a:r>
              <a:rPr lang="en-GB" sz="2800" b="0" dirty="0" smtClean="0">
                <a:sym typeface="Symbol" pitchFamily="18" charset="2"/>
              </a:rPr>
              <a:t>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down to </a:t>
            </a:r>
            <a:r>
              <a:rPr lang="en-GB" sz="2800" b="0" dirty="0">
                <a:sym typeface="Symbol" pitchFamily="18" charset="2"/>
              </a:rPr>
              <a:t>O(|FCP|</a:t>
            </a:r>
            <a:r>
              <a:rPr lang="en-GB" sz="2800" b="0" baseline="30000" dirty="0">
                <a:sym typeface="Symbol" pitchFamily="18" charset="2"/>
              </a:rPr>
              <a:t>3</a:t>
            </a:r>
            <a:r>
              <a:rPr lang="en-GB" sz="2800" b="0" dirty="0" smtClean="0">
                <a:sym typeface="Symbol" pitchFamily="18" charset="2"/>
              </a:rPr>
              <a:t>)</a:t>
            </a: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Bound names that are never simultaneously active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can share the same row of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places in the substitution net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Can statically compute good approximations of the domains of bound names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Can share subnets for unmapping bound names that go out of scope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Can use symmetries reduction during model checking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Etc. – see the paper and technical report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Extensions</a:t>
            </a:r>
            <a:endParaRPr lang="en-GB" sz="36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>
                <a:solidFill>
                  <a:srgbClr val="FF0000"/>
                </a:solidFill>
                <a:sym typeface="Symbol" pitchFamily="18" charset="2"/>
              </a:rPr>
              <a:t>Polyadic </a:t>
            </a:r>
            <a:r>
              <a:rPr lang="en-GB" sz="2800" b="0" dirty="0" smtClean="0">
                <a:solidFill>
                  <a:srgbClr val="FF0000"/>
                </a:solidFill>
                <a:sym typeface="Symbol" pitchFamily="18" charset="2"/>
              </a:rPr>
              <a:t>communication: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exchanges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multiple names in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 single reaction, i.e. prefixes </a:t>
            </a:r>
            <a:r>
              <a:rPr lang="en-GB" sz="2800" b="0" dirty="0" smtClean="0">
                <a:sym typeface="Symbol" pitchFamily="18" charset="2"/>
              </a:rPr>
              <a:t>a&lt;x</a:t>
            </a:r>
            <a:r>
              <a:rPr lang="en-GB" sz="2800" b="0" baseline="-25000" dirty="0" smtClean="0">
                <a:sym typeface="Symbol" pitchFamily="18" charset="2"/>
              </a:rPr>
              <a:t>1</a:t>
            </a:r>
            <a:r>
              <a:rPr lang="en-GB" sz="2800" b="0" dirty="0" smtClean="0">
                <a:sym typeface="Symbol" pitchFamily="18" charset="2"/>
              </a:rPr>
              <a:t>,…,</a:t>
            </a:r>
            <a:r>
              <a:rPr lang="en-GB" sz="2800" b="0" dirty="0" err="1" smtClean="0">
                <a:sym typeface="Symbol" pitchFamily="18" charset="2"/>
              </a:rPr>
              <a:t>x</a:t>
            </a:r>
            <a:r>
              <a:rPr lang="en-GB" sz="2800" b="0" baseline="-25000" dirty="0" err="1" smtClean="0">
                <a:sym typeface="Symbol" pitchFamily="18" charset="2"/>
              </a:rPr>
              <a:t>n</a:t>
            </a:r>
            <a:r>
              <a:rPr lang="en-GB" sz="2800" b="0" dirty="0" smtClean="0">
                <a:sym typeface="Symbol" pitchFamily="18" charset="2"/>
              </a:rPr>
              <a:t>&gt;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and </a:t>
            </a:r>
            <a:r>
              <a:rPr lang="en-GB" sz="2800" b="0" dirty="0" smtClean="0">
                <a:sym typeface="Symbol" pitchFamily="18" charset="2"/>
              </a:rPr>
              <a:t>b(y</a:t>
            </a:r>
            <a:r>
              <a:rPr lang="en-GB" sz="2800" b="0" baseline="-25000" dirty="0" smtClean="0">
                <a:sym typeface="Symbol" pitchFamily="18" charset="2"/>
              </a:rPr>
              <a:t>1</a:t>
            </a:r>
            <a:r>
              <a:rPr lang="en-GB" sz="2800" b="0" dirty="0" smtClean="0">
                <a:sym typeface="Symbol" pitchFamily="18" charset="2"/>
              </a:rPr>
              <a:t>,…,</a:t>
            </a:r>
            <a:r>
              <a:rPr lang="en-GB" sz="2800" b="0" dirty="0" err="1" smtClean="0">
                <a:sym typeface="Symbol" pitchFamily="18" charset="2"/>
              </a:rPr>
              <a:t>y</a:t>
            </a:r>
            <a:r>
              <a:rPr lang="en-GB" sz="2800" b="0" baseline="-25000" dirty="0" err="1" smtClean="0">
                <a:sym typeface="Symbol" pitchFamily="18" charset="2"/>
              </a:rPr>
              <a:t>n</a:t>
            </a:r>
            <a:r>
              <a:rPr lang="en-GB" sz="2800" b="0" dirty="0" smtClean="0">
                <a:sym typeface="Symbol" pitchFamily="18" charset="2"/>
              </a:rPr>
              <a:t>)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can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react iff </a:t>
            </a:r>
            <a:r>
              <a:rPr lang="en-GB" sz="2800" b="0" dirty="0" smtClean="0">
                <a:sym typeface="Symbol" pitchFamily="18" charset="2"/>
              </a:rPr>
              <a:t>a=b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,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and after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synchronisation each </a:t>
            </a:r>
            <a:r>
              <a:rPr lang="en-GB" sz="2800" b="0" dirty="0" err="1">
                <a:sym typeface="Symbol" pitchFamily="18" charset="2"/>
              </a:rPr>
              <a:t>y</a:t>
            </a:r>
            <a:r>
              <a:rPr lang="en-GB" sz="2800" b="0" baseline="-25000" dirty="0" err="1">
                <a:sym typeface="Symbol" pitchFamily="18" charset="2"/>
              </a:rPr>
              <a:t>i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 gets the value of </a:t>
            </a:r>
            <a:r>
              <a:rPr lang="en-GB" sz="2800" b="0" dirty="0" smtClean="0">
                <a:sym typeface="Symbol" pitchFamily="18" charset="2"/>
              </a:rPr>
              <a:t>x</a:t>
            </a:r>
            <a:r>
              <a:rPr lang="en-GB" sz="2800" b="0" baseline="-25000" dirty="0" smtClean="0">
                <a:sym typeface="Symbol" pitchFamily="18" charset="2"/>
              </a:rPr>
              <a:t>i</a:t>
            </a:r>
            <a:endParaRPr lang="en-GB" sz="2800" b="0" dirty="0" smtClean="0">
              <a:sym typeface="Symbol" pitchFamily="18" charset="2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can be achieved by generalising the ‘communication splitting’ idea</a:t>
            </a:r>
            <a:endParaRPr lang="en-GB" sz="2800" b="0" dirty="0">
              <a:solidFill>
                <a:schemeClr val="accent2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rgbClr val="FF0000"/>
                </a:solidFill>
                <a:sym typeface="Symbol" pitchFamily="18" charset="2"/>
              </a:rPr>
              <a:t>Match and mismatch: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modelled by transitions testing the [non-]equality of two names in the substitution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reachable states corresponding to the ‘stuck between the guards’ situation have to be declared invalid (they can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easily be distinguished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from the valid </a:t>
            </a:r>
            <a:r>
              <a:rPr lang="en-GB" sz="2800" b="0" dirty="0">
                <a:solidFill>
                  <a:schemeClr val="accent2"/>
                </a:solidFill>
                <a:sym typeface="Symbol" pitchFamily="18" charset="2"/>
              </a:rPr>
              <a:t>ones,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so still OK for model checking)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Experimental results</a:t>
            </a:r>
            <a:endParaRPr lang="en-GB" sz="36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454" y="908050"/>
            <a:ext cx="9036050" cy="5616575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Translation has been implemented in the </a:t>
            </a:r>
            <a:r>
              <a:rPr lang="en-GB" sz="2800" b="0" dirty="0" smtClean="0">
                <a:solidFill>
                  <a:schemeClr val="accent1"/>
                </a:solidFill>
                <a:sym typeface="Symbol" pitchFamily="18" charset="2"/>
              </a:rPr>
              <a:t>fcp2pn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tool:</a:t>
            </a:r>
          </a:p>
          <a:p>
            <a:pPr mar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en-GB" b="0" dirty="0">
                <a:solidFill>
                  <a:schemeClr val="accent2"/>
                </a:solidFill>
                <a:sym typeface="Symbol" pitchFamily="18" charset="2"/>
                <a:hlinkClick r:id="rId3"/>
              </a:rPr>
              <a:t>http://</a:t>
            </a:r>
            <a:r>
              <a:rPr lang="en-GB" b="0" dirty="0" smtClean="0">
                <a:solidFill>
                  <a:schemeClr val="accent2"/>
                </a:solidFill>
                <a:sym typeface="Symbol" pitchFamily="18" charset="2"/>
                <a:hlinkClick r:id="rId3"/>
              </a:rPr>
              <a:t>homepages.cs.ncl.ac.uk/victor.khomenko/tools/fcp2pn</a:t>
            </a: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The practicality of the approach was demonstrated as follows: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 number of </a:t>
            </a:r>
            <a:r>
              <a:rPr lang="en-GB" sz="2800" b="0" dirty="0" smtClean="0">
                <a:solidFill>
                  <a:schemeClr val="accent2"/>
                </a:solidFill>
                <a:sym typeface="Symbol"/>
              </a:rPr>
              <a:t>FCPs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, including scalable ones, were translated to safe PNs using fcp2pn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the PNs grow much slower with </a:t>
            </a:r>
            <a:r>
              <a:rPr lang="en-GB" sz="2800" b="0" dirty="0" smtClean="0">
                <a:solidFill>
                  <a:schemeClr val="accent2"/>
                </a:solidFill>
                <a:sym typeface="Symbol"/>
              </a:rPr>
              <a:t>|FCP| than the worst-case bound suggests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/>
              </a:rPr>
              <a:t>optimisations work very well</a:t>
            </a:r>
            <a:endParaRPr lang="en-GB" sz="2800" b="0" dirty="0">
              <a:solidFill>
                <a:schemeClr val="accent2"/>
              </a:solidFill>
              <a:sym typeface="Symbol" pitchFamily="18" charset="2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the PNs were checked for deadlocks using LOLA, with good results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190500"/>
            <a:ext cx="8713788" cy="571500"/>
          </a:xfrm>
        </p:spPr>
        <p:txBody>
          <a:bodyPr/>
          <a:lstStyle/>
          <a:p>
            <a:r>
              <a:rPr lang="en-US" smtClean="0"/>
              <a:t>Conclusions</a:t>
            </a:r>
            <a:endParaRPr lang="en-GB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052737"/>
            <a:ext cx="8869363" cy="5544914"/>
          </a:xfrm>
          <a:noFill/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GB" sz="2800" b="0" dirty="0" smtClean="0">
                <a:solidFill>
                  <a:schemeClr val="accent2"/>
                </a:solidFill>
              </a:rPr>
              <a:t>First polynomial translation from FCPs to safe low-level PNs</a:t>
            </a:r>
          </a:p>
          <a:p>
            <a:pPr>
              <a:spcBef>
                <a:spcPct val="10000"/>
              </a:spcBef>
            </a:pPr>
            <a:r>
              <a:rPr lang="en-GB" sz="2800" b="0" dirty="0" smtClean="0">
                <a:solidFill>
                  <a:schemeClr val="accent2"/>
                </a:solidFill>
              </a:rPr>
              <a:t>The translation is </a:t>
            </a:r>
            <a:r>
              <a:rPr lang="en-GB" sz="2800" b="0" dirty="0" smtClean="0">
                <a:solidFill>
                  <a:srgbClr val="FF0000"/>
                </a:solidFill>
              </a:rPr>
              <a:t>natural</a:t>
            </a:r>
            <a:r>
              <a:rPr lang="en-GB" sz="2800" b="0" dirty="0" smtClean="0">
                <a:solidFill>
                  <a:schemeClr val="accent2"/>
                </a:solidFill>
              </a:rPr>
              <a:t>, i.e. there is a close correspondence between the control flows of the FCP and the resulting PN</a:t>
            </a:r>
          </a:p>
          <a:p>
            <a:pPr>
              <a:spcBef>
                <a:spcPct val="10000"/>
              </a:spcBef>
            </a:pPr>
            <a:r>
              <a:rPr lang="en-GB" sz="2800" b="0" dirty="0" smtClean="0">
                <a:solidFill>
                  <a:schemeClr val="accent2"/>
                </a:solidFill>
              </a:rPr>
              <a:t>The resulting PN is suitable for practical model checking</a:t>
            </a:r>
            <a:endParaRPr lang="en-GB" sz="2800" dirty="0" smtClean="0">
              <a:solidFill>
                <a:schemeClr val="accent2"/>
              </a:solidFill>
            </a:endParaRPr>
          </a:p>
          <a:p>
            <a:pPr>
              <a:spcBef>
                <a:spcPct val="10000"/>
              </a:spcBef>
            </a:pPr>
            <a:r>
              <a:rPr lang="en-GB" sz="2800" b="0" dirty="0" smtClean="0">
                <a:solidFill>
                  <a:schemeClr val="accent2"/>
                </a:solidFill>
              </a:rPr>
              <a:t>Proposed a number of optimisations</a:t>
            </a:r>
          </a:p>
          <a:p>
            <a:pPr>
              <a:spcBef>
                <a:spcPct val="10000"/>
              </a:spcBef>
            </a:pPr>
            <a:r>
              <a:rPr lang="en-GB" sz="2800" b="0" dirty="0" smtClean="0">
                <a:solidFill>
                  <a:schemeClr val="accent2"/>
                </a:solidFill>
              </a:rPr>
              <a:t>Extensions to polyadic communication and match/mismatch</a:t>
            </a:r>
          </a:p>
          <a:p>
            <a:pPr>
              <a:spcBef>
                <a:spcPct val="10000"/>
              </a:spcBef>
            </a:pPr>
            <a:r>
              <a:rPr lang="en-GB" sz="2800" b="0" dirty="0" smtClean="0">
                <a:solidFill>
                  <a:schemeClr val="accent2"/>
                </a:solidFill>
              </a:rPr>
              <a:t>Implemented in the fcp2pn tool</a:t>
            </a:r>
          </a:p>
          <a:p>
            <a:pPr>
              <a:spcBef>
                <a:spcPct val="10000"/>
              </a:spcBef>
            </a:pPr>
            <a:r>
              <a:rPr lang="en-GB" sz="2800" b="0" dirty="0" smtClean="0">
                <a:solidFill>
                  <a:schemeClr val="accent2"/>
                </a:solidFill>
              </a:rPr>
              <a:t>Encouraging experimental results</a:t>
            </a:r>
            <a:endParaRPr lang="en-GB" sz="2800" b="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535238"/>
            <a:ext cx="8610600" cy="1541462"/>
          </a:xfrm>
          <a:noFill/>
        </p:spPr>
        <p:txBody>
          <a:bodyPr/>
          <a:lstStyle/>
          <a:p>
            <a:pPr algn="ctr">
              <a:lnSpc>
                <a:spcPct val="8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5810250" algn="l"/>
                <a:tab pos="6667500" algn="l"/>
              </a:tabLst>
            </a:pPr>
            <a:r>
              <a:rPr lang="en-US" sz="4800" smtClean="0">
                <a:solidFill>
                  <a:schemeClr val="accent1"/>
                </a:solidFill>
                <a:latin typeface="Comic Sans MS" pitchFamily="66" charset="0"/>
              </a:rPr>
              <a:t>Thank you!</a:t>
            </a:r>
          </a:p>
          <a:p>
            <a:pPr algn="ctr">
              <a:lnSpc>
                <a:spcPct val="8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5810250" algn="l"/>
                <a:tab pos="6667500" algn="l"/>
              </a:tabLst>
            </a:pPr>
            <a:r>
              <a:rPr lang="en-US" sz="4800" smtClean="0">
                <a:solidFill>
                  <a:schemeClr val="accent1"/>
                </a:solidFill>
                <a:latin typeface="Comic Sans MS" pitchFamily="66" charset="0"/>
              </a:rPr>
              <a:t>Any questions?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2" name="Straight Connector 11"/>
          <p:cNvCxnSpPr>
            <a:cxnSpLocks noChangeShapeType="1"/>
            <a:stCxn id="5126" idx="2"/>
          </p:cNvCxnSpPr>
          <p:nvPr/>
        </p:nvCxnSpPr>
        <p:spPr bwMode="auto">
          <a:xfrm>
            <a:off x="3455988" y="2565400"/>
            <a:ext cx="288925" cy="50323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3" name="Straight Connector 15"/>
          <p:cNvCxnSpPr>
            <a:cxnSpLocks noChangeShapeType="1"/>
            <a:stCxn id="5127" idx="2"/>
          </p:cNvCxnSpPr>
          <p:nvPr/>
        </p:nvCxnSpPr>
        <p:spPr bwMode="auto">
          <a:xfrm>
            <a:off x="3960813" y="2565400"/>
            <a:ext cx="42862" cy="52863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4" name="Straight Connector 18"/>
          <p:cNvCxnSpPr>
            <a:cxnSpLocks noChangeShapeType="1"/>
            <a:stCxn id="5128" idx="2"/>
          </p:cNvCxnSpPr>
          <p:nvPr/>
        </p:nvCxnSpPr>
        <p:spPr bwMode="auto">
          <a:xfrm flipH="1">
            <a:off x="5040313" y="2565400"/>
            <a:ext cx="215900" cy="52863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-</a:t>
            </a:r>
            <a:r>
              <a:rPr lang="en-GB" sz="3600" dirty="0" smtClean="0"/>
              <a:t>Calculus: example</a:t>
            </a:r>
          </a:p>
        </p:txBody>
      </p:sp>
      <p:sp>
        <p:nvSpPr>
          <p:cNvPr id="5126" name="Rounded Rectangle 2"/>
          <p:cNvSpPr>
            <a:spLocks noChangeArrowheads="1"/>
          </p:cNvSpPr>
          <p:nvPr/>
        </p:nvSpPr>
        <p:spPr bwMode="auto">
          <a:xfrm>
            <a:off x="3240088" y="2133600"/>
            <a:ext cx="4318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GB" dirty="0"/>
              <a:t>P</a:t>
            </a:r>
            <a:r>
              <a:rPr lang="en-GB" baseline="-25000" dirty="0"/>
              <a:t>1</a:t>
            </a:r>
          </a:p>
        </p:txBody>
      </p:sp>
      <p:sp>
        <p:nvSpPr>
          <p:cNvPr id="5127" name="Rounded Rectangle 5"/>
          <p:cNvSpPr>
            <a:spLocks noChangeArrowheads="1"/>
          </p:cNvSpPr>
          <p:nvPr/>
        </p:nvSpPr>
        <p:spPr bwMode="auto">
          <a:xfrm>
            <a:off x="3744913" y="2133600"/>
            <a:ext cx="4318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GB" dirty="0"/>
              <a:t>P</a:t>
            </a:r>
            <a:r>
              <a:rPr lang="en-GB" baseline="-25000" dirty="0"/>
              <a:t>2</a:t>
            </a:r>
          </a:p>
        </p:txBody>
      </p:sp>
      <p:sp>
        <p:nvSpPr>
          <p:cNvPr id="5128" name="Rounded Rectangle 6"/>
          <p:cNvSpPr>
            <a:spLocks noChangeArrowheads="1"/>
          </p:cNvSpPr>
          <p:nvPr/>
        </p:nvSpPr>
        <p:spPr bwMode="auto">
          <a:xfrm>
            <a:off x="5040313" y="2133600"/>
            <a:ext cx="431800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GB" dirty="0"/>
              <a:t>P</a:t>
            </a:r>
            <a:r>
              <a:rPr lang="en-GB" baseline="-25000" dirty="0"/>
              <a:t>3</a:t>
            </a:r>
          </a:p>
        </p:txBody>
      </p:sp>
      <p:sp>
        <p:nvSpPr>
          <p:cNvPr id="5129" name="TextBox 3"/>
          <p:cNvSpPr txBox="1">
            <a:spLocks noChangeArrowheads="1"/>
          </p:cNvSpPr>
          <p:nvPr/>
        </p:nvSpPr>
        <p:spPr bwMode="auto">
          <a:xfrm>
            <a:off x="4265613" y="1997075"/>
            <a:ext cx="649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 dirty="0"/>
              <a:t>…</a:t>
            </a:r>
          </a:p>
        </p:txBody>
      </p:sp>
      <p:sp>
        <p:nvSpPr>
          <p:cNvPr id="5130" name="Rounded Rectangle 4"/>
          <p:cNvSpPr>
            <a:spLocks noChangeArrowheads="1"/>
          </p:cNvSpPr>
          <p:nvPr/>
        </p:nvSpPr>
        <p:spPr bwMode="auto">
          <a:xfrm>
            <a:off x="3419475" y="3068638"/>
            <a:ext cx="1873250" cy="5762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 dirty="0"/>
              <a:t>Scheduler</a:t>
            </a:r>
          </a:p>
        </p:txBody>
      </p:sp>
      <p:sp>
        <p:nvSpPr>
          <p:cNvPr id="5131" name="Right Brace 8"/>
          <p:cNvSpPr>
            <a:spLocks/>
          </p:cNvSpPr>
          <p:nvPr/>
        </p:nvSpPr>
        <p:spPr bwMode="auto">
          <a:xfrm rot="-5400000">
            <a:off x="4210844" y="672307"/>
            <a:ext cx="288925" cy="2592387"/>
          </a:xfrm>
          <a:prstGeom prst="rightBrace">
            <a:avLst>
              <a:gd name="adj1" fmla="val 8308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5132" name="TextBox 9"/>
          <p:cNvSpPr txBox="1">
            <a:spLocks noChangeArrowheads="1"/>
          </p:cNvSpPr>
          <p:nvPr/>
        </p:nvSpPr>
        <p:spPr bwMode="auto">
          <a:xfrm>
            <a:off x="3175000" y="5405438"/>
            <a:ext cx="2592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0" dirty="0"/>
              <a:t>Task generators</a:t>
            </a:r>
          </a:p>
        </p:txBody>
      </p:sp>
      <p:sp>
        <p:nvSpPr>
          <p:cNvPr id="5133" name="Rounded Rectangle 19"/>
          <p:cNvSpPr>
            <a:spLocks noChangeArrowheads="1"/>
          </p:cNvSpPr>
          <p:nvPr/>
        </p:nvSpPr>
        <p:spPr bwMode="auto">
          <a:xfrm>
            <a:off x="2209800" y="4581525"/>
            <a:ext cx="971550" cy="503238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GB" dirty="0"/>
              <a:t>TG</a:t>
            </a:r>
            <a:r>
              <a:rPr lang="en-GB" baseline="-25000" dirty="0"/>
              <a:t>1</a:t>
            </a:r>
          </a:p>
        </p:txBody>
      </p:sp>
      <p:sp>
        <p:nvSpPr>
          <p:cNvPr id="5134" name="Rounded Rectangle 22"/>
          <p:cNvSpPr>
            <a:spLocks noChangeArrowheads="1"/>
          </p:cNvSpPr>
          <p:nvPr/>
        </p:nvSpPr>
        <p:spPr bwMode="auto">
          <a:xfrm>
            <a:off x="3505200" y="4556125"/>
            <a:ext cx="973138" cy="504825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GB" dirty="0"/>
              <a:t>TG</a:t>
            </a:r>
            <a:r>
              <a:rPr lang="en-GB" baseline="-25000" dirty="0"/>
              <a:t>2</a:t>
            </a:r>
          </a:p>
        </p:txBody>
      </p:sp>
      <p:sp>
        <p:nvSpPr>
          <p:cNvPr id="5135" name="Rounded Rectangle 23"/>
          <p:cNvSpPr>
            <a:spLocks noChangeArrowheads="1"/>
          </p:cNvSpPr>
          <p:nvPr/>
        </p:nvSpPr>
        <p:spPr bwMode="auto">
          <a:xfrm>
            <a:off x="5773738" y="4556125"/>
            <a:ext cx="971550" cy="504825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GB" dirty="0" err="1"/>
              <a:t>TG</a:t>
            </a:r>
            <a:r>
              <a:rPr lang="en-GB" baseline="-25000" dirty="0" err="1"/>
              <a:t>k</a:t>
            </a:r>
            <a:endParaRPr lang="en-GB" baseline="-25000"/>
          </a:p>
        </p:txBody>
      </p:sp>
      <p:sp>
        <p:nvSpPr>
          <p:cNvPr id="5136" name="Right Brace 24"/>
          <p:cNvSpPr>
            <a:spLocks/>
          </p:cNvSpPr>
          <p:nvPr/>
        </p:nvSpPr>
        <p:spPr bwMode="auto">
          <a:xfrm rot="5400000" flipV="1">
            <a:off x="4326731" y="2828132"/>
            <a:ext cx="287337" cy="4838700"/>
          </a:xfrm>
          <a:prstGeom prst="rightBrace">
            <a:avLst>
              <a:gd name="adj1" fmla="val 8342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7" name="TextBox 25"/>
          <p:cNvSpPr txBox="1">
            <a:spLocks noChangeArrowheads="1"/>
          </p:cNvSpPr>
          <p:nvPr/>
        </p:nvSpPr>
        <p:spPr bwMode="auto">
          <a:xfrm>
            <a:off x="4802188" y="4489450"/>
            <a:ext cx="647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/>
              <a:t>…</a:t>
            </a:r>
          </a:p>
        </p:txBody>
      </p:sp>
      <p:cxnSp>
        <p:nvCxnSpPr>
          <p:cNvPr id="5138" name="Straight Connector 26"/>
          <p:cNvCxnSpPr>
            <a:cxnSpLocks noChangeShapeType="1"/>
            <a:stCxn id="5133" idx="0"/>
          </p:cNvCxnSpPr>
          <p:nvPr/>
        </p:nvCxnSpPr>
        <p:spPr bwMode="auto">
          <a:xfrm flipV="1">
            <a:off x="2695575" y="3644900"/>
            <a:ext cx="1049338" cy="9366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Connector 29"/>
          <p:cNvCxnSpPr>
            <a:cxnSpLocks noChangeShapeType="1"/>
            <a:stCxn id="5134" idx="0"/>
          </p:cNvCxnSpPr>
          <p:nvPr/>
        </p:nvCxnSpPr>
        <p:spPr bwMode="auto">
          <a:xfrm flipV="1">
            <a:off x="3990975" y="3644900"/>
            <a:ext cx="12700" cy="9112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Connector 32"/>
          <p:cNvCxnSpPr>
            <a:cxnSpLocks noChangeShapeType="1"/>
            <a:stCxn id="5135" idx="0"/>
          </p:cNvCxnSpPr>
          <p:nvPr/>
        </p:nvCxnSpPr>
        <p:spPr bwMode="auto">
          <a:xfrm flipH="1" flipV="1">
            <a:off x="4913313" y="3644900"/>
            <a:ext cx="1346200" cy="9112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Freeform 31"/>
          <p:cNvSpPr>
            <a:spLocks/>
          </p:cNvSpPr>
          <p:nvPr/>
        </p:nvSpPr>
        <p:spPr bwMode="auto">
          <a:xfrm>
            <a:off x="2338388" y="2392363"/>
            <a:ext cx="900112" cy="2176462"/>
          </a:xfrm>
          <a:custGeom>
            <a:avLst/>
            <a:gdLst>
              <a:gd name="T0" fmla="*/ 145552 w 900162"/>
              <a:gd name="T1" fmla="*/ 2176462 h 2175030"/>
              <a:gd name="T2" fmla="*/ 56781 w 900162"/>
              <a:gd name="T3" fmla="*/ 692915 h 2175030"/>
              <a:gd name="T4" fmla="*/ 900112 w 900162"/>
              <a:gd name="T5" fmla="*/ 0 h 21750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00162" h="2175030">
                <a:moveTo>
                  <a:pt x="145560" y="2175030"/>
                </a:moveTo>
                <a:cubicBezTo>
                  <a:pt x="38288" y="1614997"/>
                  <a:pt x="-68983" y="1054964"/>
                  <a:pt x="56784" y="692459"/>
                </a:cubicBezTo>
                <a:cubicBezTo>
                  <a:pt x="182551" y="329954"/>
                  <a:pt x="541356" y="164977"/>
                  <a:pt x="900162" y="0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42" name="TextBox 35"/>
          <p:cNvSpPr txBox="1">
            <a:spLocks noChangeArrowheads="1"/>
          </p:cNvSpPr>
          <p:nvPr/>
        </p:nvSpPr>
        <p:spPr bwMode="auto">
          <a:xfrm>
            <a:off x="3059113" y="1414463"/>
            <a:ext cx="2592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0"/>
              <a:t>Array of processors</a:t>
            </a:r>
          </a:p>
        </p:txBody>
      </p:sp>
      <p:cxnSp>
        <p:nvCxnSpPr>
          <p:cNvPr id="35" name="Straight Arrow Connector 34"/>
          <p:cNvCxnSpPr>
            <a:cxnSpLocks noChangeShapeType="1"/>
          </p:cNvCxnSpPr>
          <p:nvPr/>
        </p:nvCxnSpPr>
        <p:spPr bwMode="auto">
          <a:xfrm flipV="1">
            <a:off x="3219450" y="4049713"/>
            <a:ext cx="200025" cy="193675"/>
          </a:xfrm>
          <a:prstGeom prst="straightConnector1">
            <a:avLst/>
          </a:prstGeom>
          <a:noFill/>
          <a:ln w="28575" algn="ctr">
            <a:solidFill>
              <a:srgbClr val="3399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Arrow Connector 40"/>
          <p:cNvCxnSpPr>
            <a:cxnSpLocks noChangeShapeType="1"/>
          </p:cNvCxnSpPr>
          <p:nvPr/>
        </p:nvCxnSpPr>
        <p:spPr bwMode="auto">
          <a:xfrm rot="10800000" flipV="1">
            <a:off x="3044825" y="3946525"/>
            <a:ext cx="198438" cy="193675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 flipV="1">
            <a:off x="2462213" y="3338513"/>
            <a:ext cx="0" cy="288925"/>
          </a:xfrm>
          <a:prstGeom prst="straightConnector1">
            <a:avLst/>
          </a:prstGeom>
          <a:noFill/>
          <a:ln w="28575" algn="ctr">
            <a:solidFill>
              <a:srgbClr val="3399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>
            <a:off x="2214563" y="3357563"/>
            <a:ext cx="0" cy="287337"/>
          </a:xfrm>
          <a:prstGeom prst="straightConnector1">
            <a:avLst/>
          </a:prstGeom>
          <a:noFill/>
          <a:ln w="28575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Freeform 1"/>
          <p:cNvSpPr>
            <a:spLocks/>
          </p:cNvSpPr>
          <p:nvPr/>
        </p:nvSpPr>
        <p:spPr bwMode="auto">
          <a:xfrm>
            <a:off x="1962150" y="1874838"/>
            <a:ext cx="1917700" cy="2714625"/>
          </a:xfrm>
          <a:custGeom>
            <a:avLst/>
            <a:gdLst>
              <a:gd name="T0" fmla="*/ 363464 w 1917056"/>
              <a:gd name="T1" fmla="*/ 2714289 h 2714289"/>
              <a:gd name="T2" fmla="*/ 34990 w 1917056"/>
              <a:gd name="T3" fmla="*/ 1071921 h 2714289"/>
              <a:gd name="T4" fmla="*/ 878369 w 1917056"/>
              <a:gd name="T5" fmla="*/ 68743 h 2714289"/>
              <a:gd name="T6" fmla="*/ 1917056 w 1917056"/>
              <a:gd name="T7" fmla="*/ 264052 h 27142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17056" h="2714289">
                <a:moveTo>
                  <a:pt x="363464" y="2714289"/>
                </a:moveTo>
                <a:cubicBezTo>
                  <a:pt x="7617" y="2135021"/>
                  <a:pt x="-50828" y="1512845"/>
                  <a:pt x="34990" y="1071921"/>
                </a:cubicBezTo>
                <a:cubicBezTo>
                  <a:pt x="120808" y="630997"/>
                  <a:pt x="564691" y="203388"/>
                  <a:pt x="878369" y="68743"/>
                </a:cubicBezTo>
                <a:cubicBezTo>
                  <a:pt x="1192047" y="-65902"/>
                  <a:pt x="1566387" y="-3758"/>
                  <a:pt x="1917056" y="264052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-</a:t>
            </a:r>
            <a:r>
              <a:rPr lang="en-GB" sz="3600" smtClean="0"/>
              <a:t>Calculus Syntax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7628"/>
            <a:ext cx="8893175" cy="5473700"/>
          </a:xfrm>
          <a:noFill/>
        </p:spPr>
        <p:txBody>
          <a:bodyPr/>
          <a:lstStyle/>
          <a:p>
            <a:pPr algn="ctr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 b="0" dirty="0" smtClean="0"/>
          </a:p>
          <a:p>
            <a:pPr algn="ctr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 dirty="0" smtClean="0"/>
              <a:t>P </a:t>
            </a:r>
            <a:r>
              <a:rPr lang="en-US" sz="2800" b="0" dirty="0" smtClean="0">
                <a:solidFill>
                  <a:schemeClr val="accent2"/>
                </a:solidFill>
              </a:rPr>
              <a:t>::=</a:t>
            </a:r>
            <a:r>
              <a:rPr lang="en-US" sz="2800" b="0" dirty="0" smtClean="0"/>
              <a:t> </a:t>
            </a:r>
            <a:r>
              <a:rPr lang="en-US" sz="2800" dirty="0" smtClean="0"/>
              <a:t>0</a:t>
            </a:r>
            <a:r>
              <a:rPr lang="en-US" sz="2800" dirty="0" smtClean="0">
                <a:sym typeface="Symbol" pitchFamily="18" charset="2"/>
              </a:rPr>
              <a:t></a:t>
            </a:r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sz="2800" b="0" dirty="0" smtClean="0"/>
              <a:t> K⌊a</a:t>
            </a:r>
            <a:r>
              <a:rPr lang="en-US" sz="2800" b="0" baseline="-25000" dirty="0" smtClean="0"/>
              <a:t>1</a:t>
            </a:r>
            <a:r>
              <a:rPr lang="en-US" sz="2800" b="0" dirty="0" smtClean="0"/>
              <a:t>,…,a</a:t>
            </a:r>
            <a:r>
              <a:rPr lang="en-US" sz="2800" b="0" baseline="-25000" dirty="0" smtClean="0"/>
              <a:t>n</a:t>
            </a:r>
            <a:r>
              <a:rPr lang="en-US" sz="2800" b="0" dirty="0" smtClean="0"/>
              <a:t>⌋</a:t>
            </a:r>
            <a:r>
              <a:rPr lang="en-US" sz="2800" dirty="0" smtClean="0">
                <a:sym typeface="Symbol" pitchFamily="18" charset="2"/>
              </a:rPr>
              <a:t></a:t>
            </a:r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sz="2800" b="0" dirty="0" smtClean="0"/>
              <a:t> P + P</a:t>
            </a:r>
            <a:r>
              <a:rPr lang="en-US" sz="2800" dirty="0" smtClean="0">
                <a:sym typeface="Symbol" pitchFamily="18" charset="2"/>
              </a:rPr>
              <a:t></a:t>
            </a:r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sz="2800" b="0" dirty="0" smtClean="0"/>
              <a:t> P | P</a:t>
            </a:r>
            <a:r>
              <a:rPr lang="en-US" sz="2800" dirty="0" smtClean="0">
                <a:sym typeface="Symbol" pitchFamily="18" charset="2"/>
              </a:rPr>
              <a:t></a:t>
            </a:r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sz="2800" b="0" dirty="0" smtClean="0"/>
              <a:t> </a:t>
            </a:r>
            <a:r>
              <a:rPr lang="en-US" sz="2800" b="0" dirty="0" smtClean="0">
                <a:sym typeface="Symbol" pitchFamily="18" charset="2"/>
              </a:rPr>
              <a:t></a:t>
            </a:r>
            <a:r>
              <a:rPr lang="en-US" sz="2800" b="0" dirty="0" smtClean="0"/>
              <a:t>.P</a:t>
            </a:r>
            <a:r>
              <a:rPr lang="en-US" sz="2800" dirty="0" smtClean="0">
                <a:sym typeface="Symbol" pitchFamily="18" charset="2"/>
              </a:rPr>
              <a:t></a:t>
            </a:r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sz="2800" b="0" dirty="0" smtClean="0"/>
              <a:t> </a:t>
            </a:r>
            <a:r>
              <a:rPr lang="en-US" sz="2800" b="0" dirty="0" smtClean="0">
                <a:sym typeface="Symbol" pitchFamily="18" charset="2"/>
              </a:rPr>
              <a:t></a:t>
            </a:r>
            <a:r>
              <a:rPr lang="en-US" sz="2800" b="0" dirty="0" err="1" smtClean="0"/>
              <a:t>a:P</a:t>
            </a:r>
            <a:endParaRPr lang="en-US" sz="2800" b="0" dirty="0" smtClean="0"/>
          </a:p>
          <a:p>
            <a:pPr algn="ctr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0" dirty="0" smtClean="0">
                <a:sym typeface="Symbol" pitchFamily="18" charset="2"/>
              </a:rPr>
              <a:t></a:t>
            </a:r>
            <a:r>
              <a:rPr lang="en-US" sz="2800" b="0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sz="2800" b="0" dirty="0" smtClean="0">
                <a:solidFill>
                  <a:schemeClr val="accent2"/>
                </a:solidFill>
              </a:rPr>
              <a:t>::=</a:t>
            </a:r>
            <a:r>
              <a:rPr lang="en-US" sz="2800" b="0" dirty="0" smtClean="0"/>
              <a:t> a&lt;b&gt;</a:t>
            </a:r>
            <a:r>
              <a:rPr lang="en-US" sz="2800" dirty="0" smtClean="0">
                <a:sym typeface="Symbol" pitchFamily="18" charset="2"/>
              </a:rPr>
              <a:t></a:t>
            </a:r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sz="2800" b="0" dirty="0" smtClean="0">
                <a:cs typeface="Arial" charset="0"/>
                <a:sym typeface="Symbol" pitchFamily="18" charset="2"/>
              </a:rPr>
              <a:t> a(x)</a:t>
            </a:r>
            <a:r>
              <a:rPr lang="en-US" sz="2800" dirty="0" smtClean="0">
                <a:sym typeface="Symbol" pitchFamily="18" charset="2"/>
              </a:rPr>
              <a:t></a:t>
            </a:r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|</a:t>
            </a:r>
            <a:r>
              <a:rPr lang="en-US" sz="2800" b="0" dirty="0" smtClean="0"/>
              <a:t> </a:t>
            </a:r>
            <a:r>
              <a:rPr lang="en-US" sz="2800" b="0" dirty="0" smtClean="0">
                <a:sym typeface="Symbol" pitchFamily="18" charset="2"/>
              </a:rPr>
              <a:t></a:t>
            </a: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No replication operator ‘</a:t>
            </a:r>
            <a:r>
              <a:rPr lang="en-GB" sz="2800" b="0" dirty="0" smtClean="0">
                <a:sym typeface="Symbol" pitchFamily="18" charset="2"/>
              </a:rPr>
              <a:t>!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’ – using recursive definitions of the form </a:t>
            </a:r>
            <a:r>
              <a:rPr lang="en-US" sz="2800" b="0" dirty="0" smtClean="0"/>
              <a:t>K⌊a</a:t>
            </a:r>
            <a:r>
              <a:rPr lang="en-US" sz="2800" b="0" baseline="-25000" dirty="0" smtClean="0"/>
              <a:t>1</a:t>
            </a:r>
            <a:r>
              <a:rPr lang="en-US" sz="2800" b="0" dirty="0" smtClean="0"/>
              <a:t>,…,a</a:t>
            </a:r>
            <a:r>
              <a:rPr lang="en-US" sz="2800" b="0" baseline="-25000" dirty="0" smtClean="0"/>
              <a:t>n</a:t>
            </a:r>
            <a:r>
              <a:rPr lang="en-US" sz="2800" b="0" dirty="0" smtClean="0"/>
              <a:t>⌋:=P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instead</a:t>
            </a: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2800" b="0" dirty="0" smtClean="0">
              <a:solidFill>
                <a:schemeClr val="accent2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Input prefix </a:t>
            </a:r>
            <a:r>
              <a:rPr lang="en-GB" sz="2800" b="0" dirty="0" smtClean="0">
                <a:sym typeface="Symbol" pitchFamily="18" charset="2"/>
              </a:rPr>
              <a:t>a(x).P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and restriction </a:t>
            </a:r>
            <a:r>
              <a:rPr lang="en-US" sz="2800" b="0" dirty="0" smtClean="0">
                <a:sym typeface="Symbol" pitchFamily="18" charset="2"/>
              </a:rPr>
              <a:t></a:t>
            </a:r>
            <a:r>
              <a:rPr lang="en-US" sz="2800" b="0" dirty="0" err="1" smtClean="0"/>
              <a:t>x:P</a:t>
            </a:r>
            <a:r>
              <a:rPr lang="en-US" sz="2800" b="0" dirty="0" smtClean="0">
                <a:solidFill>
                  <a:schemeClr val="accent2"/>
                </a:solidFill>
              </a:rPr>
              <a:t> </a:t>
            </a:r>
            <a:r>
              <a:rPr lang="en-US" sz="2800" b="0" i="1" dirty="0" smtClean="0">
                <a:solidFill>
                  <a:srgbClr val="FF0000"/>
                </a:solidFill>
              </a:rPr>
              <a:t>bind</a:t>
            </a:r>
            <a:r>
              <a:rPr lang="en-US" sz="2800" b="0" dirty="0" smtClean="0">
                <a:solidFill>
                  <a:schemeClr val="accent2"/>
                </a:solidFill>
              </a:rPr>
              <a:t> name </a:t>
            </a:r>
            <a:r>
              <a:rPr lang="en-US" sz="2800" b="0" dirty="0" smtClean="0"/>
              <a:t>x</a:t>
            </a:r>
            <a:r>
              <a:rPr lang="en-US" sz="2800" b="0" dirty="0" smtClean="0">
                <a:solidFill>
                  <a:schemeClr val="accent2"/>
                </a:solidFill>
              </a:rPr>
              <a:t> in </a:t>
            </a:r>
            <a:r>
              <a:rPr lang="en-US" sz="2800" b="0" dirty="0" smtClean="0"/>
              <a:t>P</a:t>
            </a:r>
            <a:endParaRPr lang="en-GB" sz="2800" b="0" dirty="0" smtClean="0"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2800" b="0" dirty="0" smtClean="0">
                <a:solidFill>
                  <a:schemeClr val="accent1"/>
                </a:solidFill>
                <a:sym typeface="Symbol" pitchFamily="18" charset="2"/>
              </a:rPr>
              <a:t>NOCLASH assumption 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(can always be enforced by -conversion): 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each name is bound at most once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the sets of bound and free names are disjoint</a:t>
            </a:r>
          </a:p>
        </p:txBody>
      </p:sp>
      <p:sp>
        <p:nvSpPr>
          <p:cNvPr id="2" name="Line Callout 2 (No Border) 1"/>
          <p:cNvSpPr/>
          <p:nvPr/>
        </p:nvSpPr>
        <p:spPr bwMode="auto">
          <a:xfrm>
            <a:off x="993304" y="835426"/>
            <a:ext cx="914400" cy="306324"/>
          </a:xfrm>
          <a:prstGeom prst="callout2">
            <a:avLst>
              <a:gd name="adj1" fmla="val 123082"/>
              <a:gd name="adj2" fmla="val 49919"/>
              <a:gd name="adj3" fmla="val 157861"/>
              <a:gd name="adj4" fmla="val 67799"/>
              <a:gd name="adj5" fmla="val 216833"/>
              <a:gd name="adj6" fmla="val 102847"/>
            </a:avLst>
          </a:prstGeom>
          <a:noFill/>
          <a:ln w="25400" cap="flat" cmpd="sng" algn="ctr">
            <a:solidFill>
              <a:srgbClr val="D60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rgbClr val="D60093"/>
                </a:solidFill>
                <a:effectLst/>
                <a:latin typeface="Arial" charset="0"/>
              </a:rPr>
              <a:t>stop</a:t>
            </a:r>
          </a:p>
        </p:txBody>
      </p:sp>
      <p:sp>
        <p:nvSpPr>
          <p:cNvPr id="5" name="Line Callout 2 (No Border) 4"/>
          <p:cNvSpPr/>
          <p:nvPr/>
        </p:nvSpPr>
        <p:spPr bwMode="auto">
          <a:xfrm>
            <a:off x="2006339" y="836712"/>
            <a:ext cx="914400" cy="306324"/>
          </a:xfrm>
          <a:prstGeom prst="callout2">
            <a:avLst>
              <a:gd name="adj1" fmla="val 123082"/>
              <a:gd name="adj2" fmla="val 49919"/>
              <a:gd name="adj3" fmla="val 172351"/>
              <a:gd name="adj4" fmla="val 61974"/>
              <a:gd name="adj5" fmla="val 202342"/>
              <a:gd name="adj6" fmla="val 73721"/>
            </a:avLst>
          </a:prstGeom>
          <a:noFill/>
          <a:ln w="25400" cap="flat" cmpd="sng" algn="ctr">
            <a:solidFill>
              <a:srgbClr val="D60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rgbClr val="D60093"/>
                </a:solidFill>
                <a:effectLst/>
                <a:latin typeface="Arial" charset="0"/>
              </a:rPr>
              <a:t>call</a:t>
            </a:r>
          </a:p>
        </p:txBody>
      </p:sp>
      <p:sp>
        <p:nvSpPr>
          <p:cNvPr id="6" name="Line Callout 2 (No Border) 5"/>
          <p:cNvSpPr/>
          <p:nvPr/>
        </p:nvSpPr>
        <p:spPr bwMode="auto">
          <a:xfrm>
            <a:off x="3203848" y="836712"/>
            <a:ext cx="1008112" cy="306324"/>
          </a:xfrm>
          <a:prstGeom prst="callout2">
            <a:avLst>
              <a:gd name="adj1" fmla="val 123082"/>
              <a:gd name="adj2" fmla="val 49919"/>
              <a:gd name="adj3" fmla="val 137573"/>
              <a:gd name="adj4" fmla="val 90876"/>
              <a:gd name="adj5" fmla="val 219731"/>
              <a:gd name="adj6" fmla="val 149047"/>
            </a:avLst>
          </a:prstGeom>
          <a:noFill/>
          <a:ln w="25400" cap="flat" cmpd="sng" algn="ctr">
            <a:solidFill>
              <a:srgbClr val="D60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rgbClr val="D60093"/>
                </a:solidFill>
                <a:effectLst/>
                <a:latin typeface="Arial" charset="0"/>
              </a:rPr>
              <a:t>choice</a:t>
            </a:r>
          </a:p>
        </p:txBody>
      </p:sp>
      <p:sp>
        <p:nvSpPr>
          <p:cNvPr id="7" name="Line Callout 2 (No Border) 6"/>
          <p:cNvSpPr/>
          <p:nvPr/>
        </p:nvSpPr>
        <p:spPr bwMode="auto">
          <a:xfrm>
            <a:off x="4211960" y="836712"/>
            <a:ext cx="2664296" cy="315650"/>
          </a:xfrm>
          <a:prstGeom prst="callout2">
            <a:avLst>
              <a:gd name="adj1" fmla="val 123082"/>
              <a:gd name="adj2" fmla="val 49919"/>
              <a:gd name="adj3" fmla="val 154791"/>
              <a:gd name="adj4" fmla="val 54413"/>
              <a:gd name="adj5" fmla="val 196717"/>
              <a:gd name="adj6" fmla="val 61960"/>
            </a:avLst>
          </a:prstGeom>
          <a:noFill/>
          <a:ln w="25400" cap="flat" cmpd="sng" algn="ctr">
            <a:solidFill>
              <a:srgbClr val="D60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rgbClr val="D60093"/>
                </a:solidFill>
                <a:effectLst/>
                <a:latin typeface="Arial" charset="0"/>
              </a:rPr>
              <a:t>Parallel </a:t>
            </a:r>
            <a:r>
              <a:rPr lang="en-GB" dirty="0" smtClean="0">
                <a:solidFill>
                  <a:srgbClr val="D60093"/>
                </a:solidFill>
              </a:rPr>
              <a:t>composition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D60093"/>
              </a:solidFill>
              <a:effectLst/>
            </a:endParaRPr>
          </a:p>
        </p:txBody>
      </p:sp>
      <p:sp>
        <p:nvSpPr>
          <p:cNvPr id="8" name="Line Callout 2 (No Border) 7"/>
          <p:cNvSpPr/>
          <p:nvPr/>
        </p:nvSpPr>
        <p:spPr bwMode="auto">
          <a:xfrm>
            <a:off x="6804248" y="845054"/>
            <a:ext cx="1008112" cy="306324"/>
          </a:xfrm>
          <a:prstGeom prst="callout2">
            <a:avLst>
              <a:gd name="adj1" fmla="val 123082"/>
              <a:gd name="adj2" fmla="val 49919"/>
              <a:gd name="adj3" fmla="val 137573"/>
              <a:gd name="adj4" fmla="val 16023"/>
              <a:gd name="adj5" fmla="val 216833"/>
              <a:gd name="adj6" fmla="val -3301"/>
            </a:avLst>
          </a:prstGeom>
          <a:noFill/>
          <a:ln w="25400" cap="flat" cmpd="sng" algn="ctr">
            <a:solidFill>
              <a:srgbClr val="D60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rgbClr val="D60093"/>
                </a:solidFill>
                <a:effectLst/>
                <a:latin typeface="Arial" charset="0"/>
              </a:rPr>
              <a:t>prefix</a:t>
            </a:r>
          </a:p>
        </p:txBody>
      </p:sp>
      <p:sp>
        <p:nvSpPr>
          <p:cNvPr id="9" name="Line Callout 2 (No Border) 8"/>
          <p:cNvSpPr/>
          <p:nvPr/>
        </p:nvSpPr>
        <p:spPr bwMode="auto">
          <a:xfrm>
            <a:off x="7703856" y="846038"/>
            <a:ext cx="1440160" cy="306324"/>
          </a:xfrm>
          <a:prstGeom prst="callout2">
            <a:avLst>
              <a:gd name="adj1" fmla="val 123082"/>
              <a:gd name="adj2" fmla="val 49919"/>
              <a:gd name="adj3" fmla="val 137573"/>
              <a:gd name="adj4" fmla="val 22275"/>
              <a:gd name="adj5" fmla="val 211036"/>
              <a:gd name="adj6" fmla="val -7264"/>
            </a:avLst>
          </a:prstGeom>
          <a:noFill/>
          <a:ln w="25400" cap="flat" cmpd="sng" algn="ctr">
            <a:solidFill>
              <a:srgbClr val="D6009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>
                <a:solidFill>
                  <a:srgbClr val="D60093"/>
                </a:solidFill>
              </a:rPr>
              <a:t>restriction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D60093"/>
              </a:solidFill>
              <a:effectLst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Finite Control Processes</a:t>
            </a:r>
            <a:endParaRPr lang="en-GB" sz="36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123950"/>
            <a:ext cx="8893175" cy="5473700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-Calculus is expressive (Turing-powerful), so nothing is decidable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u="sng" dirty="0" smtClean="0">
                <a:solidFill>
                  <a:srgbClr val="FF0000"/>
                </a:solidFill>
                <a:sym typeface="Symbol" pitchFamily="18" charset="2"/>
              </a:rPr>
              <a:t>Wanted: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 (syntactic) fragment that is decidable but retains a reasonable degree of expressiveness sufficient for modelling practical mobile and reconfigurable systems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dirty="0" smtClean="0">
                <a:solidFill>
                  <a:srgbClr val="FF0000"/>
                </a:solidFill>
                <a:sym typeface="Symbol" pitchFamily="18" charset="2"/>
              </a:rPr>
              <a:t>Finite Control Processes (FCP):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parallel composition of a fixed number of </a:t>
            </a:r>
            <a:r>
              <a:rPr lang="en-GB" sz="2800" b="0" dirty="0" smtClean="0">
                <a:solidFill>
                  <a:schemeClr val="accent1"/>
                </a:solidFill>
                <a:sym typeface="Symbol" pitchFamily="18" charset="2"/>
              </a:rPr>
              <a:t>sequential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(i.e. not using the </a:t>
            </a:r>
            <a:r>
              <a:rPr lang="en-GB" sz="2800" b="0" dirty="0" smtClean="0">
                <a:sym typeface="Symbol" pitchFamily="18" charset="2"/>
              </a:rPr>
              <a:t>|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operator) processes (threads)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Good compromise between expressiveness and verifiability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dirty="0" smtClean="0">
                <a:sym typeface="Symbol" pitchFamily="18" charset="2"/>
              </a:rPr>
              <a:t>Motivation for FCP</a:t>
            </a:r>
            <a:r>
              <a:rPr lang="en-GB" sz="3600" dirty="0" smtClean="0">
                <a:sym typeface="Symbol"/>
              </a:rPr>
              <a:t>PN translation</a:t>
            </a:r>
            <a:endParaRPr lang="en-GB" sz="36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123950"/>
            <a:ext cx="8893175" cy="5473700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FCPs have complicated semantics, and thus difficult for model checking: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checking if two terms are structurally congruent is graph isomorphism complete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difficult to use condensed representations of the state space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difficult to use reductions when exploring the state space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In contrast, safe low-level PNs are well suited for model checking, with many efficient heuristics available</a:t>
            </a:r>
          </a:p>
        </p:txBody>
      </p:sp>
    </p:spTree>
    <p:extLst>
      <p:ext uri="{BB962C8B-B14F-4D97-AF65-F5344CB8AC3E}">
        <p14:creationId xmlns:p14="http://schemas.microsoft.com/office/powerpoint/2010/main" val="28093491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Our contribution</a:t>
            </a:r>
            <a:endParaRPr lang="en-GB" sz="3600" dirty="0" smtClean="0"/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79388" y="3429000"/>
            <a:ext cx="396056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/>
          <a:lstStyle/>
          <a:p>
            <a:pPr marL="342900" indent="-342900" algn="l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r>
              <a:rPr lang="en-US" sz="3200" b="1" dirty="0" smtClean="0">
                <a:latin typeface="Arial" charset="0"/>
              </a:rPr>
              <a:t>Safe low-level </a:t>
            </a:r>
            <a:r>
              <a:rPr lang="en-US" sz="3200" b="1" dirty="0">
                <a:latin typeface="Arial" charset="0"/>
              </a:rPr>
              <a:t>PNs:</a:t>
            </a:r>
            <a:endParaRPr lang="en-US" b="1" dirty="0">
              <a:solidFill>
                <a:schemeClr val="accent2"/>
              </a:solidFill>
              <a:latin typeface="Arial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100000"/>
            </a:pP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Efficient 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verification</a:t>
            </a:r>
            <a:endParaRPr lang="en-US" sz="2800" b="1" dirty="0">
              <a:solidFill>
                <a:schemeClr val="accent2"/>
              </a:solidFill>
              <a:latin typeface="Arial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endParaRPr lang="en-US" sz="2800" b="1" dirty="0" smtClean="0">
              <a:solidFill>
                <a:schemeClr val="accent1"/>
              </a:solidFill>
              <a:latin typeface="Arial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endParaRPr lang="en-US" sz="2800" b="1" dirty="0" smtClean="0">
              <a:solidFill>
                <a:schemeClr val="accent1"/>
              </a:solidFill>
              <a:latin typeface="Arial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r>
              <a:rPr lang="en-US" sz="2800" b="1" dirty="0" smtClean="0">
                <a:solidFill>
                  <a:schemeClr val="accent1"/>
                </a:solidFill>
                <a:latin typeface="Arial" charset="0"/>
              </a:rPr>
              <a:t>Not </a:t>
            </a:r>
            <a:r>
              <a:rPr lang="en-US" sz="2800" b="1" dirty="0">
                <a:solidFill>
                  <a:schemeClr val="accent1"/>
                </a:solidFill>
                <a:latin typeface="Arial" charset="0"/>
              </a:rPr>
              <a:t>convenient for </a:t>
            </a:r>
            <a:r>
              <a:rPr lang="en-US" sz="2800" b="1" dirty="0" smtClean="0">
                <a:solidFill>
                  <a:schemeClr val="accent1"/>
                </a:solidFill>
                <a:latin typeface="Arial" charset="0"/>
              </a:rPr>
              <a:t>reconfigurability</a:t>
            </a:r>
            <a:endParaRPr lang="en-US" sz="2800"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5580558" y="3429000"/>
            <a:ext cx="3527946" cy="292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/>
          <a:lstStyle/>
          <a:p>
            <a:pPr marL="342900" indent="-342900" algn="l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r>
              <a:rPr lang="en-US" sz="3200" b="1" dirty="0" smtClean="0">
                <a:latin typeface="Arial" charset="0"/>
              </a:rPr>
              <a:t>FCPs:</a:t>
            </a:r>
            <a:endParaRPr lang="en-US" b="1" dirty="0" smtClean="0">
              <a:solidFill>
                <a:schemeClr val="accent2"/>
              </a:solidFill>
              <a:latin typeface="Arial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100000"/>
            </a:pP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Convenient for </a:t>
            </a:r>
            <a:r>
              <a:rPr lang="en-US" sz="2800" b="1" dirty="0" err="1" smtClean="0">
                <a:solidFill>
                  <a:schemeClr val="accent2"/>
                </a:solidFill>
                <a:latin typeface="Arial" charset="0"/>
              </a:rPr>
              <a:t>modelling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 reconfigurability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endParaRPr lang="en-US" sz="2800" dirty="0">
              <a:solidFill>
                <a:schemeClr val="accent1"/>
              </a:solidFill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</a:pPr>
            <a:r>
              <a:rPr lang="en-US" sz="2800" b="1" dirty="0" smtClean="0">
                <a:solidFill>
                  <a:schemeClr val="accent1"/>
                </a:solidFill>
                <a:latin typeface="Arial" charset="0"/>
              </a:rPr>
              <a:t>Verification </a:t>
            </a:r>
            <a:r>
              <a:rPr lang="en-US" sz="2800" b="1" dirty="0">
                <a:solidFill>
                  <a:schemeClr val="accent1"/>
                </a:solidFill>
                <a:latin typeface="Arial" charset="0"/>
              </a:rPr>
              <a:t>is hard</a:t>
            </a:r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3347864" y="4508500"/>
            <a:ext cx="2225675" cy="1195388"/>
            <a:chOff x="2200" y="2840"/>
            <a:chExt cx="1402" cy="753"/>
          </a:xfrm>
        </p:grpSpPr>
        <p:sp>
          <p:nvSpPr>
            <p:cNvPr id="7" name="AutoShape 15"/>
            <p:cNvSpPr>
              <a:spLocks noChangeArrowheads="1"/>
            </p:cNvSpPr>
            <p:nvPr/>
          </p:nvSpPr>
          <p:spPr bwMode="auto">
            <a:xfrm rot="-5400000">
              <a:off x="2686" y="2354"/>
              <a:ext cx="429" cy="1402"/>
            </a:xfrm>
            <a:prstGeom prst="upDownArrow">
              <a:avLst>
                <a:gd name="adj1" fmla="val 50000"/>
                <a:gd name="adj2" fmla="val 65361"/>
              </a:avLst>
            </a:prstGeom>
            <a:solidFill>
              <a:srgbClr val="FFFF00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en-GB"/>
            </a:p>
          </p:txBody>
        </p:sp>
        <p:sp>
          <p:nvSpPr>
            <p:cNvPr id="8" name="Text Box 16"/>
            <p:cNvSpPr txBox="1">
              <a:spLocks noChangeArrowheads="1"/>
            </p:cNvSpPr>
            <p:nvPr/>
          </p:nvSpPr>
          <p:spPr bwMode="auto">
            <a:xfrm>
              <a:off x="2517" y="3113"/>
              <a:ext cx="86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4925">
                  <a:solidFill>
                    <a:schemeClr val="tx1"/>
                  </a:solidFill>
                  <a:miter lim="800000"/>
                  <a:headEnd type="none" w="sm" len="sm"/>
                  <a:tailEnd type="none" w="med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 b="1">
                  <a:solidFill>
                    <a:schemeClr val="accent1"/>
                  </a:solidFill>
                  <a:latin typeface="Arial" charset="0"/>
                  <a:cs typeface="Arial" charset="0"/>
                </a:rPr>
                <a:t>Gap</a:t>
              </a:r>
            </a:p>
          </p:txBody>
        </p:sp>
      </p:grpSp>
      <p:pic>
        <p:nvPicPr>
          <p:cNvPr id="11" name="Picture 20" descr="tynebrid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10" b="23294"/>
          <a:stretch>
            <a:fillRect/>
          </a:stretch>
        </p:blipFill>
        <p:spPr bwMode="auto">
          <a:xfrm>
            <a:off x="1696013" y="1124744"/>
            <a:ext cx="5828315" cy="2232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2534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Complexity-theoretic considerations</a:t>
            </a:r>
            <a:endParaRPr lang="en-GB" sz="36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Any reachable state of an FCP can be represented by a term bounded by the FCP’s size</a:t>
            </a:r>
          </a:p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Hence an FCP can be simulated by a Turing machine with linear in the FCP’s size tape (characterises PSPACE)</a:t>
            </a:r>
          </a:p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A Turing machine with a bounded tape can be simulated by a safe low-level PN of polynomial size</a:t>
            </a:r>
          </a:p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2800" b="0" dirty="0" smtClean="0">
                <a:solidFill>
                  <a:srgbClr val="FF0000"/>
                </a:solidFill>
                <a:sym typeface="Symbol" pitchFamily="18" charset="2"/>
              </a:rPr>
              <a:t>Hence a polynomial translation from FCPs to safe low-level PNs must exist</a:t>
            </a:r>
          </a:p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This argument is constructive, but the resulting PN would be big and ugly</a:t>
            </a:r>
          </a:p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en-GB" sz="2800" b="0" u="sng" dirty="0" smtClean="0">
                <a:solidFill>
                  <a:srgbClr val="FF0000"/>
                </a:solidFill>
                <a:sym typeface="Symbol" pitchFamily="18" charset="2"/>
              </a:rPr>
              <a:t>Wanted: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A </a:t>
            </a:r>
            <a:r>
              <a:rPr lang="en-GB" sz="2800" b="0" dirty="0" smtClean="0">
                <a:solidFill>
                  <a:srgbClr val="FF0000"/>
                </a:solidFill>
                <a:sym typeface="Symbol" pitchFamily="18" charset="2"/>
              </a:rPr>
              <a:t>natural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polynomial FCP</a:t>
            </a:r>
            <a:r>
              <a:rPr lang="en-GB" sz="2800" b="0" dirty="0" smtClean="0">
                <a:solidFill>
                  <a:schemeClr val="accent2"/>
                </a:solidFill>
                <a:sym typeface="Symbol"/>
              </a:rPr>
              <a:t>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PN translation, suitable for </a:t>
            </a:r>
            <a:r>
              <a:rPr lang="en-GB" sz="2800" b="0" dirty="0" smtClean="0">
                <a:solidFill>
                  <a:srgbClr val="FF0000"/>
                </a:solidFill>
                <a:sym typeface="Symbol" pitchFamily="18" charset="2"/>
              </a:rPr>
              <a:t>practical verification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8077200" cy="519113"/>
          </a:xfrm>
        </p:spPr>
        <p:txBody>
          <a:bodyPr/>
          <a:lstStyle/>
          <a:p>
            <a:r>
              <a:rPr lang="en-GB" sz="3600" smtClean="0">
                <a:sym typeface="Symbol" pitchFamily="18" charset="2"/>
              </a:rPr>
              <a:t>Related work</a:t>
            </a:r>
            <a:endParaRPr lang="en-GB" sz="36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908050"/>
            <a:ext cx="8893175" cy="5616575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Much work concerning -</a:t>
            </a:r>
            <a:r>
              <a:rPr lang="en-GB" sz="2800" b="0" dirty="0" err="1" smtClean="0">
                <a:solidFill>
                  <a:schemeClr val="accent2"/>
                </a:solidFill>
                <a:sym typeface="Symbol" pitchFamily="18" charset="2"/>
              </a:rPr>
              <a:t>CalculusPN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translations has been performed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Mostly theoretical, often concerning the full -Calculus and so results in infinite PNs or undecidable PN classes (inhibitor arcs, coloured with infinite sets of colours, etc.)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Existing FCPPN translations (or restrictions of -</a:t>
            </a:r>
            <a:r>
              <a:rPr lang="en-GB" sz="2800" b="0" dirty="0" err="1" smtClean="0">
                <a:solidFill>
                  <a:schemeClr val="accent2"/>
                </a:solidFill>
                <a:sym typeface="Symbol" pitchFamily="18" charset="2"/>
              </a:rPr>
              <a:t>CalculusPN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translations to FCPs) are non-polynomial and/or have an unnecessarily powerful target formalism (coloured / inhibitor / transfer PNs)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GB" sz="2800" b="0" u="sng" dirty="0" smtClean="0">
                <a:solidFill>
                  <a:srgbClr val="FF0000"/>
                </a:solidFill>
                <a:sym typeface="Symbol" pitchFamily="18" charset="2"/>
              </a:rPr>
              <a:t>Our contribution:</a:t>
            </a:r>
            <a:r>
              <a:rPr lang="en-GB" sz="2800" b="0" dirty="0" smtClean="0">
                <a:solidFill>
                  <a:schemeClr val="accent2"/>
                </a:solidFill>
                <a:sym typeface="Symbol" pitchFamily="18" charset="2"/>
              </a:rPr>
              <a:t> natural polynomial FCP  safe low-level PN translation suitable for practical verification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te_OverHead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FFFF"/>
      </a:hlink>
      <a:folHlink>
        <a:srgbClr val="339933"/>
      </a:folHlink>
    </a:clrScheme>
    <a:fontScheme name="Date_OverHe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ate_OverHea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e_OverHea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e_OverHea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C:\Work\Konferenzen\Date2002\MasterSlides\Date_OverHead.ppt</Template>
  <TotalTime>4417</TotalTime>
  <Words>1741</Words>
  <Application>Microsoft Office PowerPoint</Application>
  <PresentationFormat>On-screen Show (4:3)</PresentationFormat>
  <Paragraphs>439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Date_OverHead</vt:lpstr>
      <vt:lpstr>A Polynomial Translation of  -Calculus (FCP) to Safe Petri Nets</vt:lpstr>
      <vt:lpstr>-Calculus</vt:lpstr>
      <vt:lpstr>-Calculus: example</vt:lpstr>
      <vt:lpstr>-Calculus Syntax</vt:lpstr>
      <vt:lpstr>Finite Control Processes</vt:lpstr>
      <vt:lpstr>Motivation for FCPPN translation</vt:lpstr>
      <vt:lpstr>Our contribution</vt:lpstr>
      <vt:lpstr>Complexity-theoretic considerations</vt:lpstr>
      <vt:lpstr>Related work</vt:lpstr>
      <vt:lpstr>Principles of translation</vt:lpstr>
      <vt:lpstr>Translation</vt:lpstr>
      <vt:lpstr>Translation: Pre-processing</vt:lpstr>
      <vt:lpstr>Translation: Substitution net</vt:lpstr>
      <vt:lpstr>Translation: Control of threads</vt:lpstr>
      <vt:lpstr>Control of threads: Examples</vt:lpstr>
      <vt:lpstr>Translation: Parallel composition</vt:lpstr>
      <vt:lpstr>Translation: Hiding</vt:lpstr>
      <vt:lpstr>Translation: Implementation operator</vt:lpstr>
      <vt:lpstr>Implementation operator: Examples</vt:lpstr>
      <vt:lpstr>Correctness and size of the translation</vt:lpstr>
      <vt:lpstr>Optimisations</vt:lpstr>
      <vt:lpstr>Extensions</vt:lpstr>
      <vt:lpstr>Experimental results</vt:lpstr>
      <vt:lpstr>Conclusions</vt:lpstr>
      <vt:lpstr>PowerPoint Presentation</vt:lpstr>
    </vt:vector>
  </TitlesOfParts>
  <Company>Newcastle University, 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 Visual Hints</dc:title>
  <dc:creator>Victor Khomenko</dc:creator>
  <cp:lastModifiedBy>Victor Khomenko</cp:lastModifiedBy>
  <cp:revision>811</cp:revision>
  <dcterms:created xsi:type="dcterms:W3CDTF">2000-11-06T16:35:25Z</dcterms:created>
  <dcterms:modified xsi:type="dcterms:W3CDTF">2012-09-06T13:20:27Z</dcterms:modified>
</cp:coreProperties>
</file>