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78" r:id="rId2"/>
    <p:sldId id="257" r:id="rId3"/>
    <p:sldId id="277" r:id="rId4"/>
    <p:sldId id="270" r:id="rId5"/>
    <p:sldId id="271" r:id="rId6"/>
    <p:sldId id="279" r:id="rId7"/>
    <p:sldId id="275" r:id="rId8"/>
    <p:sldId id="258" r:id="rId9"/>
    <p:sldId id="273" r:id="rId10"/>
    <p:sldId id="259" r:id="rId11"/>
    <p:sldId id="291" r:id="rId12"/>
    <p:sldId id="292" r:id="rId13"/>
    <p:sldId id="289" r:id="rId14"/>
    <p:sldId id="262" r:id="rId15"/>
    <p:sldId id="280" r:id="rId16"/>
    <p:sldId id="293" r:id="rId17"/>
    <p:sldId id="294" r:id="rId18"/>
    <p:sldId id="264" r:id="rId19"/>
    <p:sldId id="282" r:id="rId20"/>
    <p:sldId id="290" r:id="rId21"/>
    <p:sldId id="266" r:id="rId22"/>
    <p:sldId id="267" r:id="rId23"/>
    <p:sldId id="268" r:id="rId24"/>
    <p:sldId id="284" r:id="rId25"/>
    <p:sldId id="285" r:id="rId26"/>
    <p:sldId id="286" r:id="rId27"/>
    <p:sldId id="287" r:id="rId28"/>
    <p:sldId id="288" r:id="rId29"/>
    <p:sldId id="283" r:id="rId30"/>
    <p:sldId id="29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3120" autoAdjust="0"/>
  </p:normalViewPr>
  <p:slideViewPr>
    <p:cSldViewPr>
      <p:cViewPr varScale="1">
        <p:scale>
          <a:sx n="87" d="100"/>
          <a:sy n="87" d="100"/>
        </p:scale>
        <p:origin x="-1147"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DE2E7A-BD46-44BE-90BB-042A82D29E16}" type="datetimeFigureOut">
              <a:rPr lang="en-GB" smtClean="0"/>
              <a:pPr/>
              <a:t>20/06/2012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040E1-31E0-44C6-A254-5171EFA5DB47}" type="slidenum">
              <a:rPr lang="en-GB" smtClean="0"/>
              <a:pPr/>
              <a:t>‹#›</a:t>
            </a:fld>
            <a:endParaRPr lang="en-GB"/>
          </a:p>
        </p:txBody>
      </p:sp>
    </p:spTree>
    <p:extLst>
      <p:ext uri="{BB962C8B-B14F-4D97-AF65-F5344CB8AC3E}">
        <p14:creationId xmlns="" xmlns:p14="http://schemas.microsoft.com/office/powerpoint/2010/main" val="393569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fld id="{6700C5BB-0599-427D-82AB-2A0131BBEA04}" type="slidenum">
              <a:rPr lang="ru-RU" smtClean="0"/>
              <a:pPr eaLnBrk="1" hangingPunct="1"/>
              <a:t>4</a:t>
            </a:fld>
            <a:endParaRPr lang="ru-RU"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buFontTx/>
              <a:buChar char="•"/>
            </a:pPr>
            <a:r>
              <a:rPr lang="en-GB" dirty="0" smtClean="0"/>
              <a:t>So, why individual representation is inefficient? Consider the following simplistic analogy taken from our real life: navigating in a metro system.</a:t>
            </a:r>
          </a:p>
          <a:p>
            <a:pPr eaLnBrk="1" hangingPunct="1">
              <a:buFontTx/>
              <a:buChar char="•"/>
            </a:pPr>
            <a:r>
              <a:rPr lang="en-GB" dirty="0" smtClean="0"/>
              <a:t>If we represent all metro lines individually then even trivial questions can become difficult to answer, e.g. …</a:t>
            </a:r>
          </a:p>
          <a:p>
            <a:pPr eaLnBrk="1" hangingPunct="1">
              <a:buFontTx/>
              <a:buChar char="-"/>
            </a:pPr>
            <a:r>
              <a:rPr lang="en-GB" dirty="0" smtClean="0"/>
              <a:t>We have to identify the same stations appearing on different metro lines, thus effectively building a hyper-graph …</a:t>
            </a:r>
          </a:p>
          <a:p>
            <a:pPr eaLnBrk="1" hangingPunct="1">
              <a:buFontTx/>
              <a:buChar char="-"/>
            </a:pPr>
            <a:r>
              <a:rPr lang="en-GB" dirty="0" smtClean="0"/>
              <a:t>Finally, we’re able to deduce the path from Regents Park to Warren Street passing with two changes at Piccadilly Circus and Leicester Square</a:t>
            </a:r>
          </a:p>
          <a:p>
            <a:pPr eaLnBrk="1" hangingPunct="1">
              <a:buFontTx/>
              <a:buChar char="-"/>
            </a:pPr>
            <a:r>
              <a:rPr lang="en-GB" dirty="0" smtClean="0"/>
              <a:t>It is easy to see that we can draw the Piccadilly line over the others (vertically) by merging two occurrences of Piccadilly Circus and Leicester Square, thus obtaining an overlaid representation, which is much clearer for comprehension and reasoning</a:t>
            </a:r>
            <a:endParaRPr lang="ru-RU"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fld id="{A2843B6C-E59A-41E8-BDF2-8A98792D9FDA}" type="slidenum">
              <a:rPr lang="ru-RU" smtClean="0"/>
              <a:pPr eaLnBrk="1" hangingPunct="1"/>
              <a:t>5</a:t>
            </a:fld>
            <a:endParaRPr lang="ru-R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buFontTx/>
              <a:buChar char="•"/>
            </a:pPr>
            <a:r>
              <a:rPr lang="en-GB" dirty="0" smtClean="0"/>
              <a:t>If we represent all metro lines individually then even trivial questions can become difficult to answer, e.g. …</a:t>
            </a:r>
          </a:p>
          <a:p>
            <a:pPr eaLnBrk="1" hangingPunct="1">
              <a:buFontTx/>
              <a:buChar char="-"/>
            </a:pPr>
            <a:r>
              <a:rPr lang="en-GB" dirty="0" smtClean="0"/>
              <a:t>We have to identify the same stations appearing on different metro lines, thus effectively building a hyper-graph …</a:t>
            </a:r>
          </a:p>
          <a:p>
            <a:pPr eaLnBrk="1" hangingPunct="1">
              <a:buFontTx/>
              <a:buChar char="-"/>
            </a:pPr>
            <a:r>
              <a:rPr lang="en-GB" dirty="0" smtClean="0"/>
              <a:t>Finally, we’re able to deduce the path from Regents Park to Warren Street passing with two changes at Piccadilly Circus and Leicester Square</a:t>
            </a:r>
          </a:p>
          <a:p>
            <a:pPr eaLnBrk="1" hangingPunct="1">
              <a:buFontTx/>
              <a:buChar char="-"/>
            </a:pPr>
            <a:r>
              <a:rPr lang="en-GB" dirty="0" smtClean="0"/>
              <a:t>It is easy to see that we can draw the Piccadilly line over the others (vertically) by merging two occurrences of Piccadilly Circus and Leicester Square, thus obtaining an overlaid representation, which is much clearer for comprehension and reasoning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pattFill prst="sphere">
          <a:fgClr>
            <a:schemeClr val="accent1"/>
          </a:fgClr>
          <a:bgClr>
            <a:schemeClr val="bg1"/>
          </a:bgClr>
        </a:pattFill>
        <a:effectLst/>
      </p:bgPr>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6/20/2012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chemeClr val="tx1"/>
                </a:solidFill>
              </a:defRPr>
            </a:lvl1pPr>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808038"/>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09600" y="1066800"/>
            <a:ext cx="8153400" cy="4953000"/>
          </a:xfrm>
        </p:spPr>
        <p:txBody>
          <a:bodyPr vert="horz"/>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6/20/2012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6/20/2012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1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1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1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 Id="rId4" Type="http://schemas.openxmlformats.org/officeDocument/2006/relationships/image" Target="../media/image29.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1.emf"/></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34.emf"/><Relationship Id="rId3" Type="http://schemas.openxmlformats.org/officeDocument/2006/relationships/image" Target="../media/image36.emf"/><Relationship Id="rId7" Type="http://schemas.openxmlformats.org/officeDocument/2006/relationships/image" Target="../media/image39.emf"/><Relationship Id="rId2"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38.emf"/><Relationship Id="rId5" Type="http://schemas.openxmlformats.org/officeDocument/2006/relationships/image" Target="../media/image37.emf"/><Relationship Id="rId4" Type="http://schemas.openxmlformats.org/officeDocument/2006/relationships/image" Target="../media/image33.emf"/><Relationship Id="rId9" Type="http://schemas.openxmlformats.org/officeDocument/2006/relationships/image" Target="../media/image40.emf"/></Relationships>
</file>

<file path=ppt/slides/_rels/slide2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7" Type="http://schemas.openxmlformats.org/officeDocument/2006/relationships/image" Target="../media/image17.emf"/><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7" Type="http://schemas.openxmlformats.org/officeDocument/2006/relationships/image" Target="../media/image19.emf"/><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4294967295"/>
          </p:nvPr>
        </p:nvSpPr>
        <p:spPr>
          <a:xfrm>
            <a:off x="2133600" y="3886200"/>
            <a:ext cx="4800600" cy="1066800"/>
          </a:xfrm>
        </p:spPr>
        <p:txBody>
          <a:bodyPr>
            <a:normAutofit/>
          </a:bodyPr>
          <a:lstStyle/>
          <a:p>
            <a:pPr algn="ctr">
              <a:buNone/>
            </a:pPr>
            <a:r>
              <a:rPr lang="en-GB" dirty="0">
                <a:latin typeface="Calibri" pitchFamily="34" charset="0"/>
                <a:cs typeface="Calibri" pitchFamily="34" charset="0"/>
              </a:rPr>
              <a:t>Andrey </a:t>
            </a:r>
            <a:r>
              <a:rPr lang="en-GB" dirty="0" smtClean="0">
                <a:latin typeface="Calibri" pitchFamily="34" charset="0"/>
                <a:cs typeface="Calibri" pitchFamily="34" charset="0"/>
              </a:rPr>
              <a:t>Mokhov, Victor Khomenko</a:t>
            </a:r>
          </a:p>
          <a:p>
            <a:pPr algn="ctr">
              <a:buNone/>
            </a:pPr>
            <a:r>
              <a:rPr lang="en-GB" dirty="0" smtClean="0">
                <a:latin typeface="Calibri" pitchFamily="34" charset="0"/>
                <a:cs typeface="Calibri" pitchFamily="34" charset="0"/>
              </a:rPr>
              <a:t>Arseniy Alekseyev, Alex Yakovlev</a:t>
            </a:r>
          </a:p>
        </p:txBody>
      </p:sp>
      <p:sp>
        <p:nvSpPr>
          <p:cNvPr id="2" name="Title 1"/>
          <p:cNvSpPr>
            <a:spLocks noGrp="1"/>
          </p:cNvSpPr>
          <p:nvPr>
            <p:ph type="ctrTitle" idx="4294967295"/>
          </p:nvPr>
        </p:nvSpPr>
        <p:spPr>
          <a:xfrm>
            <a:off x="152400" y="1905000"/>
            <a:ext cx="8839200" cy="1447800"/>
          </a:xfrm>
        </p:spPr>
        <p:txBody>
          <a:bodyPr/>
          <a:lstStyle/>
          <a:p>
            <a:pPr algn="ctr"/>
            <a:r>
              <a:rPr lang="en-GB" b="1" dirty="0" smtClean="0">
                <a:solidFill>
                  <a:schemeClr val="tx1"/>
                </a:solidFill>
                <a:latin typeface="Calibri" pitchFamily="34" charset="0"/>
                <a:cs typeface="Calibri" pitchFamily="34" charset="0"/>
              </a:rPr>
              <a:t>Algebra of Parameterised Graphs</a:t>
            </a:r>
            <a:endParaRPr lang="en-GB" b="1" dirty="0">
              <a:solidFill>
                <a:schemeClr val="tx1"/>
              </a:solidFill>
              <a:latin typeface="Calibri" pitchFamily="34" charset="0"/>
              <a:cs typeface="Calibri" pitchFamily="34" charset="0"/>
            </a:endParaRPr>
          </a:p>
        </p:txBody>
      </p:sp>
      <p:grpSp>
        <p:nvGrpSpPr>
          <p:cNvPr id="4" name="Group 6"/>
          <p:cNvGrpSpPr>
            <a:grpSpLocks noChangeAspect="1"/>
          </p:cNvGrpSpPr>
          <p:nvPr/>
        </p:nvGrpSpPr>
        <p:grpSpPr bwMode="auto">
          <a:xfrm>
            <a:off x="5562600" y="228600"/>
            <a:ext cx="3372059" cy="1106487"/>
            <a:chOff x="3742" y="119"/>
            <a:chExt cx="1905" cy="626"/>
          </a:xfrm>
        </p:grpSpPr>
        <p:sp>
          <p:nvSpPr>
            <p:cNvPr id="6" name="AutoShape 5"/>
            <p:cNvSpPr>
              <a:spLocks noChangeAspect="1" noChangeArrowheads="1" noTextEdit="1"/>
            </p:cNvSpPr>
            <p:nvPr/>
          </p:nvSpPr>
          <p:spPr bwMode="auto">
            <a:xfrm>
              <a:off x="3742" y="119"/>
              <a:ext cx="1905" cy="6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p>
          </p:txBody>
        </p:sp>
        <p:sp>
          <p:nvSpPr>
            <p:cNvPr id="7" name="Rectangle 7"/>
            <p:cNvSpPr>
              <a:spLocks noChangeArrowheads="1"/>
            </p:cNvSpPr>
            <p:nvPr/>
          </p:nvSpPr>
          <p:spPr bwMode="auto">
            <a:xfrm>
              <a:off x="3742" y="119"/>
              <a:ext cx="1905" cy="6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US"/>
            </a:p>
          </p:txBody>
        </p:sp>
        <p:sp>
          <p:nvSpPr>
            <p:cNvPr id="8" name="Freeform 8"/>
            <p:cNvSpPr>
              <a:spLocks noEditPoints="1"/>
            </p:cNvSpPr>
            <p:nvPr/>
          </p:nvSpPr>
          <p:spPr bwMode="auto">
            <a:xfrm>
              <a:off x="4514" y="168"/>
              <a:ext cx="145" cy="158"/>
            </a:xfrm>
            <a:custGeom>
              <a:avLst/>
              <a:gdLst>
                <a:gd name="T0" fmla="*/ 36 w 290"/>
                <a:gd name="T1" fmla="*/ 14 h 318"/>
                <a:gd name="T2" fmla="*/ 33 w 290"/>
                <a:gd name="T3" fmla="*/ 15 h 318"/>
                <a:gd name="T4" fmla="*/ 29 w 290"/>
                <a:gd name="T5" fmla="*/ 16 h 318"/>
                <a:gd name="T6" fmla="*/ 26 w 290"/>
                <a:gd name="T7" fmla="*/ 18 h 318"/>
                <a:gd name="T8" fmla="*/ 24 w 290"/>
                <a:gd name="T9" fmla="*/ 22 h 318"/>
                <a:gd name="T10" fmla="*/ 23 w 290"/>
                <a:gd name="T11" fmla="*/ 26 h 318"/>
                <a:gd name="T12" fmla="*/ 22 w 290"/>
                <a:gd name="T13" fmla="*/ 31 h 318"/>
                <a:gd name="T14" fmla="*/ 50 w 290"/>
                <a:gd name="T15" fmla="*/ 31 h 318"/>
                <a:gd name="T16" fmla="*/ 50 w 290"/>
                <a:gd name="T17" fmla="*/ 26 h 318"/>
                <a:gd name="T18" fmla="*/ 49 w 290"/>
                <a:gd name="T19" fmla="*/ 22 h 318"/>
                <a:gd name="T20" fmla="*/ 46 w 290"/>
                <a:gd name="T21" fmla="*/ 18 h 318"/>
                <a:gd name="T22" fmla="*/ 44 w 290"/>
                <a:gd name="T23" fmla="*/ 16 h 318"/>
                <a:gd name="T24" fmla="*/ 40 w 290"/>
                <a:gd name="T25" fmla="*/ 15 h 318"/>
                <a:gd name="T26" fmla="*/ 36 w 290"/>
                <a:gd name="T27" fmla="*/ 14 h 318"/>
                <a:gd name="T28" fmla="*/ 37 w 290"/>
                <a:gd name="T29" fmla="*/ 0 h 318"/>
                <a:gd name="T30" fmla="*/ 45 w 290"/>
                <a:gd name="T31" fmla="*/ 0 h 318"/>
                <a:gd name="T32" fmla="*/ 52 w 290"/>
                <a:gd name="T33" fmla="*/ 3 h 318"/>
                <a:gd name="T34" fmla="*/ 58 w 290"/>
                <a:gd name="T35" fmla="*/ 6 h 318"/>
                <a:gd name="T36" fmla="*/ 63 w 290"/>
                <a:gd name="T37" fmla="*/ 10 h 318"/>
                <a:gd name="T38" fmla="*/ 68 w 290"/>
                <a:gd name="T39" fmla="*/ 16 h 318"/>
                <a:gd name="T40" fmla="*/ 71 w 290"/>
                <a:gd name="T41" fmla="*/ 23 h 318"/>
                <a:gd name="T42" fmla="*/ 72 w 290"/>
                <a:gd name="T43" fmla="*/ 31 h 318"/>
                <a:gd name="T44" fmla="*/ 73 w 290"/>
                <a:gd name="T45" fmla="*/ 40 h 318"/>
                <a:gd name="T46" fmla="*/ 73 w 290"/>
                <a:gd name="T47" fmla="*/ 43 h 318"/>
                <a:gd name="T48" fmla="*/ 22 w 290"/>
                <a:gd name="T49" fmla="*/ 43 h 318"/>
                <a:gd name="T50" fmla="*/ 22 w 290"/>
                <a:gd name="T51" fmla="*/ 49 h 318"/>
                <a:gd name="T52" fmla="*/ 24 w 290"/>
                <a:gd name="T53" fmla="*/ 54 h 318"/>
                <a:gd name="T54" fmla="*/ 26 w 290"/>
                <a:gd name="T55" fmla="*/ 58 h 318"/>
                <a:gd name="T56" fmla="*/ 29 w 290"/>
                <a:gd name="T57" fmla="*/ 61 h 318"/>
                <a:gd name="T58" fmla="*/ 33 w 290"/>
                <a:gd name="T59" fmla="*/ 63 h 318"/>
                <a:gd name="T60" fmla="*/ 37 w 290"/>
                <a:gd name="T61" fmla="*/ 63 h 318"/>
                <a:gd name="T62" fmla="*/ 41 w 290"/>
                <a:gd name="T63" fmla="*/ 63 h 318"/>
                <a:gd name="T64" fmla="*/ 45 w 290"/>
                <a:gd name="T65" fmla="*/ 61 h 318"/>
                <a:gd name="T66" fmla="*/ 48 w 290"/>
                <a:gd name="T67" fmla="*/ 59 h 318"/>
                <a:gd name="T68" fmla="*/ 50 w 290"/>
                <a:gd name="T69" fmla="*/ 56 h 318"/>
                <a:gd name="T70" fmla="*/ 52 w 290"/>
                <a:gd name="T71" fmla="*/ 52 h 318"/>
                <a:gd name="T72" fmla="*/ 72 w 290"/>
                <a:gd name="T73" fmla="*/ 54 h 318"/>
                <a:gd name="T74" fmla="*/ 70 w 290"/>
                <a:gd name="T75" fmla="*/ 60 h 318"/>
                <a:gd name="T76" fmla="*/ 67 w 290"/>
                <a:gd name="T77" fmla="*/ 66 h 318"/>
                <a:gd name="T78" fmla="*/ 61 w 290"/>
                <a:gd name="T79" fmla="*/ 70 h 318"/>
                <a:gd name="T80" fmla="*/ 56 w 290"/>
                <a:gd name="T81" fmla="*/ 74 h 318"/>
                <a:gd name="T82" fmla="*/ 50 w 290"/>
                <a:gd name="T83" fmla="*/ 77 h 318"/>
                <a:gd name="T84" fmla="*/ 44 w 290"/>
                <a:gd name="T85" fmla="*/ 78 h 318"/>
                <a:gd name="T86" fmla="*/ 37 w 290"/>
                <a:gd name="T87" fmla="*/ 79 h 318"/>
                <a:gd name="T88" fmla="*/ 29 w 290"/>
                <a:gd name="T89" fmla="*/ 78 h 318"/>
                <a:gd name="T90" fmla="*/ 21 w 290"/>
                <a:gd name="T91" fmla="*/ 76 h 318"/>
                <a:gd name="T92" fmla="*/ 15 w 290"/>
                <a:gd name="T93" fmla="*/ 72 h 318"/>
                <a:gd name="T94" fmla="*/ 10 w 290"/>
                <a:gd name="T95" fmla="*/ 68 h 318"/>
                <a:gd name="T96" fmla="*/ 5 w 290"/>
                <a:gd name="T97" fmla="*/ 62 h 318"/>
                <a:gd name="T98" fmla="*/ 2 w 290"/>
                <a:gd name="T99" fmla="*/ 55 h 318"/>
                <a:gd name="T100" fmla="*/ 1 w 290"/>
                <a:gd name="T101" fmla="*/ 48 h 318"/>
                <a:gd name="T102" fmla="*/ 0 w 290"/>
                <a:gd name="T103" fmla="*/ 39 h 318"/>
                <a:gd name="T104" fmla="*/ 1 w 290"/>
                <a:gd name="T105" fmla="*/ 31 h 318"/>
                <a:gd name="T106" fmla="*/ 2 w 290"/>
                <a:gd name="T107" fmla="*/ 24 h 318"/>
                <a:gd name="T108" fmla="*/ 6 w 290"/>
                <a:gd name="T109" fmla="*/ 17 h 318"/>
                <a:gd name="T110" fmla="*/ 10 w 290"/>
                <a:gd name="T111" fmla="*/ 11 h 318"/>
                <a:gd name="T112" fmla="*/ 16 w 290"/>
                <a:gd name="T113" fmla="*/ 6 h 318"/>
                <a:gd name="T114" fmla="*/ 22 w 290"/>
                <a:gd name="T115" fmla="*/ 3 h 318"/>
                <a:gd name="T116" fmla="*/ 29 w 290"/>
                <a:gd name="T117" fmla="*/ 0 h 318"/>
                <a:gd name="T118" fmla="*/ 37 w 290"/>
                <a:gd name="T119" fmla="*/ 0 h 3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0"/>
                <a:gd name="T181" fmla="*/ 0 h 318"/>
                <a:gd name="T182" fmla="*/ 290 w 290"/>
                <a:gd name="T183" fmla="*/ 318 h 3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0" h="318">
                  <a:moveTo>
                    <a:pt x="147" y="58"/>
                  </a:moveTo>
                  <a:lnTo>
                    <a:pt x="131" y="60"/>
                  </a:lnTo>
                  <a:lnTo>
                    <a:pt x="118" y="66"/>
                  </a:lnTo>
                  <a:lnTo>
                    <a:pt x="106" y="75"/>
                  </a:lnTo>
                  <a:lnTo>
                    <a:pt x="98" y="89"/>
                  </a:lnTo>
                  <a:lnTo>
                    <a:pt x="92" y="105"/>
                  </a:lnTo>
                  <a:lnTo>
                    <a:pt x="90" y="125"/>
                  </a:lnTo>
                  <a:lnTo>
                    <a:pt x="203" y="125"/>
                  </a:lnTo>
                  <a:lnTo>
                    <a:pt x="201" y="105"/>
                  </a:lnTo>
                  <a:lnTo>
                    <a:pt x="196" y="88"/>
                  </a:lnTo>
                  <a:lnTo>
                    <a:pt x="187" y="75"/>
                  </a:lnTo>
                  <a:lnTo>
                    <a:pt x="177" y="66"/>
                  </a:lnTo>
                  <a:lnTo>
                    <a:pt x="163" y="60"/>
                  </a:lnTo>
                  <a:lnTo>
                    <a:pt x="147" y="58"/>
                  </a:lnTo>
                  <a:close/>
                  <a:moveTo>
                    <a:pt x="151" y="0"/>
                  </a:moveTo>
                  <a:lnTo>
                    <a:pt x="181" y="2"/>
                  </a:lnTo>
                  <a:lnTo>
                    <a:pt x="209" y="12"/>
                  </a:lnTo>
                  <a:lnTo>
                    <a:pt x="232" y="24"/>
                  </a:lnTo>
                  <a:lnTo>
                    <a:pt x="253" y="43"/>
                  </a:lnTo>
                  <a:lnTo>
                    <a:pt x="269" y="66"/>
                  </a:lnTo>
                  <a:lnTo>
                    <a:pt x="281" y="94"/>
                  </a:lnTo>
                  <a:lnTo>
                    <a:pt x="288" y="126"/>
                  </a:lnTo>
                  <a:lnTo>
                    <a:pt x="290" y="162"/>
                  </a:lnTo>
                  <a:lnTo>
                    <a:pt x="290" y="174"/>
                  </a:lnTo>
                  <a:lnTo>
                    <a:pt x="89" y="174"/>
                  </a:lnTo>
                  <a:lnTo>
                    <a:pt x="91" y="199"/>
                  </a:lnTo>
                  <a:lnTo>
                    <a:pt x="96" y="219"/>
                  </a:lnTo>
                  <a:lnTo>
                    <a:pt x="105" y="234"/>
                  </a:lnTo>
                  <a:lnTo>
                    <a:pt x="117" y="246"/>
                  </a:lnTo>
                  <a:lnTo>
                    <a:pt x="132" y="253"/>
                  </a:lnTo>
                  <a:lnTo>
                    <a:pt x="150" y="255"/>
                  </a:lnTo>
                  <a:lnTo>
                    <a:pt x="166" y="253"/>
                  </a:lnTo>
                  <a:lnTo>
                    <a:pt x="180" y="247"/>
                  </a:lnTo>
                  <a:lnTo>
                    <a:pt x="193" y="239"/>
                  </a:lnTo>
                  <a:lnTo>
                    <a:pt x="202" y="226"/>
                  </a:lnTo>
                  <a:lnTo>
                    <a:pt x="208" y="210"/>
                  </a:lnTo>
                  <a:lnTo>
                    <a:pt x="288" y="217"/>
                  </a:lnTo>
                  <a:lnTo>
                    <a:pt x="277" y="243"/>
                  </a:lnTo>
                  <a:lnTo>
                    <a:pt x="265" y="266"/>
                  </a:lnTo>
                  <a:lnTo>
                    <a:pt x="247" y="284"/>
                  </a:lnTo>
                  <a:lnTo>
                    <a:pt x="226" y="298"/>
                  </a:lnTo>
                  <a:lnTo>
                    <a:pt x="203" y="310"/>
                  </a:lnTo>
                  <a:lnTo>
                    <a:pt x="177" y="315"/>
                  </a:lnTo>
                  <a:lnTo>
                    <a:pt x="148" y="318"/>
                  </a:lnTo>
                  <a:lnTo>
                    <a:pt x="116" y="314"/>
                  </a:lnTo>
                  <a:lnTo>
                    <a:pt x="87" y="306"/>
                  </a:lnTo>
                  <a:lnTo>
                    <a:pt x="61" y="292"/>
                  </a:lnTo>
                  <a:lnTo>
                    <a:pt x="41" y="274"/>
                  </a:lnTo>
                  <a:lnTo>
                    <a:pt x="23" y="251"/>
                  </a:lnTo>
                  <a:lnTo>
                    <a:pt x="10" y="224"/>
                  </a:lnTo>
                  <a:lnTo>
                    <a:pt x="2" y="193"/>
                  </a:lnTo>
                  <a:lnTo>
                    <a:pt x="0" y="159"/>
                  </a:lnTo>
                  <a:lnTo>
                    <a:pt x="2" y="126"/>
                  </a:lnTo>
                  <a:lnTo>
                    <a:pt x="10" y="96"/>
                  </a:lnTo>
                  <a:lnTo>
                    <a:pt x="24" y="68"/>
                  </a:lnTo>
                  <a:lnTo>
                    <a:pt x="42" y="45"/>
                  </a:lnTo>
                  <a:lnTo>
                    <a:pt x="64" y="27"/>
                  </a:lnTo>
                  <a:lnTo>
                    <a:pt x="90" y="12"/>
                  </a:lnTo>
                  <a:lnTo>
                    <a:pt x="119" y="3"/>
                  </a:lnTo>
                  <a:lnTo>
                    <a:pt x="151" y="0"/>
                  </a:lnTo>
                  <a:close/>
                </a:path>
              </a:pathLst>
            </a:custGeom>
            <a:solidFill>
              <a:srgbClr val="000D9E"/>
            </a:solidFill>
            <a:ln w="0">
              <a:solidFill>
                <a:srgbClr val="000D9E"/>
              </a:solidFill>
              <a:prstDash val="solid"/>
              <a:round/>
              <a:headEnd/>
              <a:tailEnd/>
            </a:ln>
          </p:spPr>
          <p:txBody>
            <a:bodyPr/>
            <a:lstStyle/>
            <a:p>
              <a:endParaRPr lang="en-GB"/>
            </a:p>
          </p:txBody>
        </p:sp>
        <p:sp>
          <p:nvSpPr>
            <p:cNvPr id="9" name="Freeform 9"/>
            <p:cNvSpPr>
              <a:spLocks noEditPoints="1"/>
            </p:cNvSpPr>
            <p:nvPr/>
          </p:nvSpPr>
          <p:spPr bwMode="auto">
            <a:xfrm>
              <a:off x="5502" y="168"/>
              <a:ext cx="145" cy="158"/>
            </a:xfrm>
            <a:custGeom>
              <a:avLst/>
              <a:gdLst>
                <a:gd name="T0" fmla="*/ 36 w 290"/>
                <a:gd name="T1" fmla="*/ 14 h 318"/>
                <a:gd name="T2" fmla="*/ 33 w 290"/>
                <a:gd name="T3" fmla="*/ 15 h 318"/>
                <a:gd name="T4" fmla="*/ 29 w 290"/>
                <a:gd name="T5" fmla="*/ 16 h 318"/>
                <a:gd name="T6" fmla="*/ 26 w 290"/>
                <a:gd name="T7" fmla="*/ 18 h 318"/>
                <a:gd name="T8" fmla="*/ 24 w 290"/>
                <a:gd name="T9" fmla="*/ 22 h 318"/>
                <a:gd name="T10" fmla="*/ 23 w 290"/>
                <a:gd name="T11" fmla="*/ 26 h 318"/>
                <a:gd name="T12" fmla="*/ 22 w 290"/>
                <a:gd name="T13" fmla="*/ 31 h 318"/>
                <a:gd name="T14" fmla="*/ 50 w 290"/>
                <a:gd name="T15" fmla="*/ 31 h 318"/>
                <a:gd name="T16" fmla="*/ 50 w 290"/>
                <a:gd name="T17" fmla="*/ 26 h 318"/>
                <a:gd name="T18" fmla="*/ 49 w 290"/>
                <a:gd name="T19" fmla="*/ 22 h 318"/>
                <a:gd name="T20" fmla="*/ 46 w 290"/>
                <a:gd name="T21" fmla="*/ 18 h 318"/>
                <a:gd name="T22" fmla="*/ 44 w 290"/>
                <a:gd name="T23" fmla="*/ 16 h 318"/>
                <a:gd name="T24" fmla="*/ 40 w 290"/>
                <a:gd name="T25" fmla="*/ 15 h 318"/>
                <a:gd name="T26" fmla="*/ 36 w 290"/>
                <a:gd name="T27" fmla="*/ 14 h 318"/>
                <a:gd name="T28" fmla="*/ 37 w 290"/>
                <a:gd name="T29" fmla="*/ 0 h 318"/>
                <a:gd name="T30" fmla="*/ 45 w 290"/>
                <a:gd name="T31" fmla="*/ 0 h 318"/>
                <a:gd name="T32" fmla="*/ 52 w 290"/>
                <a:gd name="T33" fmla="*/ 3 h 318"/>
                <a:gd name="T34" fmla="*/ 58 w 290"/>
                <a:gd name="T35" fmla="*/ 6 h 318"/>
                <a:gd name="T36" fmla="*/ 63 w 290"/>
                <a:gd name="T37" fmla="*/ 10 h 318"/>
                <a:gd name="T38" fmla="*/ 68 w 290"/>
                <a:gd name="T39" fmla="*/ 16 h 318"/>
                <a:gd name="T40" fmla="*/ 71 w 290"/>
                <a:gd name="T41" fmla="*/ 23 h 318"/>
                <a:gd name="T42" fmla="*/ 72 w 290"/>
                <a:gd name="T43" fmla="*/ 31 h 318"/>
                <a:gd name="T44" fmla="*/ 73 w 290"/>
                <a:gd name="T45" fmla="*/ 40 h 318"/>
                <a:gd name="T46" fmla="*/ 73 w 290"/>
                <a:gd name="T47" fmla="*/ 43 h 318"/>
                <a:gd name="T48" fmla="*/ 22 w 290"/>
                <a:gd name="T49" fmla="*/ 43 h 318"/>
                <a:gd name="T50" fmla="*/ 22 w 290"/>
                <a:gd name="T51" fmla="*/ 49 h 318"/>
                <a:gd name="T52" fmla="*/ 24 w 290"/>
                <a:gd name="T53" fmla="*/ 54 h 318"/>
                <a:gd name="T54" fmla="*/ 26 w 290"/>
                <a:gd name="T55" fmla="*/ 58 h 318"/>
                <a:gd name="T56" fmla="*/ 29 w 290"/>
                <a:gd name="T57" fmla="*/ 61 h 318"/>
                <a:gd name="T58" fmla="*/ 33 w 290"/>
                <a:gd name="T59" fmla="*/ 63 h 318"/>
                <a:gd name="T60" fmla="*/ 37 w 290"/>
                <a:gd name="T61" fmla="*/ 63 h 318"/>
                <a:gd name="T62" fmla="*/ 41 w 290"/>
                <a:gd name="T63" fmla="*/ 63 h 318"/>
                <a:gd name="T64" fmla="*/ 45 w 290"/>
                <a:gd name="T65" fmla="*/ 61 h 318"/>
                <a:gd name="T66" fmla="*/ 48 w 290"/>
                <a:gd name="T67" fmla="*/ 59 h 318"/>
                <a:gd name="T68" fmla="*/ 50 w 290"/>
                <a:gd name="T69" fmla="*/ 56 h 318"/>
                <a:gd name="T70" fmla="*/ 52 w 290"/>
                <a:gd name="T71" fmla="*/ 52 h 318"/>
                <a:gd name="T72" fmla="*/ 72 w 290"/>
                <a:gd name="T73" fmla="*/ 54 h 318"/>
                <a:gd name="T74" fmla="*/ 70 w 290"/>
                <a:gd name="T75" fmla="*/ 60 h 318"/>
                <a:gd name="T76" fmla="*/ 67 w 290"/>
                <a:gd name="T77" fmla="*/ 66 h 318"/>
                <a:gd name="T78" fmla="*/ 61 w 290"/>
                <a:gd name="T79" fmla="*/ 70 h 318"/>
                <a:gd name="T80" fmla="*/ 56 w 290"/>
                <a:gd name="T81" fmla="*/ 74 h 318"/>
                <a:gd name="T82" fmla="*/ 50 w 290"/>
                <a:gd name="T83" fmla="*/ 77 h 318"/>
                <a:gd name="T84" fmla="*/ 44 w 290"/>
                <a:gd name="T85" fmla="*/ 78 h 318"/>
                <a:gd name="T86" fmla="*/ 37 w 290"/>
                <a:gd name="T87" fmla="*/ 79 h 318"/>
                <a:gd name="T88" fmla="*/ 29 w 290"/>
                <a:gd name="T89" fmla="*/ 78 h 318"/>
                <a:gd name="T90" fmla="*/ 21 w 290"/>
                <a:gd name="T91" fmla="*/ 76 h 318"/>
                <a:gd name="T92" fmla="*/ 15 w 290"/>
                <a:gd name="T93" fmla="*/ 72 h 318"/>
                <a:gd name="T94" fmla="*/ 10 w 290"/>
                <a:gd name="T95" fmla="*/ 68 h 318"/>
                <a:gd name="T96" fmla="*/ 5 w 290"/>
                <a:gd name="T97" fmla="*/ 62 h 318"/>
                <a:gd name="T98" fmla="*/ 2 w 290"/>
                <a:gd name="T99" fmla="*/ 55 h 318"/>
                <a:gd name="T100" fmla="*/ 1 w 290"/>
                <a:gd name="T101" fmla="*/ 48 h 318"/>
                <a:gd name="T102" fmla="*/ 0 w 290"/>
                <a:gd name="T103" fmla="*/ 39 h 318"/>
                <a:gd name="T104" fmla="*/ 1 w 290"/>
                <a:gd name="T105" fmla="*/ 31 h 318"/>
                <a:gd name="T106" fmla="*/ 3 w 290"/>
                <a:gd name="T107" fmla="*/ 24 h 318"/>
                <a:gd name="T108" fmla="*/ 6 w 290"/>
                <a:gd name="T109" fmla="*/ 17 h 318"/>
                <a:gd name="T110" fmla="*/ 10 w 290"/>
                <a:gd name="T111" fmla="*/ 11 h 318"/>
                <a:gd name="T112" fmla="*/ 16 w 290"/>
                <a:gd name="T113" fmla="*/ 6 h 318"/>
                <a:gd name="T114" fmla="*/ 22 w 290"/>
                <a:gd name="T115" fmla="*/ 3 h 318"/>
                <a:gd name="T116" fmla="*/ 29 w 290"/>
                <a:gd name="T117" fmla="*/ 0 h 318"/>
                <a:gd name="T118" fmla="*/ 37 w 290"/>
                <a:gd name="T119" fmla="*/ 0 h 3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0"/>
                <a:gd name="T181" fmla="*/ 0 h 318"/>
                <a:gd name="T182" fmla="*/ 290 w 290"/>
                <a:gd name="T183" fmla="*/ 318 h 3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0" h="318">
                  <a:moveTo>
                    <a:pt x="147" y="58"/>
                  </a:moveTo>
                  <a:lnTo>
                    <a:pt x="131" y="60"/>
                  </a:lnTo>
                  <a:lnTo>
                    <a:pt x="118" y="66"/>
                  </a:lnTo>
                  <a:lnTo>
                    <a:pt x="106" y="75"/>
                  </a:lnTo>
                  <a:lnTo>
                    <a:pt x="98" y="89"/>
                  </a:lnTo>
                  <a:lnTo>
                    <a:pt x="93" y="105"/>
                  </a:lnTo>
                  <a:lnTo>
                    <a:pt x="90" y="125"/>
                  </a:lnTo>
                  <a:lnTo>
                    <a:pt x="203" y="125"/>
                  </a:lnTo>
                  <a:lnTo>
                    <a:pt x="201" y="105"/>
                  </a:lnTo>
                  <a:lnTo>
                    <a:pt x="196" y="88"/>
                  </a:lnTo>
                  <a:lnTo>
                    <a:pt x="187" y="75"/>
                  </a:lnTo>
                  <a:lnTo>
                    <a:pt x="177" y="66"/>
                  </a:lnTo>
                  <a:lnTo>
                    <a:pt x="163" y="60"/>
                  </a:lnTo>
                  <a:lnTo>
                    <a:pt x="147" y="58"/>
                  </a:lnTo>
                  <a:close/>
                  <a:moveTo>
                    <a:pt x="151" y="0"/>
                  </a:moveTo>
                  <a:lnTo>
                    <a:pt x="181" y="2"/>
                  </a:lnTo>
                  <a:lnTo>
                    <a:pt x="209" y="12"/>
                  </a:lnTo>
                  <a:lnTo>
                    <a:pt x="232" y="24"/>
                  </a:lnTo>
                  <a:lnTo>
                    <a:pt x="253" y="43"/>
                  </a:lnTo>
                  <a:lnTo>
                    <a:pt x="269" y="66"/>
                  </a:lnTo>
                  <a:lnTo>
                    <a:pt x="281" y="94"/>
                  </a:lnTo>
                  <a:lnTo>
                    <a:pt x="288" y="126"/>
                  </a:lnTo>
                  <a:lnTo>
                    <a:pt x="290" y="162"/>
                  </a:lnTo>
                  <a:lnTo>
                    <a:pt x="290" y="174"/>
                  </a:lnTo>
                  <a:lnTo>
                    <a:pt x="89" y="174"/>
                  </a:lnTo>
                  <a:lnTo>
                    <a:pt x="91" y="199"/>
                  </a:lnTo>
                  <a:lnTo>
                    <a:pt x="96" y="219"/>
                  </a:lnTo>
                  <a:lnTo>
                    <a:pt x="105" y="234"/>
                  </a:lnTo>
                  <a:lnTo>
                    <a:pt x="117" y="246"/>
                  </a:lnTo>
                  <a:lnTo>
                    <a:pt x="132" y="253"/>
                  </a:lnTo>
                  <a:lnTo>
                    <a:pt x="150" y="255"/>
                  </a:lnTo>
                  <a:lnTo>
                    <a:pt x="166" y="253"/>
                  </a:lnTo>
                  <a:lnTo>
                    <a:pt x="180" y="247"/>
                  </a:lnTo>
                  <a:lnTo>
                    <a:pt x="193" y="239"/>
                  </a:lnTo>
                  <a:lnTo>
                    <a:pt x="202" y="226"/>
                  </a:lnTo>
                  <a:lnTo>
                    <a:pt x="208" y="210"/>
                  </a:lnTo>
                  <a:lnTo>
                    <a:pt x="288" y="217"/>
                  </a:lnTo>
                  <a:lnTo>
                    <a:pt x="277" y="243"/>
                  </a:lnTo>
                  <a:lnTo>
                    <a:pt x="265" y="266"/>
                  </a:lnTo>
                  <a:lnTo>
                    <a:pt x="247" y="284"/>
                  </a:lnTo>
                  <a:lnTo>
                    <a:pt x="226" y="298"/>
                  </a:lnTo>
                  <a:lnTo>
                    <a:pt x="203" y="310"/>
                  </a:lnTo>
                  <a:lnTo>
                    <a:pt x="177" y="315"/>
                  </a:lnTo>
                  <a:lnTo>
                    <a:pt x="148" y="318"/>
                  </a:lnTo>
                  <a:lnTo>
                    <a:pt x="116" y="314"/>
                  </a:lnTo>
                  <a:lnTo>
                    <a:pt x="87" y="306"/>
                  </a:lnTo>
                  <a:lnTo>
                    <a:pt x="61" y="292"/>
                  </a:lnTo>
                  <a:lnTo>
                    <a:pt x="41" y="274"/>
                  </a:lnTo>
                  <a:lnTo>
                    <a:pt x="23" y="251"/>
                  </a:lnTo>
                  <a:lnTo>
                    <a:pt x="11" y="224"/>
                  </a:lnTo>
                  <a:lnTo>
                    <a:pt x="2" y="193"/>
                  </a:lnTo>
                  <a:lnTo>
                    <a:pt x="0" y="159"/>
                  </a:lnTo>
                  <a:lnTo>
                    <a:pt x="2" y="126"/>
                  </a:lnTo>
                  <a:lnTo>
                    <a:pt x="12" y="96"/>
                  </a:lnTo>
                  <a:lnTo>
                    <a:pt x="24" y="68"/>
                  </a:lnTo>
                  <a:lnTo>
                    <a:pt x="42" y="45"/>
                  </a:lnTo>
                  <a:lnTo>
                    <a:pt x="64" y="27"/>
                  </a:lnTo>
                  <a:lnTo>
                    <a:pt x="90" y="12"/>
                  </a:lnTo>
                  <a:lnTo>
                    <a:pt x="119" y="3"/>
                  </a:lnTo>
                  <a:lnTo>
                    <a:pt x="151" y="0"/>
                  </a:lnTo>
                  <a:close/>
                </a:path>
              </a:pathLst>
            </a:custGeom>
            <a:solidFill>
              <a:srgbClr val="000D9E"/>
            </a:solidFill>
            <a:ln w="0">
              <a:solidFill>
                <a:srgbClr val="000D9E"/>
              </a:solidFill>
              <a:prstDash val="solid"/>
              <a:round/>
              <a:headEnd/>
              <a:tailEnd/>
            </a:ln>
          </p:spPr>
          <p:txBody>
            <a:bodyPr/>
            <a:lstStyle/>
            <a:p>
              <a:endParaRPr lang="en-GB"/>
            </a:p>
          </p:txBody>
        </p:sp>
        <p:sp>
          <p:nvSpPr>
            <p:cNvPr id="10" name="Freeform 10"/>
            <p:cNvSpPr>
              <a:spLocks/>
            </p:cNvSpPr>
            <p:nvPr/>
          </p:nvSpPr>
          <p:spPr bwMode="auto">
            <a:xfrm>
              <a:off x="4663" y="172"/>
              <a:ext cx="212" cy="150"/>
            </a:xfrm>
            <a:custGeom>
              <a:avLst/>
              <a:gdLst>
                <a:gd name="T0" fmla="*/ 0 w 424"/>
                <a:gd name="T1" fmla="*/ 0 h 301"/>
                <a:gd name="T2" fmla="*/ 24 w 424"/>
                <a:gd name="T3" fmla="*/ 0 h 301"/>
                <a:gd name="T4" fmla="*/ 35 w 424"/>
                <a:gd name="T5" fmla="*/ 44 h 301"/>
                <a:gd name="T6" fmla="*/ 45 w 424"/>
                <a:gd name="T7" fmla="*/ 0 h 301"/>
                <a:gd name="T8" fmla="*/ 65 w 424"/>
                <a:gd name="T9" fmla="*/ 0 h 301"/>
                <a:gd name="T10" fmla="*/ 76 w 424"/>
                <a:gd name="T11" fmla="*/ 44 h 301"/>
                <a:gd name="T12" fmla="*/ 89 w 424"/>
                <a:gd name="T13" fmla="*/ 0 h 301"/>
                <a:gd name="T14" fmla="*/ 106 w 424"/>
                <a:gd name="T15" fmla="*/ 0 h 301"/>
                <a:gd name="T16" fmla="*/ 85 w 424"/>
                <a:gd name="T17" fmla="*/ 75 h 301"/>
                <a:gd name="T18" fmla="*/ 65 w 424"/>
                <a:gd name="T19" fmla="*/ 75 h 301"/>
                <a:gd name="T20" fmla="*/ 53 w 424"/>
                <a:gd name="T21" fmla="*/ 26 h 301"/>
                <a:gd name="T22" fmla="*/ 40 w 424"/>
                <a:gd name="T23" fmla="*/ 75 h 301"/>
                <a:gd name="T24" fmla="*/ 22 w 424"/>
                <a:gd name="T25" fmla="*/ 75 h 301"/>
                <a:gd name="T26" fmla="*/ 0 w 424"/>
                <a:gd name="T27" fmla="*/ 0 h 30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4"/>
                <a:gd name="T43" fmla="*/ 0 h 301"/>
                <a:gd name="T44" fmla="*/ 424 w 424"/>
                <a:gd name="T45" fmla="*/ 301 h 30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4" h="301">
                  <a:moveTo>
                    <a:pt x="0" y="0"/>
                  </a:moveTo>
                  <a:lnTo>
                    <a:pt x="95" y="0"/>
                  </a:lnTo>
                  <a:lnTo>
                    <a:pt x="137" y="177"/>
                  </a:lnTo>
                  <a:lnTo>
                    <a:pt x="180" y="0"/>
                  </a:lnTo>
                  <a:lnTo>
                    <a:pt x="258" y="0"/>
                  </a:lnTo>
                  <a:lnTo>
                    <a:pt x="301" y="179"/>
                  </a:lnTo>
                  <a:lnTo>
                    <a:pt x="353" y="0"/>
                  </a:lnTo>
                  <a:lnTo>
                    <a:pt x="424" y="0"/>
                  </a:lnTo>
                  <a:lnTo>
                    <a:pt x="337" y="301"/>
                  </a:lnTo>
                  <a:lnTo>
                    <a:pt x="259" y="301"/>
                  </a:lnTo>
                  <a:lnTo>
                    <a:pt x="209" y="105"/>
                  </a:lnTo>
                  <a:lnTo>
                    <a:pt x="159" y="301"/>
                  </a:lnTo>
                  <a:lnTo>
                    <a:pt x="87" y="301"/>
                  </a:lnTo>
                  <a:lnTo>
                    <a:pt x="0" y="0"/>
                  </a:lnTo>
                  <a:close/>
                </a:path>
              </a:pathLst>
            </a:custGeom>
            <a:solidFill>
              <a:srgbClr val="000D9E"/>
            </a:solidFill>
            <a:ln w="0">
              <a:solidFill>
                <a:srgbClr val="000D9E"/>
              </a:solidFill>
              <a:prstDash val="solid"/>
              <a:round/>
              <a:headEnd/>
              <a:tailEnd/>
            </a:ln>
          </p:spPr>
          <p:txBody>
            <a:bodyPr/>
            <a:lstStyle/>
            <a:p>
              <a:endParaRPr lang="en-GB"/>
            </a:p>
          </p:txBody>
        </p:sp>
        <p:sp>
          <p:nvSpPr>
            <p:cNvPr id="11" name="Freeform 11"/>
            <p:cNvSpPr>
              <a:spLocks/>
            </p:cNvSpPr>
            <p:nvPr/>
          </p:nvSpPr>
          <p:spPr bwMode="auto">
            <a:xfrm>
              <a:off x="4876" y="168"/>
              <a:ext cx="146" cy="158"/>
            </a:xfrm>
            <a:custGeom>
              <a:avLst/>
              <a:gdLst>
                <a:gd name="T0" fmla="*/ 40 w 292"/>
                <a:gd name="T1" fmla="*/ 0 h 318"/>
                <a:gd name="T2" fmla="*/ 47 w 292"/>
                <a:gd name="T3" fmla="*/ 0 h 318"/>
                <a:gd name="T4" fmla="*/ 54 w 292"/>
                <a:gd name="T5" fmla="*/ 2 h 318"/>
                <a:gd name="T6" fmla="*/ 60 w 292"/>
                <a:gd name="T7" fmla="*/ 5 h 318"/>
                <a:gd name="T8" fmla="*/ 65 w 292"/>
                <a:gd name="T9" fmla="*/ 9 h 318"/>
                <a:gd name="T10" fmla="*/ 69 w 292"/>
                <a:gd name="T11" fmla="*/ 15 h 318"/>
                <a:gd name="T12" fmla="*/ 72 w 292"/>
                <a:gd name="T13" fmla="*/ 21 h 318"/>
                <a:gd name="T14" fmla="*/ 73 w 292"/>
                <a:gd name="T15" fmla="*/ 28 h 318"/>
                <a:gd name="T16" fmla="*/ 53 w 292"/>
                <a:gd name="T17" fmla="*/ 30 h 318"/>
                <a:gd name="T18" fmla="*/ 52 w 292"/>
                <a:gd name="T19" fmla="*/ 25 h 318"/>
                <a:gd name="T20" fmla="*/ 50 w 292"/>
                <a:gd name="T21" fmla="*/ 21 h 318"/>
                <a:gd name="T22" fmla="*/ 47 w 292"/>
                <a:gd name="T23" fmla="*/ 18 h 318"/>
                <a:gd name="T24" fmla="*/ 43 w 292"/>
                <a:gd name="T25" fmla="*/ 16 h 318"/>
                <a:gd name="T26" fmla="*/ 39 w 292"/>
                <a:gd name="T27" fmla="*/ 15 h 318"/>
                <a:gd name="T28" fmla="*/ 36 w 292"/>
                <a:gd name="T29" fmla="*/ 16 h 318"/>
                <a:gd name="T30" fmla="*/ 32 w 292"/>
                <a:gd name="T31" fmla="*/ 17 h 318"/>
                <a:gd name="T32" fmla="*/ 29 w 292"/>
                <a:gd name="T33" fmla="*/ 20 h 318"/>
                <a:gd name="T34" fmla="*/ 26 w 292"/>
                <a:gd name="T35" fmla="*/ 23 h 318"/>
                <a:gd name="T36" fmla="*/ 24 w 292"/>
                <a:gd name="T37" fmla="*/ 27 h 318"/>
                <a:gd name="T38" fmla="*/ 23 w 292"/>
                <a:gd name="T39" fmla="*/ 33 h 318"/>
                <a:gd name="T40" fmla="*/ 23 w 292"/>
                <a:gd name="T41" fmla="*/ 39 h 318"/>
                <a:gd name="T42" fmla="*/ 23 w 292"/>
                <a:gd name="T43" fmla="*/ 45 h 318"/>
                <a:gd name="T44" fmla="*/ 24 w 292"/>
                <a:gd name="T45" fmla="*/ 51 h 318"/>
                <a:gd name="T46" fmla="*/ 26 w 292"/>
                <a:gd name="T47" fmla="*/ 55 h 318"/>
                <a:gd name="T48" fmla="*/ 28 w 292"/>
                <a:gd name="T49" fmla="*/ 59 h 318"/>
                <a:gd name="T50" fmla="*/ 31 w 292"/>
                <a:gd name="T51" fmla="*/ 61 h 318"/>
                <a:gd name="T52" fmla="*/ 35 w 292"/>
                <a:gd name="T53" fmla="*/ 63 h 318"/>
                <a:gd name="T54" fmla="*/ 38 w 292"/>
                <a:gd name="T55" fmla="*/ 63 h 318"/>
                <a:gd name="T56" fmla="*/ 42 w 292"/>
                <a:gd name="T57" fmla="*/ 63 h 318"/>
                <a:gd name="T58" fmla="*/ 45 w 292"/>
                <a:gd name="T59" fmla="*/ 62 h 318"/>
                <a:gd name="T60" fmla="*/ 48 w 292"/>
                <a:gd name="T61" fmla="*/ 59 h 318"/>
                <a:gd name="T62" fmla="*/ 51 w 292"/>
                <a:gd name="T63" fmla="*/ 57 h 318"/>
                <a:gd name="T64" fmla="*/ 52 w 292"/>
                <a:gd name="T65" fmla="*/ 53 h 318"/>
                <a:gd name="T66" fmla="*/ 54 w 292"/>
                <a:gd name="T67" fmla="*/ 48 h 318"/>
                <a:gd name="T68" fmla="*/ 73 w 292"/>
                <a:gd name="T69" fmla="*/ 50 h 318"/>
                <a:gd name="T70" fmla="*/ 71 w 292"/>
                <a:gd name="T71" fmla="*/ 57 h 318"/>
                <a:gd name="T72" fmla="*/ 69 w 292"/>
                <a:gd name="T73" fmla="*/ 63 h 318"/>
                <a:gd name="T74" fmla="*/ 63 w 292"/>
                <a:gd name="T75" fmla="*/ 69 h 318"/>
                <a:gd name="T76" fmla="*/ 58 w 292"/>
                <a:gd name="T77" fmla="*/ 73 h 318"/>
                <a:gd name="T78" fmla="*/ 52 w 292"/>
                <a:gd name="T79" fmla="*/ 76 h 318"/>
                <a:gd name="T80" fmla="*/ 45 w 292"/>
                <a:gd name="T81" fmla="*/ 78 h 318"/>
                <a:gd name="T82" fmla="*/ 37 w 292"/>
                <a:gd name="T83" fmla="*/ 79 h 318"/>
                <a:gd name="T84" fmla="*/ 29 w 292"/>
                <a:gd name="T85" fmla="*/ 78 h 318"/>
                <a:gd name="T86" fmla="*/ 22 w 292"/>
                <a:gd name="T87" fmla="*/ 76 h 318"/>
                <a:gd name="T88" fmla="*/ 15 w 292"/>
                <a:gd name="T89" fmla="*/ 72 h 318"/>
                <a:gd name="T90" fmla="*/ 10 w 292"/>
                <a:gd name="T91" fmla="*/ 68 h 318"/>
                <a:gd name="T92" fmla="*/ 5 w 292"/>
                <a:gd name="T93" fmla="*/ 62 h 318"/>
                <a:gd name="T94" fmla="*/ 2 w 292"/>
                <a:gd name="T95" fmla="*/ 55 h 318"/>
                <a:gd name="T96" fmla="*/ 1 w 292"/>
                <a:gd name="T97" fmla="*/ 48 h 318"/>
                <a:gd name="T98" fmla="*/ 0 w 292"/>
                <a:gd name="T99" fmla="*/ 39 h 318"/>
                <a:gd name="T100" fmla="*/ 1 w 292"/>
                <a:gd name="T101" fmla="*/ 31 h 318"/>
                <a:gd name="T102" fmla="*/ 3 w 292"/>
                <a:gd name="T103" fmla="*/ 23 h 318"/>
                <a:gd name="T104" fmla="*/ 6 w 292"/>
                <a:gd name="T105" fmla="*/ 16 h 318"/>
                <a:gd name="T106" fmla="*/ 11 w 292"/>
                <a:gd name="T107" fmla="*/ 11 h 318"/>
                <a:gd name="T108" fmla="*/ 17 w 292"/>
                <a:gd name="T109" fmla="*/ 6 h 318"/>
                <a:gd name="T110" fmla="*/ 24 w 292"/>
                <a:gd name="T111" fmla="*/ 3 h 318"/>
                <a:gd name="T112" fmla="*/ 31 w 292"/>
                <a:gd name="T113" fmla="*/ 0 h 318"/>
                <a:gd name="T114" fmla="*/ 40 w 292"/>
                <a:gd name="T115" fmla="*/ 0 h 31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2"/>
                <a:gd name="T175" fmla="*/ 0 h 318"/>
                <a:gd name="T176" fmla="*/ 292 w 292"/>
                <a:gd name="T177" fmla="*/ 318 h 31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2" h="318">
                  <a:moveTo>
                    <a:pt x="162" y="0"/>
                  </a:moveTo>
                  <a:lnTo>
                    <a:pt x="191" y="2"/>
                  </a:lnTo>
                  <a:lnTo>
                    <a:pt x="217" y="10"/>
                  </a:lnTo>
                  <a:lnTo>
                    <a:pt x="240" y="22"/>
                  </a:lnTo>
                  <a:lnTo>
                    <a:pt x="260" y="39"/>
                  </a:lnTo>
                  <a:lnTo>
                    <a:pt x="275" y="60"/>
                  </a:lnTo>
                  <a:lnTo>
                    <a:pt x="285" y="85"/>
                  </a:lnTo>
                  <a:lnTo>
                    <a:pt x="292" y="114"/>
                  </a:lnTo>
                  <a:lnTo>
                    <a:pt x="215" y="122"/>
                  </a:lnTo>
                  <a:lnTo>
                    <a:pt x="209" y="101"/>
                  </a:lnTo>
                  <a:lnTo>
                    <a:pt x="200" y="84"/>
                  </a:lnTo>
                  <a:lnTo>
                    <a:pt x="188" y="72"/>
                  </a:lnTo>
                  <a:lnTo>
                    <a:pt x="173" y="64"/>
                  </a:lnTo>
                  <a:lnTo>
                    <a:pt x="158" y="61"/>
                  </a:lnTo>
                  <a:lnTo>
                    <a:pt x="143" y="64"/>
                  </a:lnTo>
                  <a:lnTo>
                    <a:pt x="128" y="69"/>
                  </a:lnTo>
                  <a:lnTo>
                    <a:pt x="117" y="80"/>
                  </a:lnTo>
                  <a:lnTo>
                    <a:pt x="106" y="94"/>
                  </a:lnTo>
                  <a:lnTo>
                    <a:pt x="99" y="111"/>
                  </a:lnTo>
                  <a:lnTo>
                    <a:pt x="95" y="133"/>
                  </a:lnTo>
                  <a:lnTo>
                    <a:pt x="92" y="158"/>
                  </a:lnTo>
                  <a:lnTo>
                    <a:pt x="94" y="184"/>
                  </a:lnTo>
                  <a:lnTo>
                    <a:pt x="98" y="206"/>
                  </a:lnTo>
                  <a:lnTo>
                    <a:pt x="105" y="224"/>
                  </a:lnTo>
                  <a:lnTo>
                    <a:pt x="114" y="238"/>
                  </a:lnTo>
                  <a:lnTo>
                    <a:pt x="126" y="248"/>
                  </a:lnTo>
                  <a:lnTo>
                    <a:pt x="140" y="254"/>
                  </a:lnTo>
                  <a:lnTo>
                    <a:pt x="155" y="256"/>
                  </a:lnTo>
                  <a:lnTo>
                    <a:pt x="169" y="254"/>
                  </a:lnTo>
                  <a:lnTo>
                    <a:pt x="183" y="249"/>
                  </a:lnTo>
                  <a:lnTo>
                    <a:pt x="194" y="240"/>
                  </a:lnTo>
                  <a:lnTo>
                    <a:pt x="204" y="229"/>
                  </a:lnTo>
                  <a:lnTo>
                    <a:pt x="211" y="214"/>
                  </a:lnTo>
                  <a:lnTo>
                    <a:pt x="216" y="195"/>
                  </a:lnTo>
                  <a:lnTo>
                    <a:pt x="291" y="203"/>
                  </a:lnTo>
                  <a:lnTo>
                    <a:pt x="284" y="232"/>
                  </a:lnTo>
                  <a:lnTo>
                    <a:pt x="273" y="256"/>
                  </a:lnTo>
                  <a:lnTo>
                    <a:pt x="255" y="278"/>
                  </a:lnTo>
                  <a:lnTo>
                    <a:pt x="235" y="295"/>
                  </a:lnTo>
                  <a:lnTo>
                    <a:pt x="209" y="307"/>
                  </a:lnTo>
                  <a:lnTo>
                    <a:pt x="180" y="315"/>
                  </a:lnTo>
                  <a:lnTo>
                    <a:pt x="149" y="318"/>
                  </a:lnTo>
                  <a:lnTo>
                    <a:pt x="117" y="314"/>
                  </a:lnTo>
                  <a:lnTo>
                    <a:pt x="88" y="306"/>
                  </a:lnTo>
                  <a:lnTo>
                    <a:pt x="62" y="292"/>
                  </a:lnTo>
                  <a:lnTo>
                    <a:pt x="40" y="274"/>
                  </a:lnTo>
                  <a:lnTo>
                    <a:pt x="23" y="251"/>
                  </a:lnTo>
                  <a:lnTo>
                    <a:pt x="10" y="224"/>
                  </a:lnTo>
                  <a:lnTo>
                    <a:pt x="2" y="193"/>
                  </a:lnTo>
                  <a:lnTo>
                    <a:pt x="0" y="159"/>
                  </a:lnTo>
                  <a:lnTo>
                    <a:pt x="4" y="125"/>
                  </a:lnTo>
                  <a:lnTo>
                    <a:pt x="13" y="94"/>
                  </a:lnTo>
                  <a:lnTo>
                    <a:pt x="27" y="67"/>
                  </a:lnTo>
                  <a:lnTo>
                    <a:pt x="45" y="44"/>
                  </a:lnTo>
                  <a:lnTo>
                    <a:pt x="68" y="25"/>
                  </a:lnTo>
                  <a:lnTo>
                    <a:pt x="96" y="12"/>
                  </a:lnTo>
                  <a:lnTo>
                    <a:pt x="127" y="3"/>
                  </a:lnTo>
                  <a:lnTo>
                    <a:pt x="162" y="0"/>
                  </a:lnTo>
                  <a:close/>
                </a:path>
              </a:pathLst>
            </a:custGeom>
            <a:solidFill>
              <a:srgbClr val="000D9E"/>
            </a:solidFill>
            <a:ln w="0">
              <a:solidFill>
                <a:srgbClr val="000D9E"/>
              </a:solidFill>
              <a:prstDash val="solid"/>
              <a:round/>
              <a:headEnd/>
              <a:tailEnd/>
            </a:ln>
          </p:spPr>
          <p:txBody>
            <a:bodyPr/>
            <a:lstStyle/>
            <a:p>
              <a:endParaRPr lang="en-GB"/>
            </a:p>
          </p:txBody>
        </p:sp>
        <p:sp>
          <p:nvSpPr>
            <p:cNvPr id="12" name="Freeform 12"/>
            <p:cNvSpPr>
              <a:spLocks noEditPoints="1"/>
            </p:cNvSpPr>
            <p:nvPr/>
          </p:nvSpPr>
          <p:spPr bwMode="auto">
            <a:xfrm>
              <a:off x="5034" y="168"/>
              <a:ext cx="142" cy="158"/>
            </a:xfrm>
            <a:custGeom>
              <a:avLst/>
              <a:gdLst>
                <a:gd name="T0" fmla="*/ 40 w 283"/>
                <a:gd name="T1" fmla="*/ 40 h 318"/>
                <a:gd name="T2" fmla="*/ 29 w 283"/>
                <a:gd name="T3" fmla="*/ 44 h 318"/>
                <a:gd name="T4" fmla="*/ 23 w 283"/>
                <a:gd name="T5" fmla="*/ 50 h 318"/>
                <a:gd name="T6" fmla="*/ 23 w 283"/>
                <a:gd name="T7" fmla="*/ 58 h 318"/>
                <a:gd name="T8" fmla="*/ 26 w 283"/>
                <a:gd name="T9" fmla="*/ 62 h 318"/>
                <a:gd name="T10" fmla="*/ 33 w 283"/>
                <a:gd name="T11" fmla="*/ 64 h 318"/>
                <a:gd name="T12" fmla="*/ 42 w 283"/>
                <a:gd name="T13" fmla="*/ 61 h 318"/>
                <a:gd name="T14" fmla="*/ 48 w 283"/>
                <a:gd name="T15" fmla="*/ 53 h 318"/>
                <a:gd name="T16" fmla="*/ 49 w 283"/>
                <a:gd name="T17" fmla="*/ 40 h 318"/>
                <a:gd name="T18" fmla="*/ 46 w 283"/>
                <a:gd name="T19" fmla="*/ 0 h 318"/>
                <a:gd name="T20" fmla="*/ 57 w 283"/>
                <a:gd name="T21" fmla="*/ 4 h 318"/>
                <a:gd name="T22" fmla="*/ 65 w 283"/>
                <a:gd name="T23" fmla="*/ 11 h 318"/>
                <a:gd name="T24" fmla="*/ 69 w 283"/>
                <a:gd name="T25" fmla="*/ 22 h 318"/>
                <a:gd name="T26" fmla="*/ 69 w 283"/>
                <a:gd name="T27" fmla="*/ 62 h 318"/>
                <a:gd name="T28" fmla="*/ 70 w 283"/>
                <a:gd name="T29" fmla="*/ 73 h 318"/>
                <a:gd name="T30" fmla="*/ 50 w 283"/>
                <a:gd name="T31" fmla="*/ 77 h 318"/>
                <a:gd name="T32" fmla="*/ 49 w 283"/>
                <a:gd name="T33" fmla="*/ 65 h 318"/>
                <a:gd name="T34" fmla="*/ 42 w 283"/>
                <a:gd name="T35" fmla="*/ 74 h 318"/>
                <a:gd name="T36" fmla="*/ 31 w 283"/>
                <a:gd name="T37" fmla="*/ 78 h 318"/>
                <a:gd name="T38" fmla="*/ 19 w 283"/>
                <a:gd name="T39" fmla="*/ 78 h 318"/>
                <a:gd name="T40" fmla="*/ 9 w 283"/>
                <a:gd name="T41" fmla="*/ 74 h 318"/>
                <a:gd name="T42" fmla="*/ 3 w 283"/>
                <a:gd name="T43" fmla="*/ 66 h 318"/>
                <a:gd name="T44" fmla="*/ 0 w 283"/>
                <a:gd name="T45" fmla="*/ 56 h 318"/>
                <a:gd name="T46" fmla="*/ 3 w 283"/>
                <a:gd name="T47" fmla="*/ 45 h 318"/>
                <a:gd name="T48" fmla="*/ 10 w 283"/>
                <a:gd name="T49" fmla="*/ 37 h 318"/>
                <a:gd name="T50" fmla="*/ 22 w 283"/>
                <a:gd name="T51" fmla="*/ 32 h 318"/>
                <a:gd name="T52" fmla="*/ 38 w 283"/>
                <a:gd name="T53" fmla="*/ 29 h 318"/>
                <a:gd name="T54" fmla="*/ 49 w 283"/>
                <a:gd name="T55" fmla="*/ 25 h 318"/>
                <a:gd name="T56" fmla="*/ 46 w 283"/>
                <a:gd name="T57" fmla="*/ 18 h 318"/>
                <a:gd name="T58" fmla="*/ 41 w 283"/>
                <a:gd name="T59" fmla="*/ 14 h 318"/>
                <a:gd name="T60" fmla="*/ 32 w 283"/>
                <a:gd name="T61" fmla="*/ 14 h 318"/>
                <a:gd name="T62" fmla="*/ 25 w 283"/>
                <a:gd name="T63" fmla="*/ 18 h 318"/>
                <a:gd name="T64" fmla="*/ 22 w 283"/>
                <a:gd name="T65" fmla="*/ 24 h 318"/>
                <a:gd name="T66" fmla="*/ 4 w 283"/>
                <a:gd name="T67" fmla="*/ 16 h 318"/>
                <a:gd name="T68" fmla="*/ 11 w 283"/>
                <a:gd name="T69" fmla="*/ 7 h 318"/>
                <a:gd name="T70" fmla="*/ 23 w 283"/>
                <a:gd name="T71" fmla="*/ 2 h 318"/>
                <a:gd name="T72" fmla="*/ 38 w 283"/>
                <a:gd name="T73" fmla="*/ 0 h 3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3"/>
                <a:gd name="T112" fmla="*/ 0 h 318"/>
                <a:gd name="T113" fmla="*/ 283 w 283"/>
                <a:gd name="T114" fmla="*/ 318 h 3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3" h="318">
                  <a:moveTo>
                    <a:pt x="193" y="162"/>
                  </a:moveTo>
                  <a:lnTo>
                    <a:pt x="160" y="164"/>
                  </a:lnTo>
                  <a:lnTo>
                    <a:pt x="135" y="170"/>
                  </a:lnTo>
                  <a:lnTo>
                    <a:pt x="114" y="178"/>
                  </a:lnTo>
                  <a:lnTo>
                    <a:pt x="99" y="189"/>
                  </a:lnTo>
                  <a:lnTo>
                    <a:pt x="91" y="203"/>
                  </a:lnTo>
                  <a:lnTo>
                    <a:pt x="87" y="219"/>
                  </a:lnTo>
                  <a:lnTo>
                    <a:pt x="90" y="233"/>
                  </a:lnTo>
                  <a:lnTo>
                    <a:pt x="94" y="244"/>
                  </a:lnTo>
                  <a:lnTo>
                    <a:pt x="104" y="252"/>
                  </a:lnTo>
                  <a:lnTo>
                    <a:pt x="116" y="258"/>
                  </a:lnTo>
                  <a:lnTo>
                    <a:pt x="131" y="259"/>
                  </a:lnTo>
                  <a:lnTo>
                    <a:pt x="151" y="255"/>
                  </a:lnTo>
                  <a:lnTo>
                    <a:pt x="168" y="246"/>
                  </a:lnTo>
                  <a:lnTo>
                    <a:pt x="181" y="231"/>
                  </a:lnTo>
                  <a:lnTo>
                    <a:pt x="189" y="213"/>
                  </a:lnTo>
                  <a:lnTo>
                    <a:pt x="193" y="189"/>
                  </a:lnTo>
                  <a:lnTo>
                    <a:pt x="193" y="162"/>
                  </a:lnTo>
                  <a:close/>
                  <a:moveTo>
                    <a:pt x="150" y="0"/>
                  </a:moveTo>
                  <a:lnTo>
                    <a:pt x="181" y="1"/>
                  </a:lnTo>
                  <a:lnTo>
                    <a:pt x="208" y="7"/>
                  </a:lnTo>
                  <a:lnTo>
                    <a:pt x="228" y="16"/>
                  </a:lnTo>
                  <a:lnTo>
                    <a:pt x="246" y="28"/>
                  </a:lnTo>
                  <a:lnTo>
                    <a:pt x="258" y="45"/>
                  </a:lnTo>
                  <a:lnTo>
                    <a:pt x="268" y="65"/>
                  </a:lnTo>
                  <a:lnTo>
                    <a:pt x="273" y="89"/>
                  </a:lnTo>
                  <a:lnTo>
                    <a:pt x="275" y="118"/>
                  </a:lnTo>
                  <a:lnTo>
                    <a:pt x="275" y="252"/>
                  </a:lnTo>
                  <a:lnTo>
                    <a:pt x="276" y="275"/>
                  </a:lnTo>
                  <a:lnTo>
                    <a:pt x="278" y="293"/>
                  </a:lnTo>
                  <a:lnTo>
                    <a:pt x="283" y="310"/>
                  </a:lnTo>
                  <a:lnTo>
                    <a:pt x="199" y="310"/>
                  </a:lnTo>
                  <a:lnTo>
                    <a:pt x="196" y="286"/>
                  </a:lnTo>
                  <a:lnTo>
                    <a:pt x="195" y="261"/>
                  </a:lnTo>
                  <a:lnTo>
                    <a:pt x="181" y="281"/>
                  </a:lnTo>
                  <a:lnTo>
                    <a:pt x="165" y="297"/>
                  </a:lnTo>
                  <a:lnTo>
                    <a:pt x="146" y="308"/>
                  </a:lnTo>
                  <a:lnTo>
                    <a:pt x="124" y="315"/>
                  </a:lnTo>
                  <a:lnTo>
                    <a:pt x="100" y="318"/>
                  </a:lnTo>
                  <a:lnTo>
                    <a:pt x="75" y="315"/>
                  </a:lnTo>
                  <a:lnTo>
                    <a:pt x="53" y="310"/>
                  </a:lnTo>
                  <a:lnTo>
                    <a:pt x="34" y="299"/>
                  </a:lnTo>
                  <a:lnTo>
                    <a:pt x="19" y="285"/>
                  </a:lnTo>
                  <a:lnTo>
                    <a:pt x="9" y="268"/>
                  </a:lnTo>
                  <a:lnTo>
                    <a:pt x="2" y="248"/>
                  </a:lnTo>
                  <a:lnTo>
                    <a:pt x="0" y="225"/>
                  </a:lnTo>
                  <a:lnTo>
                    <a:pt x="2" y="203"/>
                  </a:lnTo>
                  <a:lnTo>
                    <a:pt x="9" y="184"/>
                  </a:lnTo>
                  <a:lnTo>
                    <a:pt x="22" y="165"/>
                  </a:lnTo>
                  <a:lnTo>
                    <a:pt x="38" y="151"/>
                  </a:lnTo>
                  <a:lnTo>
                    <a:pt x="60" y="139"/>
                  </a:lnTo>
                  <a:lnTo>
                    <a:pt x="85" y="129"/>
                  </a:lnTo>
                  <a:lnTo>
                    <a:pt x="116" y="121"/>
                  </a:lnTo>
                  <a:lnTo>
                    <a:pt x="152" y="118"/>
                  </a:lnTo>
                  <a:lnTo>
                    <a:pt x="193" y="116"/>
                  </a:lnTo>
                  <a:lnTo>
                    <a:pt x="193" y="103"/>
                  </a:lnTo>
                  <a:lnTo>
                    <a:pt x="190" y="87"/>
                  </a:lnTo>
                  <a:lnTo>
                    <a:pt x="184" y="74"/>
                  </a:lnTo>
                  <a:lnTo>
                    <a:pt x="175" y="65"/>
                  </a:lnTo>
                  <a:lnTo>
                    <a:pt x="162" y="59"/>
                  </a:lnTo>
                  <a:lnTo>
                    <a:pt x="145" y="57"/>
                  </a:lnTo>
                  <a:lnTo>
                    <a:pt x="126" y="59"/>
                  </a:lnTo>
                  <a:lnTo>
                    <a:pt x="109" y="64"/>
                  </a:lnTo>
                  <a:lnTo>
                    <a:pt x="98" y="73"/>
                  </a:lnTo>
                  <a:lnTo>
                    <a:pt x="90" y="84"/>
                  </a:lnTo>
                  <a:lnTo>
                    <a:pt x="85" y="99"/>
                  </a:lnTo>
                  <a:lnTo>
                    <a:pt x="8" y="90"/>
                  </a:lnTo>
                  <a:lnTo>
                    <a:pt x="16" y="67"/>
                  </a:lnTo>
                  <a:lnTo>
                    <a:pt x="27" y="46"/>
                  </a:lnTo>
                  <a:lnTo>
                    <a:pt x="44" y="30"/>
                  </a:lnTo>
                  <a:lnTo>
                    <a:pt x="64" y="17"/>
                  </a:lnTo>
                  <a:lnTo>
                    <a:pt x="89" y="8"/>
                  </a:lnTo>
                  <a:lnTo>
                    <a:pt x="117" y="2"/>
                  </a:lnTo>
                  <a:lnTo>
                    <a:pt x="150" y="0"/>
                  </a:lnTo>
                  <a:close/>
                </a:path>
              </a:pathLst>
            </a:custGeom>
            <a:solidFill>
              <a:srgbClr val="000D9E"/>
            </a:solidFill>
            <a:ln w="0">
              <a:solidFill>
                <a:srgbClr val="000D9E"/>
              </a:solidFill>
              <a:prstDash val="solid"/>
              <a:round/>
              <a:headEnd/>
              <a:tailEnd/>
            </a:ln>
          </p:spPr>
          <p:txBody>
            <a:bodyPr/>
            <a:lstStyle/>
            <a:p>
              <a:endParaRPr lang="en-GB"/>
            </a:p>
          </p:txBody>
        </p:sp>
        <p:sp>
          <p:nvSpPr>
            <p:cNvPr id="13" name="Freeform 13"/>
            <p:cNvSpPr>
              <a:spLocks/>
            </p:cNvSpPr>
            <p:nvPr/>
          </p:nvSpPr>
          <p:spPr bwMode="auto">
            <a:xfrm>
              <a:off x="5189" y="168"/>
              <a:ext cx="133" cy="158"/>
            </a:xfrm>
            <a:custGeom>
              <a:avLst/>
              <a:gdLst>
                <a:gd name="T0" fmla="*/ 40 w 267"/>
                <a:gd name="T1" fmla="*/ 1 h 316"/>
                <a:gd name="T2" fmla="*/ 52 w 267"/>
                <a:gd name="T3" fmla="*/ 5 h 316"/>
                <a:gd name="T4" fmla="*/ 61 w 267"/>
                <a:gd name="T5" fmla="*/ 13 h 316"/>
                <a:gd name="T6" fmla="*/ 46 w 267"/>
                <a:gd name="T7" fmla="*/ 22 h 316"/>
                <a:gd name="T8" fmla="*/ 41 w 267"/>
                <a:gd name="T9" fmla="*/ 17 h 316"/>
                <a:gd name="T10" fmla="*/ 32 w 267"/>
                <a:gd name="T11" fmla="*/ 14 h 316"/>
                <a:gd name="T12" fmla="*/ 24 w 267"/>
                <a:gd name="T13" fmla="*/ 17 h 316"/>
                <a:gd name="T14" fmla="*/ 22 w 267"/>
                <a:gd name="T15" fmla="*/ 21 h 316"/>
                <a:gd name="T16" fmla="*/ 23 w 267"/>
                <a:gd name="T17" fmla="*/ 26 h 316"/>
                <a:gd name="T18" fmla="*/ 29 w 267"/>
                <a:gd name="T19" fmla="*/ 28 h 316"/>
                <a:gd name="T20" fmla="*/ 37 w 267"/>
                <a:gd name="T21" fmla="*/ 29 h 316"/>
                <a:gd name="T22" fmla="*/ 49 w 267"/>
                <a:gd name="T23" fmla="*/ 33 h 316"/>
                <a:gd name="T24" fmla="*/ 59 w 267"/>
                <a:gd name="T25" fmla="*/ 38 h 316"/>
                <a:gd name="T26" fmla="*/ 64 w 267"/>
                <a:gd name="T27" fmla="*/ 44 h 316"/>
                <a:gd name="T28" fmla="*/ 66 w 267"/>
                <a:gd name="T29" fmla="*/ 53 h 316"/>
                <a:gd name="T30" fmla="*/ 64 w 267"/>
                <a:gd name="T31" fmla="*/ 63 h 316"/>
                <a:gd name="T32" fmla="*/ 57 w 267"/>
                <a:gd name="T33" fmla="*/ 72 h 316"/>
                <a:gd name="T34" fmla="*/ 47 w 267"/>
                <a:gd name="T35" fmla="*/ 77 h 316"/>
                <a:gd name="T36" fmla="*/ 33 w 267"/>
                <a:gd name="T37" fmla="*/ 79 h 316"/>
                <a:gd name="T38" fmla="*/ 19 w 267"/>
                <a:gd name="T39" fmla="*/ 77 h 316"/>
                <a:gd name="T40" fmla="*/ 9 w 267"/>
                <a:gd name="T41" fmla="*/ 72 h 316"/>
                <a:gd name="T42" fmla="*/ 2 w 267"/>
                <a:gd name="T43" fmla="*/ 62 h 316"/>
                <a:gd name="T44" fmla="*/ 17 w 267"/>
                <a:gd name="T45" fmla="*/ 53 h 316"/>
                <a:gd name="T46" fmla="*/ 21 w 267"/>
                <a:gd name="T47" fmla="*/ 60 h 316"/>
                <a:gd name="T48" fmla="*/ 29 w 267"/>
                <a:gd name="T49" fmla="*/ 64 h 316"/>
                <a:gd name="T50" fmla="*/ 39 w 267"/>
                <a:gd name="T51" fmla="*/ 65 h 316"/>
                <a:gd name="T52" fmla="*/ 45 w 267"/>
                <a:gd name="T53" fmla="*/ 61 h 316"/>
                <a:gd name="T54" fmla="*/ 47 w 267"/>
                <a:gd name="T55" fmla="*/ 56 h 316"/>
                <a:gd name="T56" fmla="*/ 45 w 267"/>
                <a:gd name="T57" fmla="*/ 51 h 316"/>
                <a:gd name="T58" fmla="*/ 39 w 267"/>
                <a:gd name="T59" fmla="*/ 49 h 316"/>
                <a:gd name="T60" fmla="*/ 29 w 267"/>
                <a:gd name="T61" fmla="*/ 48 h 316"/>
                <a:gd name="T62" fmla="*/ 16 w 267"/>
                <a:gd name="T63" fmla="*/ 44 h 316"/>
                <a:gd name="T64" fmla="*/ 8 w 267"/>
                <a:gd name="T65" fmla="*/ 39 h 316"/>
                <a:gd name="T66" fmla="*/ 3 w 267"/>
                <a:gd name="T67" fmla="*/ 30 h 316"/>
                <a:gd name="T68" fmla="*/ 3 w 267"/>
                <a:gd name="T69" fmla="*/ 19 h 316"/>
                <a:gd name="T70" fmla="*/ 9 w 267"/>
                <a:gd name="T71" fmla="*/ 9 h 316"/>
                <a:gd name="T72" fmla="*/ 19 w 267"/>
                <a:gd name="T73" fmla="*/ 2 h 316"/>
                <a:gd name="T74" fmla="*/ 33 w 267"/>
                <a:gd name="T75" fmla="*/ 0 h 3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67"/>
                <a:gd name="T115" fmla="*/ 0 h 316"/>
                <a:gd name="T116" fmla="*/ 267 w 267"/>
                <a:gd name="T117" fmla="*/ 316 h 31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67" h="316">
                  <a:moveTo>
                    <a:pt x="133" y="0"/>
                  </a:moveTo>
                  <a:lnTo>
                    <a:pt x="162" y="2"/>
                  </a:lnTo>
                  <a:lnTo>
                    <a:pt x="188" y="9"/>
                  </a:lnTo>
                  <a:lnTo>
                    <a:pt x="210" y="20"/>
                  </a:lnTo>
                  <a:lnTo>
                    <a:pt x="229" y="36"/>
                  </a:lnTo>
                  <a:lnTo>
                    <a:pt x="244" y="55"/>
                  </a:lnTo>
                  <a:lnTo>
                    <a:pt x="254" y="79"/>
                  </a:lnTo>
                  <a:lnTo>
                    <a:pt x="187" y="91"/>
                  </a:lnTo>
                  <a:lnTo>
                    <a:pt x="178" y="76"/>
                  </a:lnTo>
                  <a:lnTo>
                    <a:pt x="166" y="66"/>
                  </a:lnTo>
                  <a:lnTo>
                    <a:pt x="150" y="60"/>
                  </a:lnTo>
                  <a:lnTo>
                    <a:pt x="131" y="58"/>
                  </a:lnTo>
                  <a:lnTo>
                    <a:pt x="112" y="60"/>
                  </a:lnTo>
                  <a:lnTo>
                    <a:pt x="99" y="65"/>
                  </a:lnTo>
                  <a:lnTo>
                    <a:pt x="90" y="74"/>
                  </a:lnTo>
                  <a:lnTo>
                    <a:pt x="88" y="87"/>
                  </a:lnTo>
                  <a:lnTo>
                    <a:pt x="90" y="96"/>
                  </a:lnTo>
                  <a:lnTo>
                    <a:pt x="95" y="104"/>
                  </a:lnTo>
                  <a:lnTo>
                    <a:pt x="103" y="109"/>
                  </a:lnTo>
                  <a:lnTo>
                    <a:pt x="116" y="112"/>
                  </a:lnTo>
                  <a:lnTo>
                    <a:pt x="131" y="116"/>
                  </a:lnTo>
                  <a:lnTo>
                    <a:pt x="149" y="119"/>
                  </a:lnTo>
                  <a:lnTo>
                    <a:pt x="170" y="124"/>
                  </a:lnTo>
                  <a:lnTo>
                    <a:pt x="196" y="131"/>
                  </a:lnTo>
                  <a:lnTo>
                    <a:pt x="218" y="139"/>
                  </a:lnTo>
                  <a:lnTo>
                    <a:pt x="236" y="149"/>
                  </a:lnTo>
                  <a:lnTo>
                    <a:pt x="249" y="162"/>
                  </a:lnTo>
                  <a:lnTo>
                    <a:pt x="259" y="176"/>
                  </a:lnTo>
                  <a:lnTo>
                    <a:pt x="264" y="193"/>
                  </a:lnTo>
                  <a:lnTo>
                    <a:pt x="267" y="214"/>
                  </a:lnTo>
                  <a:lnTo>
                    <a:pt x="264" y="236"/>
                  </a:lnTo>
                  <a:lnTo>
                    <a:pt x="258" y="255"/>
                  </a:lnTo>
                  <a:lnTo>
                    <a:pt x="246" y="273"/>
                  </a:lnTo>
                  <a:lnTo>
                    <a:pt x="231" y="288"/>
                  </a:lnTo>
                  <a:lnTo>
                    <a:pt x="213" y="300"/>
                  </a:lnTo>
                  <a:lnTo>
                    <a:pt x="189" y="308"/>
                  </a:lnTo>
                  <a:lnTo>
                    <a:pt x="162" y="314"/>
                  </a:lnTo>
                  <a:lnTo>
                    <a:pt x="132" y="316"/>
                  </a:lnTo>
                  <a:lnTo>
                    <a:pt x="103" y="314"/>
                  </a:lnTo>
                  <a:lnTo>
                    <a:pt x="77" y="308"/>
                  </a:lnTo>
                  <a:lnTo>
                    <a:pt x="55" y="298"/>
                  </a:lnTo>
                  <a:lnTo>
                    <a:pt x="36" y="285"/>
                  </a:lnTo>
                  <a:lnTo>
                    <a:pt x="20" y="268"/>
                  </a:lnTo>
                  <a:lnTo>
                    <a:pt x="8" y="248"/>
                  </a:lnTo>
                  <a:lnTo>
                    <a:pt x="0" y="225"/>
                  </a:lnTo>
                  <a:lnTo>
                    <a:pt x="69" y="215"/>
                  </a:lnTo>
                  <a:lnTo>
                    <a:pt x="75" y="230"/>
                  </a:lnTo>
                  <a:lnTo>
                    <a:pt x="85" y="243"/>
                  </a:lnTo>
                  <a:lnTo>
                    <a:pt x="100" y="252"/>
                  </a:lnTo>
                  <a:lnTo>
                    <a:pt x="118" y="256"/>
                  </a:lnTo>
                  <a:lnTo>
                    <a:pt x="139" y="259"/>
                  </a:lnTo>
                  <a:lnTo>
                    <a:pt x="156" y="258"/>
                  </a:lnTo>
                  <a:lnTo>
                    <a:pt x="170" y="253"/>
                  </a:lnTo>
                  <a:lnTo>
                    <a:pt x="180" y="246"/>
                  </a:lnTo>
                  <a:lnTo>
                    <a:pt x="186" y="237"/>
                  </a:lnTo>
                  <a:lnTo>
                    <a:pt x="188" y="225"/>
                  </a:lnTo>
                  <a:lnTo>
                    <a:pt x="186" y="215"/>
                  </a:lnTo>
                  <a:lnTo>
                    <a:pt x="180" y="207"/>
                  </a:lnTo>
                  <a:lnTo>
                    <a:pt x="170" y="202"/>
                  </a:lnTo>
                  <a:lnTo>
                    <a:pt x="156" y="199"/>
                  </a:lnTo>
                  <a:lnTo>
                    <a:pt x="140" y="195"/>
                  </a:lnTo>
                  <a:lnTo>
                    <a:pt x="119" y="192"/>
                  </a:lnTo>
                  <a:lnTo>
                    <a:pt x="90" y="185"/>
                  </a:lnTo>
                  <a:lnTo>
                    <a:pt x="67" y="176"/>
                  </a:lnTo>
                  <a:lnTo>
                    <a:pt x="47" y="165"/>
                  </a:lnTo>
                  <a:lnTo>
                    <a:pt x="32" y="154"/>
                  </a:lnTo>
                  <a:lnTo>
                    <a:pt x="21" y="137"/>
                  </a:lnTo>
                  <a:lnTo>
                    <a:pt x="15" y="120"/>
                  </a:lnTo>
                  <a:lnTo>
                    <a:pt x="13" y="98"/>
                  </a:lnTo>
                  <a:lnTo>
                    <a:pt x="15" y="75"/>
                  </a:lnTo>
                  <a:lnTo>
                    <a:pt x="23" y="54"/>
                  </a:lnTo>
                  <a:lnTo>
                    <a:pt x="36" y="36"/>
                  </a:lnTo>
                  <a:lnTo>
                    <a:pt x="54" y="21"/>
                  </a:lnTo>
                  <a:lnTo>
                    <a:pt x="76" y="9"/>
                  </a:lnTo>
                  <a:lnTo>
                    <a:pt x="103" y="2"/>
                  </a:lnTo>
                  <a:lnTo>
                    <a:pt x="133" y="0"/>
                  </a:lnTo>
                  <a:close/>
                </a:path>
              </a:pathLst>
            </a:custGeom>
            <a:solidFill>
              <a:srgbClr val="000D9E"/>
            </a:solidFill>
            <a:ln w="0">
              <a:solidFill>
                <a:srgbClr val="000D9E"/>
              </a:solidFill>
              <a:prstDash val="solid"/>
              <a:round/>
              <a:headEnd/>
              <a:tailEnd/>
            </a:ln>
          </p:spPr>
          <p:txBody>
            <a:bodyPr/>
            <a:lstStyle/>
            <a:p>
              <a:endParaRPr lang="en-GB"/>
            </a:p>
          </p:txBody>
        </p:sp>
        <p:sp>
          <p:nvSpPr>
            <p:cNvPr id="14" name="Rectangle 14"/>
            <p:cNvSpPr>
              <a:spLocks noChangeArrowheads="1"/>
            </p:cNvSpPr>
            <p:nvPr/>
          </p:nvSpPr>
          <p:spPr bwMode="auto">
            <a:xfrm>
              <a:off x="5440" y="119"/>
              <a:ext cx="43" cy="203"/>
            </a:xfrm>
            <a:prstGeom prst="rect">
              <a:avLst/>
            </a:prstGeom>
            <a:solidFill>
              <a:srgbClr val="000D9E"/>
            </a:solidFill>
            <a:ln w="0">
              <a:solidFill>
                <a:srgbClr val="000D9E"/>
              </a:solidFill>
              <a:miter lim="800000"/>
              <a:headEnd/>
              <a:tailEnd/>
            </a:ln>
          </p:spPr>
          <p:txBody>
            <a:bodyPr/>
            <a:lstStyle/>
            <a:p>
              <a:endParaRPr lang="en-US"/>
            </a:p>
          </p:txBody>
        </p:sp>
        <p:sp>
          <p:nvSpPr>
            <p:cNvPr id="15" name="Freeform 15"/>
            <p:cNvSpPr>
              <a:spLocks/>
            </p:cNvSpPr>
            <p:nvPr/>
          </p:nvSpPr>
          <p:spPr bwMode="auto">
            <a:xfrm>
              <a:off x="4509" y="414"/>
              <a:ext cx="170" cy="142"/>
            </a:xfrm>
            <a:custGeom>
              <a:avLst/>
              <a:gdLst>
                <a:gd name="T0" fmla="*/ 26 w 339"/>
                <a:gd name="T1" fmla="*/ 15 h 285"/>
                <a:gd name="T2" fmla="*/ 33 w 339"/>
                <a:gd name="T3" fmla="*/ 7 h 285"/>
                <a:gd name="T4" fmla="*/ 41 w 339"/>
                <a:gd name="T5" fmla="*/ 1 h 285"/>
                <a:gd name="T6" fmla="*/ 51 w 339"/>
                <a:gd name="T7" fmla="*/ 0 h 285"/>
                <a:gd name="T8" fmla="*/ 59 w 339"/>
                <a:gd name="T9" fmla="*/ 1 h 285"/>
                <a:gd name="T10" fmla="*/ 66 w 339"/>
                <a:gd name="T11" fmla="*/ 5 h 285"/>
                <a:gd name="T12" fmla="*/ 70 w 339"/>
                <a:gd name="T13" fmla="*/ 11 h 285"/>
                <a:gd name="T14" fmla="*/ 73 w 339"/>
                <a:gd name="T15" fmla="*/ 20 h 285"/>
                <a:gd name="T16" fmla="*/ 73 w 339"/>
                <a:gd name="T17" fmla="*/ 59 h 285"/>
                <a:gd name="T18" fmla="*/ 74 w 339"/>
                <a:gd name="T19" fmla="*/ 63 h 285"/>
                <a:gd name="T20" fmla="*/ 77 w 339"/>
                <a:gd name="T21" fmla="*/ 65 h 285"/>
                <a:gd name="T22" fmla="*/ 85 w 339"/>
                <a:gd name="T23" fmla="*/ 65 h 285"/>
                <a:gd name="T24" fmla="*/ 49 w 339"/>
                <a:gd name="T25" fmla="*/ 71 h 285"/>
                <a:gd name="T26" fmla="*/ 52 w 339"/>
                <a:gd name="T27" fmla="*/ 65 h 285"/>
                <a:gd name="T28" fmla="*/ 59 w 339"/>
                <a:gd name="T29" fmla="*/ 64 h 285"/>
                <a:gd name="T30" fmla="*/ 61 w 339"/>
                <a:gd name="T31" fmla="*/ 59 h 285"/>
                <a:gd name="T32" fmla="*/ 60 w 339"/>
                <a:gd name="T33" fmla="*/ 23 h 285"/>
                <a:gd name="T34" fmla="*/ 58 w 339"/>
                <a:gd name="T35" fmla="*/ 15 h 285"/>
                <a:gd name="T36" fmla="*/ 53 w 339"/>
                <a:gd name="T37" fmla="*/ 10 h 285"/>
                <a:gd name="T38" fmla="*/ 45 w 339"/>
                <a:gd name="T39" fmla="*/ 8 h 285"/>
                <a:gd name="T40" fmla="*/ 36 w 339"/>
                <a:gd name="T41" fmla="*/ 11 h 285"/>
                <a:gd name="T42" fmla="*/ 28 w 339"/>
                <a:gd name="T43" fmla="*/ 20 h 285"/>
                <a:gd name="T44" fmla="*/ 26 w 339"/>
                <a:gd name="T45" fmla="*/ 33 h 285"/>
                <a:gd name="T46" fmla="*/ 26 w 339"/>
                <a:gd name="T47" fmla="*/ 61 h 285"/>
                <a:gd name="T48" fmla="*/ 28 w 339"/>
                <a:gd name="T49" fmla="*/ 64 h 285"/>
                <a:gd name="T50" fmla="*/ 33 w 339"/>
                <a:gd name="T51" fmla="*/ 65 h 285"/>
                <a:gd name="T52" fmla="*/ 38 w 339"/>
                <a:gd name="T53" fmla="*/ 71 h 285"/>
                <a:gd name="T54" fmla="*/ 1 w 339"/>
                <a:gd name="T55" fmla="*/ 65 h 285"/>
                <a:gd name="T56" fmla="*/ 9 w 339"/>
                <a:gd name="T57" fmla="*/ 65 h 285"/>
                <a:gd name="T58" fmla="*/ 12 w 339"/>
                <a:gd name="T59" fmla="*/ 63 h 285"/>
                <a:gd name="T60" fmla="*/ 13 w 339"/>
                <a:gd name="T61" fmla="*/ 61 h 285"/>
                <a:gd name="T62" fmla="*/ 12 w 339"/>
                <a:gd name="T63" fmla="*/ 11 h 285"/>
                <a:gd name="T64" fmla="*/ 8 w 339"/>
                <a:gd name="T65" fmla="*/ 6 h 285"/>
                <a:gd name="T66" fmla="*/ 0 w 339"/>
                <a:gd name="T67" fmla="*/ 6 h 285"/>
                <a:gd name="T68" fmla="*/ 25 w 339"/>
                <a:gd name="T69" fmla="*/ 0 h 2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39"/>
                <a:gd name="T106" fmla="*/ 0 h 285"/>
                <a:gd name="T107" fmla="*/ 339 w 339"/>
                <a:gd name="T108" fmla="*/ 285 h 2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39" h="285">
                  <a:moveTo>
                    <a:pt x="98" y="0"/>
                  </a:moveTo>
                  <a:lnTo>
                    <a:pt x="103" y="62"/>
                  </a:lnTo>
                  <a:lnTo>
                    <a:pt x="115" y="44"/>
                  </a:lnTo>
                  <a:lnTo>
                    <a:pt x="130" y="28"/>
                  </a:lnTo>
                  <a:lnTo>
                    <a:pt x="147" y="16"/>
                  </a:lnTo>
                  <a:lnTo>
                    <a:pt x="164" y="7"/>
                  </a:lnTo>
                  <a:lnTo>
                    <a:pt x="182" y="2"/>
                  </a:lnTo>
                  <a:lnTo>
                    <a:pt x="203" y="0"/>
                  </a:lnTo>
                  <a:lnTo>
                    <a:pt x="220" y="1"/>
                  </a:lnTo>
                  <a:lnTo>
                    <a:pt x="235" y="5"/>
                  </a:lnTo>
                  <a:lnTo>
                    <a:pt x="249" y="12"/>
                  </a:lnTo>
                  <a:lnTo>
                    <a:pt x="261" y="20"/>
                  </a:lnTo>
                  <a:lnTo>
                    <a:pt x="271" y="31"/>
                  </a:lnTo>
                  <a:lnTo>
                    <a:pt x="279" y="46"/>
                  </a:lnTo>
                  <a:lnTo>
                    <a:pt x="286" y="62"/>
                  </a:lnTo>
                  <a:lnTo>
                    <a:pt x="290" y="80"/>
                  </a:lnTo>
                  <a:lnTo>
                    <a:pt x="291" y="98"/>
                  </a:lnTo>
                  <a:lnTo>
                    <a:pt x="291" y="236"/>
                  </a:lnTo>
                  <a:lnTo>
                    <a:pt x="292" y="245"/>
                  </a:lnTo>
                  <a:lnTo>
                    <a:pt x="294" y="252"/>
                  </a:lnTo>
                  <a:lnTo>
                    <a:pt x="298" y="256"/>
                  </a:lnTo>
                  <a:lnTo>
                    <a:pt x="307" y="262"/>
                  </a:lnTo>
                  <a:lnTo>
                    <a:pt x="320" y="263"/>
                  </a:lnTo>
                  <a:lnTo>
                    <a:pt x="339" y="263"/>
                  </a:lnTo>
                  <a:lnTo>
                    <a:pt x="339" y="285"/>
                  </a:lnTo>
                  <a:lnTo>
                    <a:pt x="193" y="285"/>
                  </a:lnTo>
                  <a:lnTo>
                    <a:pt x="193" y="263"/>
                  </a:lnTo>
                  <a:lnTo>
                    <a:pt x="207" y="263"/>
                  </a:lnTo>
                  <a:lnTo>
                    <a:pt x="223" y="262"/>
                  </a:lnTo>
                  <a:lnTo>
                    <a:pt x="234" y="258"/>
                  </a:lnTo>
                  <a:lnTo>
                    <a:pt x="239" y="250"/>
                  </a:lnTo>
                  <a:lnTo>
                    <a:pt x="241" y="238"/>
                  </a:lnTo>
                  <a:lnTo>
                    <a:pt x="241" y="119"/>
                  </a:lnTo>
                  <a:lnTo>
                    <a:pt x="240" y="95"/>
                  </a:lnTo>
                  <a:lnTo>
                    <a:pt x="237" y="76"/>
                  </a:lnTo>
                  <a:lnTo>
                    <a:pt x="230" y="61"/>
                  </a:lnTo>
                  <a:lnTo>
                    <a:pt x="220" y="50"/>
                  </a:lnTo>
                  <a:lnTo>
                    <a:pt x="209" y="42"/>
                  </a:lnTo>
                  <a:lnTo>
                    <a:pt x="195" y="36"/>
                  </a:lnTo>
                  <a:lnTo>
                    <a:pt x="180" y="35"/>
                  </a:lnTo>
                  <a:lnTo>
                    <a:pt x="159" y="38"/>
                  </a:lnTo>
                  <a:lnTo>
                    <a:pt x="141" y="46"/>
                  </a:lnTo>
                  <a:lnTo>
                    <a:pt x="125" y="61"/>
                  </a:lnTo>
                  <a:lnTo>
                    <a:pt x="112" y="81"/>
                  </a:lnTo>
                  <a:lnTo>
                    <a:pt x="105" y="105"/>
                  </a:lnTo>
                  <a:lnTo>
                    <a:pt x="103" y="132"/>
                  </a:lnTo>
                  <a:lnTo>
                    <a:pt x="103" y="236"/>
                  </a:lnTo>
                  <a:lnTo>
                    <a:pt x="104" y="245"/>
                  </a:lnTo>
                  <a:lnTo>
                    <a:pt x="106" y="252"/>
                  </a:lnTo>
                  <a:lnTo>
                    <a:pt x="110" y="256"/>
                  </a:lnTo>
                  <a:lnTo>
                    <a:pt x="119" y="262"/>
                  </a:lnTo>
                  <a:lnTo>
                    <a:pt x="132" y="263"/>
                  </a:lnTo>
                  <a:lnTo>
                    <a:pt x="151" y="263"/>
                  </a:lnTo>
                  <a:lnTo>
                    <a:pt x="151" y="285"/>
                  </a:lnTo>
                  <a:lnTo>
                    <a:pt x="2" y="285"/>
                  </a:lnTo>
                  <a:lnTo>
                    <a:pt x="2" y="263"/>
                  </a:lnTo>
                  <a:lnTo>
                    <a:pt x="21" y="263"/>
                  </a:lnTo>
                  <a:lnTo>
                    <a:pt x="33" y="262"/>
                  </a:lnTo>
                  <a:lnTo>
                    <a:pt x="44" y="258"/>
                  </a:lnTo>
                  <a:lnTo>
                    <a:pt x="47" y="254"/>
                  </a:lnTo>
                  <a:lnTo>
                    <a:pt x="48" y="251"/>
                  </a:lnTo>
                  <a:lnTo>
                    <a:pt x="51" y="247"/>
                  </a:lnTo>
                  <a:lnTo>
                    <a:pt x="51" y="61"/>
                  </a:lnTo>
                  <a:lnTo>
                    <a:pt x="48" y="46"/>
                  </a:lnTo>
                  <a:lnTo>
                    <a:pt x="41" y="34"/>
                  </a:lnTo>
                  <a:lnTo>
                    <a:pt x="29" y="27"/>
                  </a:lnTo>
                  <a:lnTo>
                    <a:pt x="14" y="24"/>
                  </a:lnTo>
                  <a:lnTo>
                    <a:pt x="0" y="24"/>
                  </a:lnTo>
                  <a:lnTo>
                    <a:pt x="0" y="5"/>
                  </a:lnTo>
                  <a:lnTo>
                    <a:pt x="98" y="0"/>
                  </a:lnTo>
                  <a:close/>
                </a:path>
              </a:pathLst>
            </a:custGeom>
            <a:solidFill>
              <a:srgbClr val="000D9E"/>
            </a:solidFill>
            <a:ln w="0">
              <a:solidFill>
                <a:srgbClr val="000D9E"/>
              </a:solidFill>
              <a:prstDash val="solid"/>
              <a:round/>
              <a:headEnd/>
              <a:tailEnd/>
            </a:ln>
          </p:spPr>
          <p:txBody>
            <a:bodyPr/>
            <a:lstStyle/>
            <a:p>
              <a:endParaRPr lang="en-GB"/>
            </a:p>
          </p:txBody>
        </p:sp>
        <p:sp>
          <p:nvSpPr>
            <p:cNvPr id="16" name="Freeform 16"/>
            <p:cNvSpPr>
              <a:spLocks noEditPoints="1"/>
            </p:cNvSpPr>
            <p:nvPr/>
          </p:nvSpPr>
          <p:spPr bwMode="auto">
            <a:xfrm>
              <a:off x="4682" y="358"/>
              <a:ext cx="83" cy="198"/>
            </a:xfrm>
            <a:custGeom>
              <a:avLst/>
              <a:gdLst>
                <a:gd name="T0" fmla="*/ 28 w 166"/>
                <a:gd name="T1" fmla="*/ 28 h 396"/>
                <a:gd name="T2" fmla="*/ 28 w 166"/>
                <a:gd name="T3" fmla="*/ 90 h 396"/>
                <a:gd name="T4" fmla="*/ 29 w 166"/>
                <a:gd name="T5" fmla="*/ 92 h 396"/>
                <a:gd name="T6" fmla="*/ 29 w 166"/>
                <a:gd name="T7" fmla="*/ 93 h 396"/>
                <a:gd name="T8" fmla="*/ 30 w 166"/>
                <a:gd name="T9" fmla="*/ 93 h 396"/>
                <a:gd name="T10" fmla="*/ 31 w 166"/>
                <a:gd name="T11" fmla="*/ 94 h 396"/>
                <a:gd name="T12" fmla="*/ 33 w 166"/>
                <a:gd name="T13" fmla="*/ 94 h 396"/>
                <a:gd name="T14" fmla="*/ 42 w 166"/>
                <a:gd name="T15" fmla="*/ 94 h 396"/>
                <a:gd name="T16" fmla="*/ 42 w 166"/>
                <a:gd name="T17" fmla="*/ 99 h 396"/>
                <a:gd name="T18" fmla="*/ 1 w 166"/>
                <a:gd name="T19" fmla="*/ 99 h 396"/>
                <a:gd name="T20" fmla="*/ 1 w 166"/>
                <a:gd name="T21" fmla="*/ 94 h 396"/>
                <a:gd name="T22" fmla="*/ 9 w 166"/>
                <a:gd name="T23" fmla="*/ 94 h 396"/>
                <a:gd name="T24" fmla="*/ 12 w 166"/>
                <a:gd name="T25" fmla="*/ 94 h 396"/>
                <a:gd name="T26" fmla="*/ 14 w 166"/>
                <a:gd name="T27" fmla="*/ 92 h 396"/>
                <a:gd name="T28" fmla="*/ 15 w 166"/>
                <a:gd name="T29" fmla="*/ 91 h 396"/>
                <a:gd name="T30" fmla="*/ 15 w 166"/>
                <a:gd name="T31" fmla="*/ 88 h 396"/>
                <a:gd name="T32" fmla="*/ 15 w 166"/>
                <a:gd name="T33" fmla="*/ 44 h 396"/>
                <a:gd name="T34" fmla="*/ 15 w 166"/>
                <a:gd name="T35" fmla="*/ 41 h 396"/>
                <a:gd name="T36" fmla="*/ 14 w 166"/>
                <a:gd name="T37" fmla="*/ 39 h 396"/>
                <a:gd name="T38" fmla="*/ 13 w 166"/>
                <a:gd name="T39" fmla="*/ 37 h 396"/>
                <a:gd name="T40" fmla="*/ 10 w 166"/>
                <a:gd name="T41" fmla="*/ 36 h 396"/>
                <a:gd name="T42" fmla="*/ 5 w 166"/>
                <a:gd name="T43" fmla="*/ 35 h 396"/>
                <a:gd name="T44" fmla="*/ 0 w 166"/>
                <a:gd name="T45" fmla="*/ 35 h 396"/>
                <a:gd name="T46" fmla="*/ 0 w 166"/>
                <a:gd name="T47" fmla="*/ 29 h 396"/>
                <a:gd name="T48" fmla="*/ 28 w 166"/>
                <a:gd name="T49" fmla="*/ 28 h 396"/>
                <a:gd name="T50" fmla="*/ 20 w 166"/>
                <a:gd name="T51" fmla="*/ 0 h 396"/>
                <a:gd name="T52" fmla="*/ 22 w 166"/>
                <a:gd name="T53" fmla="*/ 1 h 396"/>
                <a:gd name="T54" fmla="*/ 25 w 166"/>
                <a:gd name="T55" fmla="*/ 3 h 396"/>
                <a:gd name="T56" fmla="*/ 27 w 166"/>
                <a:gd name="T57" fmla="*/ 6 h 396"/>
                <a:gd name="T58" fmla="*/ 28 w 166"/>
                <a:gd name="T59" fmla="*/ 9 h 396"/>
                <a:gd name="T60" fmla="*/ 27 w 166"/>
                <a:gd name="T61" fmla="*/ 12 h 396"/>
                <a:gd name="T62" fmla="*/ 25 w 166"/>
                <a:gd name="T63" fmla="*/ 14 h 396"/>
                <a:gd name="T64" fmla="*/ 23 w 166"/>
                <a:gd name="T65" fmla="*/ 17 h 396"/>
                <a:gd name="T66" fmla="*/ 20 w 166"/>
                <a:gd name="T67" fmla="*/ 17 h 396"/>
                <a:gd name="T68" fmla="*/ 17 w 166"/>
                <a:gd name="T69" fmla="*/ 17 h 396"/>
                <a:gd name="T70" fmla="*/ 14 w 166"/>
                <a:gd name="T71" fmla="*/ 14 h 396"/>
                <a:gd name="T72" fmla="*/ 12 w 166"/>
                <a:gd name="T73" fmla="*/ 12 h 396"/>
                <a:gd name="T74" fmla="*/ 11 w 166"/>
                <a:gd name="T75" fmla="*/ 9 h 396"/>
                <a:gd name="T76" fmla="*/ 12 w 166"/>
                <a:gd name="T77" fmla="*/ 6 h 396"/>
                <a:gd name="T78" fmla="*/ 14 w 166"/>
                <a:gd name="T79" fmla="*/ 3 h 396"/>
                <a:gd name="T80" fmla="*/ 17 w 166"/>
                <a:gd name="T81" fmla="*/ 1 h 396"/>
                <a:gd name="T82" fmla="*/ 20 w 166"/>
                <a:gd name="T83" fmla="*/ 0 h 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6"/>
                <a:gd name="T127" fmla="*/ 0 h 396"/>
                <a:gd name="T128" fmla="*/ 166 w 166"/>
                <a:gd name="T129" fmla="*/ 396 h 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6" h="396">
                  <a:moveTo>
                    <a:pt x="113" y="113"/>
                  </a:moveTo>
                  <a:lnTo>
                    <a:pt x="113" y="359"/>
                  </a:lnTo>
                  <a:lnTo>
                    <a:pt x="116" y="366"/>
                  </a:lnTo>
                  <a:lnTo>
                    <a:pt x="118" y="369"/>
                  </a:lnTo>
                  <a:lnTo>
                    <a:pt x="121" y="371"/>
                  </a:lnTo>
                  <a:lnTo>
                    <a:pt x="126" y="373"/>
                  </a:lnTo>
                  <a:lnTo>
                    <a:pt x="131" y="374"/>
                  </a:lnTo>
                  <a:lnTo>
                    <a:pt x="166" y="374"/>
                  </a:lnTo>
                  <a:lnTo>
                    <a:pt x="166" y="396"/>
                  </a:lnTo>
                  <a:lnTo>
                    <a:pt x="6" y="396"/>
                  </a:lnTo>
                  <a:lnTo>
                    <a:pt x="6" y="374"/>
                  </a:lnTo>
                  <a:lnTo>
                    <a:pt x="36" y="374"/>
                  </a:lnTo>
                  <a:lnTo>
                    <a:pt x="48" y="373"/>
                  </a:lnTo>
                  <a:lnTo>
                    <a:pt x="56" y="367"/>
                  </a:lnTo>
                  <a:lnTo>
                    <a:pt x="60" y="361"/>
                  </a:lnTo>
                  <a:lnTo>
                    <a:pt x="61" y="349"/>
                  </a:lnTo>
                  <a:lnTo>
                    <a:pt x="61" y="173"/>
                  </a:lnTo>
                  <a:lnTo>
                    <a:pt x="60" y="163"/>
                  </a:lnTo>
                  <a:lnTo>
                    <a:pt x="57" y="154"/>
                  </a:lnTo>
                  <a:lnTo>
                    <a:pt x="52" y="147"/>
                  </a:lnTo>
                  <a:lnTo>
                    <a:pt x="39" y="141"/>
                  </a:lnTo>
                  <a:lnTo>
                    <a:pt x="23" y="140"/>
                  </a:lnTo>
                  <a:lnTo>
                    <a:pt x="0" y="140"/>
                  </a:lnTo>
                  <a:lnTo>
                    <a:pt x="0" y="117"/>
                  </a:lnTo>
                  <a:lnTo>
                    <a:pt x="113" y="113"/>
                  </a:lnTo>
                  <a:close/>
                  <a:moveTo>
                    <a:pt x="79" y="0"/>
                  </a:moveTo>
                  <a:lnTo>
                    <a:pt x="91" y="2"/>
                  </a:lnTo>
                  <a:lnTo>
                    <a:pt x="103" y="11"/>
                  </a:lnTo>
                  <a:lnTo>
                    <a:pt x="111" y="21"/>
                  </a:lnTo>
                  <a:lnTo>
                    <a:pt x="113" y="34"/>
                  </a:lnTo>
                  <a:lnTo>
                    <a:pt x="111" y="46"/>
                  </a:lnTo>
                  <a:lnTo>
                    <a:pt x="103" y="57"/>
                  </a:lnTo>
                  <a:lnTo>
                    <a:pt x="93" y="65"/>
                  </a:lnTo>
                  <a:lnTo>
                    <a:pt x="80" y="67"/>
                  </a:lnTo>
                  <a:lnTo>
                    <a:pt x="67" y="65"/>
                  </a:lnTo>
                  <a:lnTo>
                    <a:pt x="56" y="57"/>
                  </a:lnTo>
                  <a:lnTo>
                    <a:pt x="48" y="46"/>
                  </a:lnTo>
                  <a:lnTo>
                    <a:pt x="45" y="34"/>
                  </a:lnTo>
                  <a:lnTo>
                    <a:pt x="48" y="21"/>
                  </a:lnTo>
                  <a:lnTo>
                    <a:pt x="56" y="11"/>
                  </a:lnTo>
                  <a:lnTo>
                    <a:pt x="67" y="2"/>
                  </a:lnTo>
                  <a:lnTo>
                    <a:pt x="79" y="0"/>
                  </a:lnTo>
                  <a:close/>
                </a:path>
              </a:pathLst>
            </a:custGeom>
            <a:solidFill>
              <a:srgbClr val="000D9E"/>
            </a:solidFill>
            <a:ln w="0">
              <a:solidFill>
                <a:srgbClr val="000D9E"/>
              </a:solidFill>
              <a:prstDash val="solid"/>
              <a:round/>
              <a:headEnd/>
              <a:tailEnd/>
            </a:ln>
          </p:spPr>
          <p:txBody>
            <a:bodyPr/>
            <a:lstStyle/>
            <a:p>
              <a:endParaRPr lang="en-GB"/>
            </a:p>
          </p:txBody>
        </p:sp>
        <p:sp>
          <p:nvSpPr>
            <p:cNvPr id="17" name="Freeform 17"/>
            <p:cNvSpPr>
              <a:spLocks noEditPoints="1"/>
            </p:cNvSpPr>
            <p:nvPr/>
          </p:nvSpPr>
          <p:spPr bwMode="auto">
            <a:xfrm>
              <a:off x="5302" y="358"/>
              <a:ext cx="83" cy="198"/>
            </a:xfrm>
            <a:custGeom>
              <a:avLst/>
              <a:gdLst>
                <a:gd name="T0" fmla="*/ 28 w 167"/>
                <a:gd name="T1" fmla="*/ 28 h 396"/>
                <a:gd name="T2" fmla="*/ 28 w 167"/>
                <a:gd name="T3" fmla="*/ 90 h 396"/>
                <a:gd name="T4" fmla="*/ 28 w 167"/>
                <a:gd name="T5" fmla="*/ 91 h 396"/>
                <a:gd name="T6" fmla="*/ 29 w 167"/>
                <a:gd name="T7" fmla="*/ 92 h 396"/>
                <a:gd name="T8" fmla="*/ 29 w 167"/>
                <a:gd name="T9" fmla="*/ 93 h 396"/>
                <a:gd name="T10" fmla="*/ 30 w 167"/>
                <a:gd name="T11" fmla="*/ 93 h 396"/>
                <a:gd name="T12" fmla="*/ 31 w 167"/>
                <a:gd name="T13" fmla="*/ 94 h 396"/>
                <a:gd name="T14" fmla="*/ 32 w 167"/>
                <a:gd name="T15" fmla="*/ 94 h 396"/>
                <a:gd name="T16" fmla="*/ 41 w 167"/>
                <a:gd name="T17" fmla="*/ 94 h 396"/>
                <a:gd name="T18" fmla="*/ 41 w 167"/>
                <a:gd name="T19" fmla="*/ 99 h 396"/>
                <a:gd name="T20" fmla="*/ 1 w 167"/>
                <a:gd name="T21" fmla="*/ 99 h 396"/>
                <a:gd name="T22" fmla="*/ 1 w 167"/>
                <a:gd name="T23" fmla="*/ 94 h 396"/>
                <a:gd name="T24" fmla="*/ 9 w 167"/>
                <a:gd name="T25" fmla="*/ 94 h 396"/>
                <a:gd name="T26" fmla="*/ 12 w 167"/>
                <a:gd name="T27" fmla="*/ 94 h 396"/>
                <a:gd name="T28" fmla="*/ 14 w 167"/>
                <a:gd name="T29" fmla="*/ 92 h 396"/>
                <a:gd name="T30" fmla="*/ 15 w 167"/>
                <a:gd name="T31" fmla="*/ 91 h 396"/>
                <a:gd name="T32" fmla="*/ 15 w 167"/>
                <a:gd name="T33" fmla="*/ 88 h 396"/>
                <a:gd name="T34" fmla="*/ 15 w 167"/>
                <a:gd name="T35" fmla="*/ 44 h 396"/>
                <a:gd name="T36" fmla="*/ 15 w 167"/>
                <a:gd name="T37" fmla="*/ 41 h 396"/>
                <a:gd name="T38" fmla="*/ 14 w 167"/>
                <a:gd name="T39" fmla="*/ 39 h 396"/>
                <a:gd name="T40" fmla="*/ 13 w 167"/>
                <a:gd name="T41" fmla="*/ 37 h 396"/>
                <a:gd name="T42" fmla="*/ 10 w 167"/>
                <a:gd name="T43" fmla="*/ 36 h 396"/>
                <a:gd name="T44" fmla="*/ 5 w 167"/>
                <a:gd name="T45" fmla="*/ 35 h 396"/>
                <a:gd name="T46" fmla="*/ 0 w 167"/>
                <a:gd name="T47" fmla="*/ 35 h 396"/>
                <a:gd name="T48" fmla="*/ 0 w 167"/>
                <a:gd name="T49" fmla="*/ 29 h 396"/>
                <a:gd name="T50" fmla="*/ 28 w 167"/>
                <a:gd name="T51" fmla="*/ 28 h 396"/>
                <a:gd name="T52" fmla="*/ 19 w 167"/>
                <a:gd name="T53" fmla="*/ 0 h 396"/>
                <a:gd name="T54" fmla="*/ 23 w 167"/>
                <a:gd name="T55" fmla="*/ 1 h 396"/>
                <a:gd name="T56" fmla="*/ 25 w 167"/>
                <a:gd name="T57" fmla="*/ 3 h 396"/>
                <a:gd name="T58" fmla="*/ 27 w 167"/>
                <a:gd name="T59" fmla="*/ 6 h 396"/>
                <a:gd name="T60" fmla="*/ 28 w 167"/>
                <a:gd name="T61" fmla="*/ 9 h 396"/>
                <a:gd name="T62" fmla="*/ 27 w 167"/>
                <a:gd name="T63" fmla="*/ 11 h 396"/>
                <a:gd name="T64" fmla="*/ 27 w 167"/>
                <a:gd name="T65" fmla="*/ 12 h 396"/>
                <a:gd name="T66" fmla="*/ 25 w 167"/>
                <a:gd name="T67" fmla="*/ 14 h 396"/>
                <a:gd name="T68" fmla="*/ 23 w 167"/>
                <a:gd name="T69" fmla="*/ 17 h 396"/>
                <a:gd name="T70" fmla="*/ 19 w 167"/>
                <a:gd name="T71" fmla="*/ 17 h 396"/>
                <a:gd name="T72" fmla="*/ 16 w 167"/>
                <a:gd name="T73" fmla="*/ 17 h 396"/>
                <a:gd name="T74" fmla="*/ 14 w 167"/>
                <a:gd name="T75" fmla="*/ 14 h 396"/>
                <a:gd name="T76" fmla="*/ 12 w 167"/>
                <a:gd name="T77" fmla="*/ 12 h 396"/>
                <a:gd name="T78" fmla="*/ 11 w 167"/>
                <a:gd name="T79" fmla="*/ 9 h 396"/>
                <a:gd name="T80" fmla="*/ 12 w 167"/>
                <a:gd name="T81" fmla="*/ 6 h 396"/>
                <a:gd name="T82" fmla="*/ 14 w 167"/>
                <a:gd name="T83" fmla="*/ 3 h 396"/>
                <a:gd name="T84" fmla="*/ 16 w 167"/>
                <a:gd name="T85" fmla="*/ 1 h 396"/>
                <a:gd name="T86" fmla="*/ 19 w 167"/>
                <a:gd name="T87" fmla="*/ 0 h 39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7"/>
                <a:gd name="T133" fmla="*/ 0 h 396"/>
                <a:gd name="T134" fmla="*/ 167 w 167"/>
                <a:gd name="T135" fmla="*/ 396 h 39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7" h="396">
                  <a:moveTo>
                    <a:pt x="112" y="113"/>
                  </a:moveTo>
                  <a:lnTo>
                    <a:pt x="112" y="359"/>
                  </a:lnTo>
                  <a:lnTo>
                    <a:pt x="114" y="363"/>
                  </a:lnTo>
                  <a:lnTo>
                    <a:pt x="116" y="366"/>
                  </a:lnTo>
                  <a:lnTo>
                    <a:pt x="118" y="369"/>
                  </a:lnTo>
                  <a:lnTo>
                    <a:pt x="122" y="371"/>
                  </a:lnTo>
                  <a:lnTo>
                    <a:pt x="126" y="373"/>
                  </a:lnTo>
                  <a:lnTo>
                    <a:pt x="131" y="374"/>
                  </a:lnTo>
                  <a:lnTo>
                    <a:pt x="167" y="374"/>
                  </a:lnTo>
                  <a:lnTo>
                    <a:pt x="167" y="396"/>
                  </a:lnTo>
                  <a:lnTo>
                    <a:pt x="6" y="396"/>
                  </a:lnTo>
                  <a:lnTo>
                    <a:pt x="6" y="374"/>
                  </a:lnTo>
                  <a:lnTo>
                    <a:pt x="36" y="374"/>
                  </a:lnTo>
                  <a:lnTo>
                    <a:pt x="48" y="373"/>
                  </a:lnTo>
                  <a:lnTo>
                    <a:pt x="56" y="367"/>
                  </a:lnTo>
                  <a:lnTo>
                    <a:pt x="60" y="361"/>
                  </a:lnTo>
                  <a:lnTo>
                    <a:pt x="62" y="349"/>
                  </a:lnTo>
                  <a:lnTo>
                    <a:pt x="62" y="173"/>
                  </a:lnTo>
                  <a:lnTo>
                    <a:pt x="60" y="163"/>
                  </a:lnTo>
                  <a:lnTo>
                    <a:pt x="57" y="154"/>
                  </a:lnTo>
                  <a:lnTo>
                    <a:pt x="52" y="147"/>
                  </a:lnTo>
                  <a:lnTo>
                    <a:pt x="40" y="141"/>
                  </a:lnTo>
                  <a:lnTo>
                    <a:pt x="23" y="140"/>
                  </a:lnTo>
                  <a:lnTo>
                    <a:pt x="0" y="140"/>
                  </a:lnTo>
                  <a:lnTo>
                    <a:pt x="0" y="117"/>
                  </a:lnTo>
                  <a:lnTo>
                    <a:pt x="112" y="113"/>
                  </a:lnTo>
                  <a:close/>
                  <a:moveTo>
                    <a:pt x="79" y="0"/>
                  </a:moveTo>
                  <a:lnTo>
                    <a:pt x="92" y="2"/>
                  </a:lnTo>
                  <a:lnTo>
                    <a:pt x="103" y="11"/>
                  </a:lnTo>
                  <a:lnTo>
                    <a:pt x="110" y="21"/>
                  </a:lnTo>
                  <a:lnTo>
                    <a:pt x="112" y="34"/>
                  </a:lnTo>
                  <a:lnTo>
                    <a:pt x="111" y="43"/>
                  </a:lnTo>
                  <a:lnTo>
                    <a:pt x="109" y="50"/>
                  </a:lnTo>
                  <a:lnTo>
                    <a:pt x="103" y="57"/>
                  </a:lnTo>
                  <a:lnTo>
                    <a:pt x="92" y="65"/>
                  </a:lnTo>
                  <a:lnTo>
                    <a:pt x="79" y="67"/>
                  </a:lnTo>
                  <a:lnTo>
                    <a:pt x="67" y="65"/>
                  </a:lnTo>
                  <a:lnTo>
                    <a:pt x="56" y="57"/>
                  </a:lnTo>
                  <a:lnTo>
                    <a:pt x="48" y="46"/>
                  </a:lnTo>
                  <a:lnTo>
                    <a:pt x="45" y="34"/>
                  </a:lnTo>
                  <a:lnTo>
                    <a:pt x="48" y="21"/>
                  </a:lnTo>
                  <a:lnTo>
                    <a:pt x="56" y="11"/>
                  </a:lnTo>
                  <a:lnTo>
                    <a:pt x="67" y="2"/>
                  </a:lnTo>
                  <a:lnTo>
                    <a:pt x="79" y="0"/>
                  </a:lnTo>
                  <a:close/>
                </a:path>
              </a:pathLst>
            </a:custGeom>
            <a:solidFill>
              <a:srgbClr val="000D9E"/>
            </a:solidFill>
            <a:ln w="0">
              <a:solidFill>
                <a:srgbClr val="000D9E"/>
              </a:solidFill>
              <a:prstDash val="solid"/>
              <a:round/>
              <a:headEnd/>
              <a:tailEnd/>
            </a:ln>
          </p:spPr>
          <p:txBody>
            <a:bodyPr/>
            <a:lstStyle/>
            <a:p>
              <a:endParaRPr lang="en-GB"/>
            </a:p>
          </p:txBody>
        </p:sp>
        <p:sp>
          <p:nvSpPr>
            <p:cNvPr id="18" name="Freeform 18"/>
            <p:cNvSpPr>
              <a:spLocks/>
            </p:cNvSpPr>
            <p:nvPr/>
          </p:nvSpPr>
          <p:spPr bwMode="auto">
            <a:xfrm>
              <a:off x="4755" y="416"/>
              <a:ext cx="158" cy="144"/>
            </a:xfrm>
            <a:custGeom>
              <a:avLst/>
              <a:gdLst>
                <a:gd name="T0" fmla="*/ 0 w 315"/>
                <a:gd name="T1" fmla="*/ 0 h 288"/>
                <a:gd name="T2" fmla="*/ 35 w 315"/>
                <a:gd name="T3" fmla="*/ 0 h 288"/>
                <a:gd name="T4" fmla="*/ 35 w 315"/>
                <a:gd name="T5" fmla="*/ 5 h 288"/>
                <a:gd name="T6" fmla="*/ 31 w 315"/>
                <a:gd name="T7" fmla="*/ 5 h 288"/>
                <a:gd name="T8" fmla="*/ 28 w 315"/>
                <a:gd name="T9" fmla="*/ 6 h 288"/>
                <a:gd name="T10" fmla="*/ 26 w 315"/>
                <a:gd name="T11" fmla="*/ 6 h 288"/>
                <a:gd name="T12" fmla="*/ 25 w 315"/>
                <a:gd name="T13" fmla="*/ 7 h 288"/>
                <a:gd name="T14" fmla="*/ 25 w 315"/>
                <a:gd name="T15" fmla="*/ 7 h 288"/>
                <a:gd name="T16" fmla="*/ 24 w 315"/>
                <a:gd name="T17" fmla="*/ 9 h 288"/>
                <a:gd name="T18" fmla="*/ 24 w 315"/>
                <a:gd name="T19" fmla="*/ 9 h 288"/>
                <a:gd name="T20" fmla="*/ 25 w 315"/>
                <a:gd name="T21" fmla="*/ 13 h 288"/>
                <a:gd name="T22" fmla="*/ 43 w 315"/>
                <a:gd name="T23" fmla="*/ 54 h 288"/>
                <a:gd name="T24" fmla="*/ 60 w 315"/>
                <a:gd name="T25" fmla="*/ 14 h 288"/>
                <a:gd name="T26" fmla="*/ 61 w 315"/>
                <a:gd name="T27" fmla="*/ 13 h 288"/>
                <a:gd name="T28" fmla="*/ 61 w 315"/>
                <a:gd name="T29" fmla="*/ 12 h 288"/>
                <a:gd name="T30" fmla="*/ 61 w 315"/>
                <a:gd name="T31" fmla="*/ 12 h 288"/>
                <a:gd name="T32" fmla="*/ 60 w 315"/>
                <a:gd name="T33" fmla="*/ 9 h 288"/>
                <a:gd name="T34" fmla="*/ 58 w 315"/>
                <a:gd name="T35" fmla="*/ 7 h 288"/>
                <a:gd name="T36" fmla="*/ 55 w 315"/>
                <a:gd name="T37" fmla="*/ 6 h 288"/>
                <a:gd name="T38" fmla="*/ 50 w 315"/>
                <a:gd name="T39" fmla="*/ 5 h 288"/>
                <a:gd name="T40" fmla="*/ 50 w 315"/>
                <a:gd name="T41" fmla="*/ 0 h 288"/>
                <a:gd name="T42" fmla="*/ 79 w 315"/>
                <a:gd name="T43" fmla="*/ 0 h 288"/>
                <a:gd name="T44" fmla="*/ 79 w 315"/>
                <a:gd name="T45" fmla="*/ 5 h 288"/>
                <a:gd name="T46" fmla="*/ 75 w 315"/>
                <a:gd name="T47" fmla="*/ 6 h 288"/>
                <a:gd name="T48" fmla="*/ 72 w 315"/>
                <a:gd name="T49" fmla="*/ 7 h 288"/>
                <a:gd name="T50" fmla="*/ 70 w 315"/>
                <a:gd name="T51" fmla="*/ 9 h 288"/>
                <a:gd name="T52" fmla="*/ 68 w 315"/>
                <a:gd name="T53" fmla="*/ 12 h 288"/>
                <a:gd name="T54" fmla="*/ 42 w 315"/>
                <a:gd name="T55" fmla="*/ 72 h 288"/>
                <a:gd name="T56" fmla="*/ 38 w 315"/>
                <a:gd name="T57" fmla="*/ 72 h 288"/>
                <a:gd name="T58" fmla="*/ 11 w 315"/>
                <a:gd name="T59" fmla="*/ 11 h 288"/>
                <a:gd name="T60" fmla="*/ 9 w 315"/>
                <a:gd name="T61" fmla="*/ 9 h 288"/>
                <a:gd name="T62" fmla="*/ 7 w 315"/>
                <a:gd name="T63" fmla="*/ 6 h 288"/>
                <a:gd name="T64" fmla="*/ 4 w 315"/>
                <a:gd name="T65" fmla="*/ 5 h 288"/>
                <a:gd name="T66" fmla="*/ 0 w 315"/>
                <a:gd name="T67" fmla="*/ 5 h 288"/>
                <a:gd name="T68" fmla="*/ 0 w 315"/>
                <a:gd name="T69" fmla="*/ 0 h 2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5"/>
                <a:gd name="T106" fmla="*/ 0 h 288"/>
                <a:gd name="T107" fmla="*/ 315 w 315"/>
                <a:gd name="T108" fmla="*/ 288 h 28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5" h="288">
                  <a:moveTo>
                    <a:pt x="0" y="0"/>
                  </a:moveTo>
                  <a:lnTo>
                    <a:pt x="138" y="0"/>
                  </a:lnTo>
                  <a:lnTo>
                    <a:pt x="138" y="20"/>
                  </a:lnTo>
                  <a:lnTo>
                    <a:pt x="122" y="22"/>
                  </a:lnTo>
                  <a:lnTo>
                    <a:pt x="111" y="24"/>
                  </a:lnTo>
                  <a:lnTo>
                    <a:pt x="104" y="26"/>
                  </a:lnTo>
                  <a:lnTo>
                    <a:pt x="100" y="29"/>
                  </a:lnTo>
                  <a:lnTo>
                    <a:pt x="98" y="31"/>
                  </a:lnTo>
                  <a:lnTo>
                    <a:pt x="96" y="34"/>
                  </a:lnTo>
                  <a:lnTo>
                    <a:pt x="96" y="38"/>
                  </a:lnTo>
                  <a:lnTo>
                    <a:pt x="98" y="52"/>
                  </a:lnTo>
                  <a:lnTo>
                    <a:pt x="172" y="217"/>
                  </a:lnTo>
                  <a:lnTo>
                    <a:pt x="240" y="56"/>
                  </a:lnTo>
                  <a:lnTo>
                    <a:pt x="241" y="54"/>
                  </a:lnTo>
                  <a:lnTo>
                    <a:pt x="242" y="50"/>
                  </a:lnTo>
                  <a:lnTo>
                    <a:pt x="242" y="48"/>
                  </a:lnTo>
                  <a:lnTo>
                    <a:pt x="240" y="38"/>
                  </a:lnTo>
                  <a:lnTo>
                    <a:pt x="231" y="30"/>
                  </a:lnTo>
                  <a:lnTo>
                    <a:pt x="217" y="24"/>
                  </a:lnTo>
                  <a:lnTo>
                    <a:pt x="198" y="20"/>
                  </a:lnTo>
                  <a:lnTo>
                    <a:pt x="198" y="0"/>
                  </a:lnTo>
                  <a:lnTo>
                    <a:pt x="315" y="0"/>
                  </a:lnTo>
                  <a:lnTo>
                    <a:pt x="315" y="20"/>
                  </a:lnTo>
                  <a:lnTo>
                    <a:pt x="299" y="24"/>
                  </a:lnTo>
                  <a:lnTo>
                    <a:pt x="286" y="31"/>
                  </a:lnTo>
                  <a:lnTo>
                    <a:pt x="277" y="39"/>
                  </a:lnTo>
                  <a:lnTo>
                    <a:pt x="270" y="50"/>
                  </a:lnTo>
                  <a:lnTo>
                    <a:pt x="167" y="288"/>
                  </a:lnTo>
                  <a:lnTo>
                    <a:pt x="151" y="288"/>
                  </a:lnTo>
                  <a:lnTo>
                    <a:pt x="41" y="45"/>
                  </a:lnTo>
                  <a:lnTo>
                    <a:pt x="36" y="33"/>
                  </a:lnTo>
                  <a:lnTo>
                    <a:pt x="28" y="26"/>
                  </a:lnTo>
                  <a:lnTo>
                    <a:pt x="16" y="23"/>
                  </a:lnTo>
                  <a:lnTo>
                    <a:pt x="0" y="20"/>
                  </a:lnTo>
                  <a:lnTo>
                    <a:pt x="0" y="0"/>
                  </a:lnTo>
                  <a:close/>
                </a:path>
              </a:pathLst>
            </a:custGeom>
            <a:solidFill>
              <a:srgbClr val="000D9E"/>
            </a:solidFill>
            <a:ln w="0">
              <a:solidFill>
                <a:srgbClr val="000D9E"/>
              </a:solidFill>
              <a:prstDash val="solid"/>
              <a:round/>
              <a:headEnd/>
              <a:tailEnd/>
            </a:ln>
          </p:spPr>
          <p:txBody>
            <a:bodyPr/>
            <a:lstStyle/>
            <a:p>
              <a:endParaRPr lang="en-GB"/>
            </a:p>
          </p:txBody>
        </p:sp>
        <p:sp>
          <p:nvSpPr>
            <p:cNvPr id="19" name="Freeform 19"/>
            <p:cNvSpPr>
              <a:spLocks noEditPoints="1"/>
            </p:cNvSpPr>
            <p:nvPr/>
          </p:nvSpPr>
          <p:spPr bwMode="auto">
            <a:xfrm>
              <a:off x="4908" y="412"/>
              <a:ext cx="130" cy="148"/>
            </a:xfrm>
            <a:custGeom>
              <a:avLst/>
              <a:gdLst>
                <a:gd name="T0" fmla="*/ 29 w 260"/>
                <a:gd name="T1" fmla="*/ 5 h 296"/>
                <a:gd name="T2" fmla="*/ 22 w 260"/>
                <a:gd name="T3" fmla="*/ 9 h 296"/>
                <a:gd name="T4" fmla="*/ 17 w 260"/>
                <a:gd name="T5" fmla="*/ 15 h 296"/>
                <a:gd name="T6" fmla="*/ 14 w 260"/>
                <a:gd name="T7" fmla="*/ 26 h 296"/>
                <a:gd name="T8" fmla="*/ 45 w 260"/>
                <a:gd name="T9" fmla="*/ 33 h 296"/>
                <a:gd name="T10" fmla="*/ 48 w 260"/>
                <a:gd name="T11" fmla="*/ 31 h 296"/>
                <a:gd name="T12" fmla="*/ 50 w 260"/>
                <a:gd name="T13" fmla="*/ 28 h 296"/>
                <a:gd name="T14" fmla="*/ 50 w 260"/>
                <a:gd name="T15" fmla="*/ 19 h 296"/>
                <a:gd name="T16" fmla="*/ 45 w 260"/>
                <a:gd name="T17" fmla="*/ 10 h 296"/>
                <a:gd name="T18" fmla="*/ 37 w 260"/>
                <a:gd name="T19" fmla="*/ 5 h 296"/>
                <a:gd name="T20" fmla="*/ 33 w 260"/>
                <a:gd name="T21" fmla="*/ 0 h 296"/>
                <a:gd name="T22" fmla="*/ 45 w 260"/>
                <a:gd name="T23" fmla="*/ 2 h 296"/>
                <a:gd name="T24" fmla="*/ 54 w 260"/>
                <a:gd name="T25" fmla="*/ 9 h 296"/>
                <a:gd name="T26" fmla="*/ 61 w 260"/>
                <a:gd name="T27" fmla="*/ 20 h 296"/>
                <a:gd name="T28" fmla="*/ 63 w 260"/>
                <a:gd name="T29" fmla="*/ 30 h 296"/>
                <a:gd name="T30" fmla="*/ 13 w 260"/>
                <a:gd name="T31" fmla="*/ 37 h 296"/>
                <a:gd name="T32" fmla="*/ 15 w 260"/>
                <a:gd name="T33" fmla="*/ 51 h 296"/>
                <a:gd name="T34" fmla="*/ 19 w 260"/>
                <a:gd name="T35" fmla="*/ 60 h 296"/>
                <a:gd name="T36" fmla="*/ 27 w 260"/>
                <a:gd name="T37" fmla="*/ 66 h 296"/>
                <a:gd name="T38" fmla="*/ 36 w 260"/>
                <a:gd name="T39" fmla="*/ 68 h 296"/>
                <a:gd name="T40" fmla="*/ 47 w 260"/>
                <a:gd name="T41" fmla="*/ 65 h 296"/>
                <a:gd name="T42" fmla="*/ 56 w 260"/>
                <a:gd name="T43" fmla="*/ 57 h 296"/>
                <a:gd name="T44" fmla="*/ 65 w 260"/>
                <a:gd name="T45" fmla="*/ 53 h 296"/>
                <a:gd name="T46" fmla="*/ 56 w 260"/>
                <a:gd name="T47" fmla="*/ 65 h 296"/>
                <a:gd name="T48" fmla="*/ 45 w 260"/>
                <a:gd name="T49" fmla="*/ 72 h 296"/>
                <a:gd name="T50" fmla="*/ 33 w 260"/>
                <a:gd name="T51" fmla="*/ 74 h 296"/>
                <a:gd name="T52" fmla="*/ 20 w 260"/>
                <a:gd name="T53" fmla="*/ 72 h 296"/>
                <a:gd name="T54" fmla="*/ 9 w 260"/>
                <a:gd name="T55" fmla="*/ 64 h 296"/>
                <a:gd name="T56" fmla="*/ 2 w 260"/>
                <a:gd name="T57" fmla="*/ 52 h 296"/>
                <a:gd name="T58" fmla="*/ 0 w 260"/>
                <a:gd name="T59" fmla="*/ 38 h 296"/>
                <a:gd name="T60" fmla="*/ 2 w 260"/>
                <a:gd name="T61" fmla="*/ 22 h 296"/>
                <a:gd name="T62" fmla="*/ 9 w 260"/>
                <a:gd name="T63" fmla="*/ 10 h 296"/>
                <a:gd name="T64" fmla="*/ 20 w 260"/>
                <a:gd name="T65" fmla="*/ 2 h 296"/>
                <a:gd name="T66" fmla="*/ 33 w 260"/>
                <a:gd name="T67" fmla="*/ 0 h 2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60"/>
                <a:gd name="T103" fmla="*/ 0 h 296"/>
                <a:gd name="T104" fmla="*/ 260 w 260"/>
                <a:gd name="T105" fmla="*/ 296 h 2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60" h="296">
                  <a:moveTo>
                    <a:pt x="131" y="18"/>
                  </a:moveTo>
                  <a:lnTo>
                    <a:pt x="116" y="19"/>
                  </a:lnTo>
                  <a:lnTo>
                    <a:pt x="103" y="25"/>
                  </a:lnTo>
                  <a:lnTo>
                    <a:pt x="90" y="33"/>
                  </a:lnTo>
                  <a:lnTo>
                    <a:pt x="78" y="46"/>
                  </a:lnTo>
                  <a:lnTo>
                    <a:pt x="68" y="62"/>
                  </a:lnTo>
                  <a:lnTo>
                    <a:pt x="61" y="80"/>
                  </a:lnTo>
                  <a:lnTo>
                    <a:pt x="56" y="104"/>
                  </a:lnTo>
                  <a:lnTo>
                    <a:pt x="55" y="129"/>
                  </a:lnTo>
                  <a:lnTo>
                    <a:pt x="183" y="129"/>
                  </a:lnTo>
                  <a:lnTo>
                    <a:pt x="188" y="128"/>
                  </a:lnTo>
                  <a:lnTo>
                    <a:pt x="193" y="125"/>
                  </a:lnTo>
                  <a:lnTo>
                    <a:pt x="196" y="122"/>
                  </a:lnTo>
                  <a:lnTo>
                    <a:pt x="201" y="112"/>
                  </a:lnTo>
                  <a:lnTo>
                    <a:pt x="202" y="97"/>
                  </a:lnTo>
                  <a:lnTo>
                    <a:pt x="200" y="76"/>
                  </a:lnTo>
                  <a:lnTo>
                    <a:pt x="193" y="57"/>
                  </a:lnTo>
                  <a:lnTo>
                    <a:pt x="181" y="41"/>
                  </a:lnTo>
                  <a:lnTo>
                    <a:pt x="166" y="28"/>
                  </a:lnTo>
                  <a:lnTo>
                    <a:pt x="150" y="20"/>
                  </a:lnTo>
                  <a:lnTo>
                    <a:pt x="131" y="18"/>
                  </a:lnTo>
                  <a:close/>
                  <a:moveTo>
                    <a:pt x="131" y="0"/>
                  </a:moveTo>
                  <a:lnTo>
                    <a:pt x="157" y="2"/>
                  </a:lnTo>
                  <a:lnTo>
                    <a:pt x="180" y="9"/>
                  </a:lnTo>
                  <a:lnTo>
                    <a:pt x="201" y="20"/>
                  </a:lnTo>
                  <a:lnTo>
                    <a:pt x="219" y="37"/>
                  </a:lnTo>
                  <a:lnTo>
                    <a:pt x="234" y="56"/>
                  </a:lnTo>
                  <a:lnTo>
                    <a:pt x="246" y="80"/>
                  </a:lnTo>
                  <a:lnTo>
                    <a:pt x="252" y="100"/>
                  </a:lnTo>
                  <a:lnTo>
                    <a:pt x="255" y="123"/>
                  </a:lnTo>
                  <a:lnTo>
                    <a:pt x="257" y="150"/>
                  </a:lnTo>
                  <a:lnTo>
                    <a:pt x="55" y="150"/>
                  </a:lnTo>
                  <a:lnTo>
                    <a:pt x="57" y="180"/>
                  </a:lnTo>
                  <a:lnTo>
                    <a:pt x="62" y="204"/>
                  </a:lnTo>
                  <a:lnTo>
                    <a:pt x="69" y="225"/>
                  </a:lnTo>
                  <a:lnTo>
                    <a:pt x="79" y="240"/>
                  </a:lnTo>
                  <a:lnTo>
                    <a:pt x="93" y="254"/>
                  </a:lnTo>
                  <a:lnTo>
                    <a:pt x="109" y="263"/>
                  </a:lnTo>
                  <a:lnTo>
                    <a:pt x="127" y="268"/>
                  </a:lnTo>
                  <a:lnTo>
                    <a:pt x="145" y="270"/>
                  </a:lnTo>
                  <a:lnTo>
                    <a:pt x="168" y="268"/>
                  </a:lnTo>
                  <a:lnTo>
                    <a:pt x="189" y="259"/>
                  </a:lnTo>
                  <a:lnTo>
                    <a:pt x="208" y="246"/>
                  </a:lnTo>
                  <a:lnTo>
                    <a:pt x="225" y="228"/>
                  </a:lnTo>
                  <a:lnTo>
                    <a:pt x="240" y="204"/>
                  </a:lnTo>
                  <a:lnTo>
                    <a:pt x="260" y="212"/>
                  </a:lnTo>
                  <a:lnTo>
                    <a:pt x="243" y="238"/>
                  </a:lnTo>
                  <a:lnTo>
                    <a:pt x="226" y="259"/>
                  </a:lnTo>
                  <a:lnTo>
                    <a:pt x="205" y="276"/>
                  </a:lnTo>
                  <a:lnTo>
                    <a:pt x="183" y="287"/>
                  </a:lnTo>
                  <a:lnTo>
                    <a:pt x="159" y="294"/>
                  </a:lnTo>
                  <a:lnTo>
                    <a:pt x="133" y="296"/>
                  </a:lnTo>
                  <a:lnTo>
                    <a:pt x="106" y="294"/>
                  </a:lnTo>
                  <a:lnTo>
                    <a:pt x="82" y="287"/>
                  </a:lnTo>
                  <a:lnTo>
                    <a:pt x="59" y="274"/>
                  </a:lnTo>
                  <a:lnTo>
                    <a:pt x="38" y="256"/>
                  </a:lnTo>
                  <a:lnTo>
                    <a:pt x="22" y="234"/>
                  </a:lnTo>
                  <a:lnTo>
                    <a:pt x="9" y="210"/>
                  </a:lnTo>
                  <a:lnTo>
                    <a:pt x="2" y="182"/>
                  </a:lnTo>
                  <a:lnTo>
                    <a:pt x="0" y="152"/>
                  </a:lnTo>
                  <a:lnTo>
                    <a:pt x="2" y="120"/>
                  </a:lnTo>
                  <a:lnTo>
                    <a:pt x="9" y="91"/>
                  </a:lnTo>
                  <a:lnTo>
                    <a:pt x="22" y="64"/>
                  </a:lnTo>
                  <a:lnTo>
                    <a:pt x="38" y="41"/>
                  </a:lnTo>
                  <a:lnTo>
                    <a:pt x="57" y="23"/>
                  </a:lnTo>
                  <a:lnTo>
                    <a:pt x="81" y="10"/>
                  </a:lnTo>
                  <a:lnTo>
                    <a:pt x="105" y="2"/>
                  </a:lnTo>
                  <a:lnTo>
                    <a:pt x="131" y="0"/>
                  </a:lnTo>
                  <a:close/>
                </a:path>
              </a:pathLst>
            </a:custGeom>
            <a:solidFill>
              <a:srgbClr val="000D9E"/>
            </a:solidFill>
            <a:ln w="0">
              <a:solidFill>
                <a:srgbClr val="000D9E"/>
              </a:solidFill>
              <a:prstDash val="solid"/>
              <a:round/>
              <a:headEnd/>
              <a:tailEnd/>
            </a:ln>
          </p:spPr>
          <p:txBody>
            <a:bodyPr/>
            <a:lstStyle/>
            <a:p>
              <a:endParaRPr lang="en-GB"/>
            </a:p>
          </p:txBody>
        </p:sp>
        <p:sp>
          <p:nvSpPr>
            <p:cNvPr id="20" name="Freeform 20"/>
            <p:cNvSpPr>
              <a:spLocks/>
            </p:cNvSpPr>
            <p:nvPr/>
          </p:nvSpPr>
          <p:spPr bwMode="auto">
            <a:xfrm>
              <a:off x="5176" y="414"/>
              <a:ext cx="112" cy="146"/>
            </a:xfrm>
            <a:custGeom>
              <a:avLst/>
              <a:gdLst>
                <a:gd name="T0" fmla="*/ 30 w 224"/>
                <a:gd name="T1" fmla="*/ 0 h 293"/>
                <a:gd name="T2" fmla="*/ 42 w 224"/>
                <a:gd name="T3" fmla="*/ 5 h 293"/>
                <a:gd name="T4" fmla="*/ 50 w 224"/>
                <a:gd name="T5" fmla="*/ 0 h 293"/>
                <a:gd name="T6" fmla="*/ 47 w 224"/>
                <a:gd name="T7" fmla="*/ 25 h 293"/>
                <a:gd name="T8" fmla="*/ 42 w 224"/>
                <a:gd name="T9" fmla="*/ 13 h 293"/>
                <a:gd name="T10" fmla="*/ 34 w 224"/>
                <a:gd name="T11" fmla="*/ 7 h 293"/>
                <a:gd name="T12" fmla="*/ 24 w 224"/>
                <a:gd name="T13" fmla="*/ 5 h 293"/>
                <a:gd name="T14" fmla="*/ 15 w 224"/>
                <a:gd name="T15" fmla="*/ 6 h 293"/>
                <a:gd name="T16" fmla="*/ 11 w 224"/>
                <a:gd name="T17" fmla="*/ 11 h 293"/>
                <a:gd name="T18" fmla="*/ 9 w 224"/>
                <a:gd name="T19" fmla="*/ 17 h 293"/>
                <a:gd name="T20" fmla="*/ 11 w 224"/>
                <a:gd name="T21" fmla="*/ 22 h 293"/>
                <a:gd name="T22" fmla="*/ 15 w 224"/>
                <a:gd name="T23" fmla="*/ 26 h 293"/>
                <a:gd name="T24" fmla="*/ 27 w 224"/>
                <a:gd name="T25" fmla="*/ 29 h 293"/>
                <a:gd name="T26" fmla="*/ 38 w 224"/>
                <a:gd name="T27" fmla="*/ 31 h 293"/>
                <a:gd name="T28" fmla="*/ 47 w 224"/>
                <a:gd name="T29" fmla="*/ 35 h 293"/>
                <a:gd name="T30" fmla="*/ 53 w 224"/>
                <a:gd name="T31" fmla="*/ 40 h 293"/>
                <a:gd name="T32" fmla="*/ 56 w 224"/>
                <a:gd name="T33" fmla="*/ 47 h 293"/>
                <a:gd name="T34" fmla="*/ 56 w 224"/>
                <a:gd name="T35" fmla="*/ 55 h 293"/>
                <a:gd name="T36" fmla="*/ 52 w 224"/>
                <a:gd name="T37" fmla="*/ 63 h 293"/>
                <a:gd name="T38" fmla="*/ 45 w 224"/>
                <a:gd name="T39" fmla="*/ 70 h 293"/>
                <a:gd name="T40" fmla="*/ 36 w 224"/>
                <a:gd name="T41" fmla="*/ 73 h 293"/>
                <a:gd name="T42" fmla="*/ 24 w 224"/>
                <a:gd name="T43" fmla="*/ 72 h 293"/>
                <a:gd name="T44" fmla="*/ 11 w 224"/>
                <a:gd name="T45" fmla="*/ 66 h 293"/>
                <a:gd name="T46" fmla="*/ 2 w 224"/>
                <a:gd name="T47" fmla="*/ 72 h 293"/>
                <a:gd name="T48" fmla="*/ 5 w 224"/>
                <a:gd name="T49" fmla="*/ 45 h 293"/>
                <a:gd name="T50" fmla="*/ 10 w 224"/>
                <a:gd name="T51" fmla="*/ 56 h 293"/>
                <a:gd name="T52" fmla="*/ 15 w 224"/>
                <a:gd name="T53" fmla="*/ 63 h 293"/>
                <a:gd name="T54" fmla="*/ 25 w 224"/>
                <a:gd name="T55" fmla="*/ 67 h 293"/>
                <a:gd name="T56" fmla="*/ 36 w 224"/>
                <a:gd name="T57" fmla="*/ 67 h 293"/>
                <a:gd name="T58" fmla="*/ 43 w 224"/>
                <a:gd name="T59" fmla="*/ 64 h 293"/>
                <a:gd name="T60" fmla="*/ 47 w 224"/>
                <a:gd name="T61" fmla="*/ 59 h 293"/>
                <a:gd name="T62" fmla="*/ 47 w 224"/>
                <a:gd name="T63" fmla="*/ 52 h 293"/>
                <a:gd name="T64" fmla="*/ 44 w 224"/>
                <a:gd name="T65" fmla="*/ 48 h 293"/>
                <a:gd name="T66" fmla="*/ 39 w 224"/>
                <a:gd name="T67" fmla="*/ 45 h 293"/>
                <a:gd name="T68" fmla="*/ 20 w 224"/>
                <a:gd name="T69" fmla="*/ 41 h 293"/>
                <a:gd name="T70" fmla="*/ 11 w 224"/>
                <a:gd name="T71" fmla="*/ 38 h 293"/>
                <a:gd name="T72" fmla="*/ 4 w 224"/>
                <a:gd name="T73" fmla="*/ 31 h 293"/>
                <a:gd name="T74" fmla="*/ 1 w 224"/>
                <a:gd name="T75" fmla="*/ 22 h 293"/>
                <a:gd name="T76" fmla="*/ 4 w 224"/>
                <a:gd name="T77" fmla="*/ 12 h 293"/>
                <a:gd name="T78" fmla="*/ 10 w 224"/>
                <a:gd name="T79" fmla="*/ 4 h 293"/>
                <a:gd name="T80" fmla="*/ 20 w 224"/>
                <a:gd name="T81" fmla="*/ 0 h 29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4"/>
                <a:gd name="T124" fmla="*/ 0 h 293"/>
                <a:gd name="T125" fmla="*/ 224 w 224"/>
                <a:gd name="T126" fmla="*/ 293 h 29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4" h="293">
                  <a:moveTo>
                    <a:pt x="99" y="0"/>
                  </a:moveTo>
                  <a:lnTo>
                    <a:pt x="123" y="2"/>
                  </a:lnTo>
                  <a:lnTo>
                    <a:pt x="145" y="10"/>
                  </a:lnTo>
                  <a:lnTo>
                    <a:pt x="167" y="23"/>
                  </a:lnTo>
                  <a:lnTo>
                    <a:pt x="187" y="2"/>
                  </a:lnTo>
                  <a:lnTo>
                    <a:pt x="198" y="2"/>
                  </a:lnTo>
                  <a:lnTo>
                    <a:pt x="206" y="103"/>
                  </a:lnTo>
                  <a:lnTo>
                    <a:pt x="187" y="103"/>
                  </a:lnTo>
                  <a:lnTo>
                    <a:pt x="176" y="76"/>
                  </a:lnTo>
                  <a:lnTo>
                    <a:pt x="165" y="55"/>
                  </a:lnTo>
                  <a:lnTo>
                    <a:pt x="151" y="40"/>
                  </a:lnTo>
                  <a:lnTo>
                    <a:pt x="135" y="30"/>
                  </a:lnTo>
                  <a:lnTo>
                    <a:pt x="116" y="23"/>
                  </a:lnTo>
                  <a:lnTo>
                    <a:pt x="95" y="21"/>
                  </a:lnTo>
                  <a:lnTo>
                    <a:pt x="78" y="22"/>
                  </a:lnTo>
                  <a:lnTo>
                    <a:pt x="63" y="27"/>
                  </a:lnTo>
                  <a:lnTo>
                    <a:pt x="52" y="35"/>
                  </a:lnTo>
                  <a:lnTo>
                    <a:pt x="42" y="45"/>
                  </a:lnTo>
                  <a:lnTo>
                    <a:pt x="37" y="57"/>
                  </a:lnTo>
                  <a:lnTo>
                    <a:pt x="35" y="69"/>
                  </a:lnTo>
                  <a:lnTo>
                    <a:pt x="37" y="81"/>
                  </a:lnTo>
                  <a:lnTo>
                    <a:pt x="42" y="91"/>
                  </a:lnTo>
                  <a:lnTo>
                    <a:pt x="50" y="99"/>
                  </a:lnTo>
                  <a:lnTo>
                    <a:pt x="63" y="107"/>
                  </a:lnTo>
                  <a:lnTo>
                    <a:pt x="82" y="113"/>
                  </a:lnTo>
                  <a:lnTo>
                    <a:pt x="107" y="119"/>
                  </a:lnTo>
                  <a:lnTo>
                    <a:pt x="130" y="124"/>
                  </a:lnTo>
                  <a:lnTo>
                    <a:pt x="149" y="127"/>
                  </a:lnTo>
                  <a:lnTo>
                    <a:pt x="172" y="133"/>
                  </a:lnTo>
                  <a:lnTo>
                    <a:pt x="187" y="140"/>
                  </a:lnTo>
                  <a:lnTo>
                    <a:pt x="199" y="149"/>
                  </a:lnTo>
                  <a:lnTo>
                    <a:pt x="210" y="161"/>
                  </a:lnTo>
                  <a:lnTo>
                    <a:pt x="218" y="173"/>
                  </a:lnTo>
                  <a:lnTo>
                    <a:pt x="223" y="188"/>
                  </a:lnTo>
                  <a:lnTo>
                    <a:pt x="224" y="206"/>
                  </a:lnTo>
                  <a:lnTo>
                    <a:pt x="221" y="223"/>
                  </a:lnTo>
                  <a:lnTo>
                    <a:pt x="217" y="239"/>
                  </a:lnTo>
                  <a:lnTo>
                    <a:pt x="207" y="254"/>
                  </a:lnTo>
                  <a:lnTo>
                    <a:pt x="195" y="268"/>
                  </a:lnTo>
                  <a:lnTo>
                    <a:pt x="179" y="280"/>
                  </a:lnTo>
                  <a:lnTo>
                    <a:pt x="161" y="288"/>
                  </a:lnTo>
                  <a:lnTo>
                    <a:pt x="142" y="292"/>
                  </a:lnTo>
                  <a:lnTo>
                    <a:pt x="120" y="293"/>
                  </a:lnTo>
                  <a:lnTo>
                    <a:pt x="93" y="291"/>
                  </a:lnTo>
                  <a:lnTo>
                    <a:pt x="68" y="282"/>
                  </a:lnTo>
                  <a:lnTo>
                    <a:pt x="43" y="267"/>
                  </a:lnTo>
                  <a:lnTo>
                    <a:pt x="22" y="291"/>
                  </a:lnTo>
                  <a:lnTo>
                    <a:pt x="5" y="291"/>
                  </a:lnTo>
                  <a:lnTo>
                    <a:pt x="0" y="181"/>
                  </a:lnTo>
                  <a:lnTo>
                    <a:pt x="19" y="181"/>
                  </a:lnTo>
                  <a:lnTo>
                    <a:pt x="28" y="206"/>
                  </a:lnTo>
                  <a:lnTo>
                    <a:pt x="39" y="225"/>
                  </a:lnTo>
                  <a:lnTo>
                    <a:pt x="50" y="241"/>
                  </a:lnTo>
                  <a:lnTo>
                    <a:pt x="62" y="253"/>
                  </a:lnTo>
                  <a:lnTo>
                    <a:pt x="79" y="265"/>
                  </a:lnTo>
                  <a:lnTo>
                    <a:pt x="99" y="270"/>
                  </a:lnTo>
                  <a:lnTo>
                    <a:pt x="121" y="273"/>
                  </a:lnTo>
                  <a:lnTo>
                    <a:pt x="142" y="271"/>
                  </a:lnTo>
                  <a:lnTo>
                    <a:pt x="158" y="267"/>
                  </a:lnTo>
                  <a:lnTo>
                    <a:pt x="172" y="259"/>
                  </a:lnTo>
                  <a:lnTo>
                    <a:pt x="181" y="248"/>
                  </a:lnTo>
                  <a:lnTo>
                    <a:pt x="187" y="236"/>
                  </a:lnTo>
                  <a:lnTo>
                    <a:pt x="189" y="222"/>
                  </a:lnTo>
                  <a:lnTo>
                    <a:pt x="188" y="210"/>
                  </a:lnTo>
                  <a:lnTo>
                    <a:pt x="183" y="200"/>
                  </a:lnTo>
                  <a:lnTo>
                    <a:pt x="175" y="192"/>
                  </a:lnTo>
                  <a:lnTo>
                    <a:pt x="165" y="186"/>
                  </a:lnTo>
                  <a:lnTo>
                    <a:pt x="153" y="183"/>
                  </a:lnTo>
                  <a:lnTo>
                    <a:pt x="134" y="178"/>
                  </a:lnTo>
                  <a:lnTo>
                    <a:pt x="78" y="166"/>
                  </a:lnTo>
                  <a:lnTo>
                    <a:pt x="57" y="159"/>
                  </a:lnTo>
                  <a:lnTo>
                    <a:pt x="42" y="154"/>
                  </a:lnTo>
                  <a:lnTo>
                    <a:pt x="27" y="142"/>
                  </a:lnTo>
                  <a:lnTo>
                    <a:pt x="15" y="126"/>
                  </a:lnTo>
                  <a:lnTo>
                    <a:pt x="7" y="107"/>
                  </a:lnTo>
                  <a:lnTo>
                    <a:pt x="4" y="88"/>
                  </a:lnTo>
                  <a:lnTo>
                    <a:pt x="7" y="68"/>
                  </a:lnTo>
                  <a:lnTo>
                    <a:pt x="13" y="50"/>
                  </a:lnTo>
                  <a:lnTo>
                    <a:pt x="25" y="32"/>
                  </a:lnTo>
                  <a:lnTo>
                    <a:pt x="40" y="19"/>
                  </a:lnTo>
                  <a:lnTo>
                    <a:pt x="57" y="8"/>
                  </a:lnTo>
                  <a:lnTo>
                    <a:pt x="77" y="2"/>
                  </a:lnTo>
                  <a:lnTo>
                    <a:pt x="99" y="0"/>
                  </a:lnTo>
                  <a:close/>
                </a:path>
              </a:pathLst>
            </a:custGeom>
            <a:solidFill>
              <a:srgbClr val="000D9E"/>
            </a:solidFill>
            <a:ln w="0">
              <a:solidFill>
                <a:srgbClr val="000D9E"/>
              </a:solidFill>
              <a:prstDash val="solid"/>
              <a:round/>
              <a:headEnd/>
              <a:tailEnd/>
            </a:ln>
          </p:spPr>
          <p:txBody>
            <a:bodyPr/>
            <a:lstStyle/>
            <a:p>
              <a:endParaRPr lang="en-GB"/>
            </a:p>
          </p:txBody>
        </p:sp>
        <p:sp>
          <p:nvSpPr>
            <p:cNvPr id="21" name="Freeform 21"/>
            <p:cNvSpPr>
              <a:spLocks/>
            </p:cNvSpPr>
            <p:nvPr/>
          </p:nvSpPr>
          <p:spPr bwMode="auto">
            <a:xfrm>
              <a:off x="5488" y="416"/>
              <a:ext cx="155" cy="200"/>
            </a:xfrm>
            <a:custGeom>
              <a:avLst/>
              <a:gdLst>
                <a:gd name="T0" fmla="*/ 33 w 311"/>
                <a:gd name="T1" fmla="*/ 0 h 399"/>
                <a:gd name="T2" fmla="*/ 30 w 311"/>
                <a:gd name="T3" fmla="*/ 5 h 399"/>
                <a:gd name="T4" fmla="*/ 25 w 311"/>
                <a:gd name="T5" fmla="*/ 7 h 399"/>
                <a:gd name="T6" fmla="*/ 23 w 311"/>
                <a:gd name="T7" fmla="*/ 8 h 399"/>
                <a:gd name="T8" fmla="*/ 23 w 311"/>
                <a:gd name="T9" fmla="*/ 11 h 399"/>
                <a:gd name="T10" fmla="*/ 43 w 311"/>
                <a:gd name="T11" fmla="*/ 54 h 399"/>
                <a:gd name="T12" fmla="*/ 59 w 311"/>
                <a:gd name="T13" fmla="*/ 15 h 399"/>
                <a:gd name="T14" fmla="*/ 59 w 311"/>
                <a:gd name="T15" fmla="*/ 10 h 399"/>
                <a:gd name="T16" fmla="*/ 57 w 311"/>
                <a:gd name="T17" fmla="*/ 8 h 399"/>
                <a:gd name="T18" fmla="*/ 52 w 311"/>
                <a:gd name="T19" fmla="*/ 6 h 399"/>
                <a:gd name="T20" fmla="*/ 48 w 311"/>
                <a:gd name="T21" fmla="*/ 0 h 399"/>
                <a:gd name="T22" fmla="*/ 77 w 311"/>
                <a:gd name="T23" fmla="*/ 5 h 399"/>
                <a:gd name="T24" fmla="*/ 70 w 311"/>
                <a:gd name="T25" fmla="*/ 8 h 399"/>
                <a:gd name="T26" fmla="*/ 66 w 311"/>
                <a:gd name="T27" fmla="*/ 13 h 399"/>
                <a:gd name="T28" fmla="*/ 37 w 311"/>
                <a:gd name="T29" fmla="*/ 80 h 399"/>
                <a:gd name="T30" fmla="*/ 30 w 311"/>
                <a:gd name="T31" fmla="*/ 91 h 399"/>
                <a:gd name="T32" fmla="*/ 22 w 311"/>
                <a:gd name="T33" fmla="*/ 98 h 399"/>
                <a:gd name="T34" fmla="*/ 12 w 311"/>
                <a:gd name="T35" fmla="*/ 100 h 399"/>
                <a:gd name="T36" fmla="*/ 5 w 311"/>
                <a:gd name="T37" fmla="*/ 99 h 399"/>
                <a:gd name="T38" fmla="*/ 1 w 311"/>
                <a:gd name="T39" fmla="*/ 95 h 399"/>
                <a:gd name="T40" fmla="*/ 0 w 311"/>
                <a:gd name="T41" fmla="*/ 90 h 399"/>
                <a:gd name="T42" fmla="*/ 2 w 311"/>
                <a:gd name="T43" fmla="*/ 84 h 399"/>
                <a:gd name="T44" fmla="*/ 7 w 311"/>
                <a:gd name="T45" fmla="*/ 82 h 399"/>
                <a:gd name="T46" fmla="*/ 12 w 311"/>
                <a:gd name="T47" fmla="*/ 84 h 399"/>
                <a:gd name="T48" fmla="*/ 13 w 311"/>
                <a:gd name="T49" fmla="*/ 86 h 399"/>
                <a:gd name="T50" fmla="*/ 14 w 311"/>
                <a:gd name="T51" fmla="*/ 90 h 399"/>
                <a:gd name="T52" fmla="*/ 13 w 311"/>
                <a:gd name="T53" fmla="*/ 91 h 399"/>
                <a:gd name="T54" fmla="*/ 13 w 311"/>
                <a:gd name="T55" fmla="*/ 92 h 399"/>
                <a:gd name="T56" fmla="*/ 14 w 311"/>
                <a:gd name="T57" fmla="*/ 93 h 399"/>
                <a:gd name="T58" fmla="*/ 18 w 311"/>
                <a:gd name="T59" fmla="*/ 93 h 399"/>
                <a:gd name="T60" fmla="*/ 24 w 311"/>
                <a:gd name="T61" fmla="*/ 90 h 399"/>
                <a:gd name="T62" fmla="*/ 28 w 311"/>
                <a:gd name="T63" fmla="*/ 84 h 399"/>
                <a:gd name="T64" fmla="*/ 33 w 311"/>
                <a:gd name="T65" fmla="*/ 75 h 399"/>
                <a:gd name="T66" fmla="*/ 10 w 311"/>
                <a:gd name="T67" fmla="*/ 12 h 399"/>
                <a:gd name="T68" fmla="*/ 7 w 311"/>
                <a:gd name="T69" fmla="*/ 8 h 399"/>
                <a:gd name="T70" fmla="*/ 4 w 311"/>
                <a:gd name="T71" fmla="*/ 6 h 399"/>
                <a:gd name="T72" fmla="*/ 0 w 311"/>
                <a:gd name="T73" fmla="*/ 0 h 3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11"/>
                <a:gd name="T112" fmla="*/ 0 h 399"/>
                <a:gd name="T113" fmla="*/ 311 w 311"/>
                <a:gd name="T114" fmla="*/ 399 h 39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11" h="399">
                  <a:moveTo>
                    <a:pt x="1" y="0"/>
                  </a:moveTo>
                  <a:lnTo>
                    <a:pt x="135" y="0"/>
                  </a:lnTo>
                  <a:lnTo>
                    <a:pt x="135" y="20"/>
                  </a:lnTo>
                  <a:lnTo>
                    <a:pt x="123" y="20"/>
                  </a:lnTo>
                  <a:lnTo>
                    <a:pt x="108" y="22"/>
                  </a:lnTo>
                  <a:lnTo>
                    <a:pt x="100" y="25"/>
                  </a:lnTo>
                  <a:lnTo>
                    <a:pt x="96" y="27"/>
                  </a:lnTo>
                  <a:lnTo>
                    <a:pt x="95" y="31"/>
                  </a:lnTo>
                  <a:lnTo>
                    <a:pt x="93" y="34"/>
                  </a:lnTo>
                  <a:lnTo>
                    <a:pt x="93" y="41"/>
                  </a:lnTo>
                  <a:lnTo>
                    <a:pt x="95" y="46"/>
                  </a:lnTo>
                  <a:lnTo>
                    <a:pt x="172" y="213"/>
                  </a:lnTo>
                  <a:lnTo>
                    <a:pt x="231" y="75"/>
                  </a:lnTo>
                  <a:lnTo>
                    <a:pt x="237" y="60"/>
                  </a:lnTo>
                  <a:lnTo>
                    <a:pt x="238" y="46"/>
                  </a:lnTo>
                  <a:lnTo>
                    <a:pt x="236" y="37"/>
                  </a:lnTo>
                  <a:lnTo>
                    <a:pt x="232" y="32"/>
                  </a:lnTo>
                  <a:lnTo>
                    <a:pt x="229" y="29"/>
                  </a:lnTo>
                  <a:lnTo>
                    <a:pt x="221" y="25"/>
                  </a:lnTo>
                  <a:lnTo>
                    <a:pt x="209" y="23"/>
                  </a:lnTo>
                  <a:lnTo>
                    <a:pt x="194" y="20"/>
                  </a:lnTo>
                  <a:lnTo>
                    <a:pt x="194" y="0"/>
                  </a:lnTo>
                  <a:lnTo>
                    <a:pt x="311" y="0"/>
                  </a:lnTo>
                  <a:lnTo>
                    <a:pt x="311" y="20"/>
                  </a:lnTo>
                  <a:lnTo>
                    <a:pt x="296" y="24"/>
                  </a:lnTo>
                  <a:lnTo>
                    <a:pt x="283" y="30"/>
                  </a:lnTo>
                  <a:lnTo>
                    <a:pt x="273" y="39"/>
                  </a:lnTo>
                  <a:lnTo>
                    <a:pt x="266" y="50"/>
                  </a:lnTo>
                  <a:lnTo>
                    <a:pt x="161" y="292"/>
                  </a:lnTo>
                  <a:lnTo>
                    <a:pt x="148" y="320"/>
                  </a:lnTo>
                  <a:lnTo>
                    <a:pt x="134" y="344"/>
                  </a:lnTo>
                  <a:lnTo>
                    <a:pt x="120" y="362"/>
                  </a:lnTo>
                  <a:lnTo>
                    <a:pt x="108" y="376"/>
                  </a:lnTo>
                  <a:lnTo>
                    <a:pt x="89" y="389"/>
                  </a:lnTo>
                  <a:lnTo>
                    <a:pt x="70" y="397"/>
                  </a:lnTo>
                  <a:lnTo>
                    <a:pt x="50" y="399"/>
                  </a:lnTo>
                  <a:lnTo>
                    <a:pt x="36" y="398"/>
                  </a:lnTo>
                  <a:lnTo>
                    <a:pt x="23" y="394"/>
                  </a:lnTo>
                  <a:lnTo>
                    <a:pt x="14" y="387"/>
                  </a:lnTo>
                  <a:lnTo>
                    <a:pt x="6" y="377"/>
                  </a:lnTo>
                  <a:lnTo>
                    <a:pt x="1" y="368"/>
                  </a:lnTo>
                  <a:lnTo>
                    <a:pt x="0" y="357"/>
                  </a:lnTo>
                  <a:lnTo>
                    <a:pt x="3" y="344"/>
                  </a:lnTo>
                  <a:lnTo>
                    <a:pt x="8" y="335"/>
                  </a:lnTo>
                  <a:lnTo>
                    <a:pt x="18" y="328"/>
                  </a:lnTo>
                  <a:lnTo>
                    <a:pt x="29" y="325"/>
                  </a:lnTo>
                  <a:lnTo>
                    <a:pt x="40" y="328"/>
                  </a:lnTo>
                  <a:lnTo>
                    <a:pt x="49" y="333"/>
                  </a:lnTo>
                  <a:lnTo>
                    <a:pt x="52" y="337"/>
                  </a:lnTo>
                  <a:lnTo>
                    <a:pt x="55" y="342"/>
                  </a:lnTo>
                  <a:lnTo>
                    <a:pt x="56" y="346"/>
                  </a:lnTo>
                  <a:lnTo>
                    <a:pt x="56" y="357"/>
                  </a:lnTo>
                  <a:lnTo>
                    <a:pt x="55" y="360"/>
                  </a:lnTo>
                  <a:lnTo>
                    <a:pt x="55" y="362"/>
                  </a:lnTo>
                  <a:lnTo>
                    <a:pt x="53" y="365"/>
                  </a:lnTo>
                  <a:lnTo>
                    <a:pt x="53" y="366"/>
                  </a:lnTo>
                  <a:lnTo>
                    <a:pt x="55" y="369"/>
                  </a:lnTo>
                  <a:lnTo>
                    <a:pt x="56" y="372"/>
                  </a:lnTo>
                  <a:lnTo>
                    <a:pt x="63" y="374"/>
                  </a:lnTo>
                  <a:lnTo>
                    <a:pt x="74" y="372"/>
                  </a:lnTo>
                  <a:lnTo>
                    <a:pt x="86" y="366"/>
                  </a:lnTo>
                  <a:lnTo>
                    <a:pt x="97" y="357"/>
                  </a:lnTo>
                  <a:lnTo>
                    <a:pt x="109" y="344"/>
                  </a:lnTo>
                  <a:lnTo>
                    <a:pt x="115" y="333"/>
                  </a:lnTo>
                  <a:lnTo>
                    <a:pt x="124" y="318"/>
                  </a:lnTo>
                  <a:lnTo>
                    <a:pt x="134" y="298"/>
                  </a:lnTo>
                  <a:lnTo>
                    <a:pt x="147" y="273"/>
                  </a:lnTo>
                  <a:lnTo>
                    <a:pt x="41" y="46"/>
                  </a:lnTo>
                  <a:lnTo>
                    <a:pt x="37" y="40"/>
                  </a:lnTo>
                  <a:lnTo>
                    <a:pt x="30" y="31"/>
                  </a:lnTo>
                  <a:lnTo>
                    <a:pt x="27" y="29"/>
                  </a:lnTo>
                  <a:lnTo>
                    <a:pt x="16" y="24"/>
                  </a:lnTo>
                  <a:lnTo>
                    <a:pt x="1" y="20"/>
                  </a:lnTo>
                  <a:lnTo>
                    <a:pt x="1" y="0"/>
                  </a:lnTo>
                  <a:close/>
                </a:path>
              </a:pathLst>
            </a:custGeom>
            <a:solidFill>
              <a:srgbClr val="000D9E"/>
            </a:solidFill>
            <a:ln w="0">
              <a:solidFill>
                <a:srgbClr val="000D9E"/>
              </a:solidFill>
              <a:prstDash val="solid"/>
              <a:round/>
              <a:headEnd/>
              <a:tailEnd/>
            </a:ln>
          </p:spPr>
          <p:txBody>
            <a:bodyPr/>
            <a:lstStyle/>
            <a:p>
              <a:endParaRPr lang="en-GB"/>
            </a:p>
          </p:txBody>
        </p:sp>
        <p:sp>
          <p:nvSpPr>
            <p:cNvPr id="22" name="Freeform 22"/>
            <p:cNvSpPr>
              <a:spLocks/>
            </p:cNvSpPr>
            <p:nvPr/>
          </p:nvSpPr>
          <p:spPr bwMode="auto">
            <a:xfrm>
              <a:off x="4321" y="119"/>
              <a:ext cx="175" cy="203"/>
            </a:xfrm>
            <a:custGeom>
              <a:avLst/>
              <a:gdLst>
                <a:gd name="T0" fmla="*/ 0 w 350"/>
                <a:gd name="T1" fmla="*/ 0 h 407"/>
                <a:gd name="T2" fmla="*/ 27 w 350"/>
                <a:gd name="T3" fmla="*/ 0 h 407"/>
                <a:gd name="T4" fmla="*/ 67 w 350"/>
                <a:gd name="T5" fmla="*/ 62 h 407"/>
                <a:gd name="T6" fmla="*/ 67 w 350"/>
                <a:gd name="T7" fmla="*/ 0 h 407"/>
                <a:gd name="T8" fmla="*/ 88 w 350"/>
                <a:gd name="T9" fmla="*/ 0 h 407"/>
                <a:gd name="T10" fmla="*/ 88 w 350"/>
                <a:gd name="T11" fmla="*/ 101 h 407"/>
                <a:gd name="T12" fmla="*/ 65 w 350"/>
                <a:gd name="T13" fmla="*/ 101 h 407"/>
                <a:gd name="T14" fmla="*/ 22 w 350"/>
                <a:gd name="T15" fmla="*/ 31 h 407"/>
                <a:gd name="T16" fmla="*/ 22 w 350"/>
                <a:gd name="T17" fmla="*/ 101 h 407"/>
                <a:gd name="T18" fmla="*/ 0 w 350"/>
                <a:gd name="T19" fmla="*/ 101 h 407"/>
                <a:gd name="T20" fmla="*/ 0 w 350"/>
                <a:gd name="T21" fmla="*/ 0 h 40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0"/>
                <a:gd name="T34" fmla="*/ 0 h 407"/>
                <a:gd name="T35" fmla="*/ 350 w 350"/>
                <a:gd name="T36" fmla="*/ 407 h 40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0" h="407">
                  <a:moveTo>
                    <a:pt x="0" y="0"/>
                  </a:moveTo>
                  <a:lnTo>
                    <a:pt x="111" y="0"/>
                  </a:lnTo>
                  <a:lnTo>
                    <a:pt x="265" y="251"/>
                  </a:lnTo>
                  <a:lnTo>
                    <a:pt x="265" y="0"/>
                  </a:lnTo>
                  <a:lnTo>
                    <a:pt x="350" y="0"/>
                  </a:lnTo>
                  <a:lnTo>
                    <a:pt x="350" y="407"/>
                  </a:lnTo>
                  <a:lnTo>
                    <a:pt x="259" y="407"/>
                  </a:lnTo>
                  <a:lnTo>
                    <a:pt x="87" y="125"/>
                  </a:lnTo>
                  <a:lnTo>
                    <a:pt x="87" y="407"/>
                  </a:lnTo>
                  <a:lnTo>
                    <a:pt x="0" y="407"/>
                  </a:lnTo>
                  <a:lnTo>
                    <a:pt x="0" y="0"/>
                  </a:lnTo>
                  <a:close/>
                </a:path>
              </a:pathLst>
            </a:custGeom>
            <a:solidFill>
              <a:srgbClr val="000D9E"/>
            </a:solidFill>
            <a:ln w="0">
              <a:solidFill>
                <a:srgbClr val="000D9E"/>
              </a:solidFill>
              <a:prstDash val="solid"/>
              <a:round/>
              <a:headEnd/>
              <a:tailEnd/>
            </a:ln>
          </p:spPr>
          <p:txBody>
            <a:bodyPr/>
            <a:lstStyle/>
            <a:p>
              <a:endParaRPr lang="en-GB"/>
            </a:p>
          </p:txBody>
        </p:sp>
        <p:sp>
          <p:nvSpPr>
            <p:cNvPr id="23" name="Freeform 23"/>
            <p:cNvSpPr>
              <a:spLocks/>
            </p:cNvSpPr>
            <p:nvPr/>
          </p:nvSpPr>
          <p:spPr bwMode="auto">
            <a:xfrm>
              <a:off x="4295" y="353"/>
              <a:ext cx="231" cy="211"/>
            </a:xfrm>
            <a:custGeom>
              <a:avLst/>
              <a:gdLst>
                <a:gd name="T0" fmla="*/ 46 w 461"/>
                <a:gd name="T1" fmla="*/ 0 h 422"/>
                <a:gd name="T2" fmla="*/ 36 w 461"/>
                <a:gd name="T3" fmla="*/ 6 h 422"/>
                <a:gd name="T4" fmla="*/ 33 w 461"/>
                <a:gd name="T5" fmla="*/ 7 h 422"/>
                <a:gd name="T6" fmla="*/ 32 w 461"/>
                <a:gd name="T7" fmla="*/ 9 h 422"/>
                <a:gd name="T8" fmla="*/ 31 w 461"/>
                <a:gd name="T9" fmla="*/ 67 h 422"/>
                <a:gd name="T10" fmla="*/ 32 w 461"/>
                <a:gd name="T11" fmla="*/ 78 h 422"/>
                <a:gd name="T12" fmla="*/ 35 w 461"/>
                <a:gd name="T13" fmla="*/ 86 h 422"/>
                <a:gd name="T14" fmla="*/ 42 w 461"/>
                <a:gd name="T15" fmla="*/ 93 h 422"/>
                <a:gd name="T16" fmla="*/ 53 w 461"/>
                <a:gd name="T17" fmla="*/ 97 h 422"/>
                <a:gd name="T18" fmla="*/ 67 w 461"/>
                <a:gd name="T19" fmla="*/ 97 h 422"/>
                <a:gd name="T20" fmla="*/ 78 w 461"/>
                <a:gd name="T21" fmla="*/ 93 h 422"/>
                <a:gd name="T22" fmla="*/ 87 w 461"/>
                <a:gd name="T23" fmla="*/ 85 h 422"/>
                <a:gd name="T24" fmla="*/ 90 w 461"/>
                <a:gd name="T25" fmla="*/ 75 h 422"/>
                <a:gd name="T26" fmla="*/ 91 w 461"/>
                <a:gd name="T27" fmla="*/ 25 h 422"/>
                <a:gd name="T28" fmla="*/ 90 w 461"/>
                <a:gd name="T29" fmla="*/ 14 h 422"/>
                <a:gd name="T30" fmla="*/ 87 w 461"/>
                <a:gd name="T31" fmla="*/ 10 h 422"/>
                <a:gd name="T32" fmla="*/ 85 w 461"/>
                <a:gd name="T33" fmla="*/ 7 h 422"/>
                <a:gd name="T34" fmla="*/ 80 w 461"/>
                <a:gd name="T35" fmla="*/ 6 h 422"/>
                <a:gd name="T36" fmla="*/ 74 w 461"/>
                <a:gd name="T37" fmla="*/ 6 h 422"/>
                <a:gd name="T38" fmla="*/ 116 w 461"/>
                <a:gd name="T39" fmla="*/ 0 h 422"/>
                <a:gd name="T40" fmla="*/ 113 w 461"/>
                <a:gd name="T41" fmla="*/ 6 h 422"/>
                <a:gd name="T42" fmla="*/ 105 w 461"/>
                <a:gd name="T43" fmla="*/ 7 h 422"/>
                <a:gd name="T44" fmla="*/ 100 w 461"/>
                <a:gd name="T45" fmla="*/ 12 h 422"/>
                <a:gd name="T46" fmla="*/ 99 w 461"/>
                <a:gd name="T47" fmla="*/ 21 h 422"/>
                <a:gd name="T48" fmla="*/ 99 w 461"/>
                <a:gd name="T49" fmla="*/ 75 h 422"/>
                <a:gd name="T50" fmla="*/ 95 w 461"/>
                <a:gd name="T51" fmla="*/ 86 h 422"/>
                <a:gd name="T52" fmla="*/ 89 w 461"/>
                <a:gd name="T53" fmla="*/ 95 h 422"/>
                <a:gd name="T54" fmla="*/ 78 w 461"/>
                <a:gd name="T55" fmla="*/ 102 h 422"/>
                <a:gd name="T56" fmla="*/ 65 w 461"/>
                <a:gd name="T57" fmla="*/ 106 h 422"/>
                <a:gd name="T58" fmla="*/ 50 w 461"/>
                <a:gd name="T59" fmla="*/ 106 h 422"/>
                <a:gd name="T60" fmla="*/ 37 w 461"/>
                <a:gd name="T61" fmla="*/ 103 h 422"/>
                <a:gd name="T62" fmla="*/ 27 w 461"/>
                <a:gd name="T63" fmla="*/ 98 h 422"/>
                <a:gd name="T64" fmla="*/ 19 w 461"/>
                <a:gd name="T65" fmla="*/ 88 h 422"/>
                <a:gd name="T66" fmla="*/ 16 w 461"/>
                <a:gd name="T67" fmla="*/ 77 h 422"/>
                <a:gd name="T68" fmla="*/ 15 w 461"/>
                <a:gd name="T69" fmla="*/ 10 h 422"/>
                <a:gd name="T70" fmla="*/ 15 w 461"/>
                <a:gd name="T71" fmla="*/ 7 h 422"/>
                <a:gd name="T72" fmla="*/ 11 w 461"/>
                <a:gd name="T73" fmla="*/ 6 h 422"/>
                <a:gd name="T74" fmla="*/ 0 w 461"/>
                <a:gd name="T75" fmla="*/ 6 h 4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61"/>
                <a:gd name="T115" fmla="*/ 0 h 422"/>
                <a:gd name="T116" fmla="*/ 461 w 461"/>
                <a:gd name="T117" fmla="*/ 422 h 4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61" h="422">
                  <a:moveTo>
                    <a:pt x="0" y="0"/>
                  </a:moveTo>
                  <a:lnTo>
                    <a:pt x="184" y="0"/>
                  </a:lnTo>
                  <a:lnTo>
                    <a:pt x="184" y="22"/>
                  </a:lnTo>
                  <a:lnTo>
                    <a:pt x="144" y="22"/>
                  </a:lnTo>
                  <a:lnTo>
                    <a:pt x="136" y="24"/>
                  </a:lnTo>
                  <a:lnTo>
                    <a:pt x="131" y="27"/>
                  </a:lnTo>
                  <a:lnTo>
                    <a:pt x="127" y="30"/>
                  </a:lnTo>
                  <a:lnTo>
                    <a:pt x="125" y="33"/>
                  </a:lnTo>
                  <a:lnTo>
                    <a:pt x="124" y="38"/>
                  </a:lnTo>
                  <a:lnTo>
                    <a:pt x="124" y="265"/>
                  </a:lnTo>
                  <a:lnTo>
                    <a:pt x="125" y="290"/>
                  </a:lnTo>
                  <a:lnTo>
                    <a:pt x="127" y="309"/>
                  </a:lnTo>
                  <a:lnTo>
                    <a:pt x="131" y="324"/>
                  </a:lnTo>
                  <a:lnTo>
                    <a:pt x="140" y="343"/>
                  </a:lnTo>
                  <a:lnTo>
                    <a:pt x="152" y="359"/>
                  </a:lnTo>
                  <a:lnTo>
                    <a:pt x="168" y="372"/>
                  </a:lnTo>
                  <a:lnTo>
                    <a:pt x="187" y="381"/>
                  </a:lnTo>
                  <a:lnTo>
                    <a:pt x="212" y="387"/>
                  </a:lnTo>
                  <a:lnTo>
                    <a:pt x="238" y="389"/>
                  </a:lnTo>
                  <a:lnTo>
                    <a:pt x="267" y="387"/>
                  </a:lnTo>
                  <a:lnTo>
                    <a:pt x="291" y="381"/>
                  </a:lnTo>
                  <a:lnTo>
                    <a:pt x="312" y="372"/>
                  </a:lnTo>
                  <a:lnTo>
                    <a:pt x="331" y="358"/>
                  </a:lnTo>
                  <a:lnTo>
                    <a:pt x="345" y="340"/>
                  </a:lnTo>
                  <a:lnTo>
                    <a:pt x="354" y="322"/>
                  </a:lnTo>
                  <a:lnTo>
                    <a:pt x="360" y="299"/>
                  </a:lnTo>
                  <a:lnTo>
                    <a:pt x="362" y="275"/>
                  </a:lnTo>
                  <a:lnTo>
                    <a:pt x="362" y="99"/>
                  </a:lnTo>
                  <a:lnTo>
                    <a:pt x="361" y="76"/>
                  </a:lnTo>
                  <a:lnTo>
                    <a:pt x="358" y="59"/>
                  </a:lnTo>
                  <a:lnTo>
                    <a:pt x="354" y="46"/>
                  </a:lnTo>
                  <a:lnTo>
                    <a:pt x="347" y="37"/>
                  </a:lnTo>
                  <a:lnTo>
                    <a:pt x="343" y="33"/>
                  </a:lnTo>
                  <a:lnTo>
                    <a:pt x="339" y="30"/>
                  </a:lnTo>
                  <a:lnTo>
                    <a:pt x="330" y="25"/>
                  </a:lnTo>
                  <a:lnTo>
                    <a:pt x="320" y="23"/>
                  </a:lnTo>
                  <a:lnTo>
                    <a:pt x="309" y="22"/>
                  </a:lnTo>
                  <a:lnTo>
                    <a:pt x="294" y="22"/>
                  </a:lnTo>
                  <a:lnTo>
                    <a:pt x="294" y="0"/>
                  </a:lnTo>
                  <a:lnTo>
                    <a:pt x="461" y="0"/>
                  </a:lnTo>
                  <a:lnTo>
                    <a:pt x="461" y="22"/>
                  </a:lnTo>
                  <a:lnTo>
                    <a:pt x="450" y="22"/>
                  </a:lnTo>
                  <a:lnTo>
                    <a:pt x="432" y="23"/>
                  </a:lnTo>
                  <a:lnTo>
                    <a:pt x="417" y="29"/>
                  </a:lnTo>
                  <a:lnTo>
                    <a:pt x="407" y="37"/>
                  </a:lnTo>
                  <a:lnTo>
                    <a:pt x="400" y="48"/>
                  </a:lnTo>
                  <a:lnTo>
                    <a:pt x="395" y="63"/>
                  </a:lnTo>
                  <a:lnTo>
                    <a:pt x="394" y="81"/>
                  </a:lnTo>
                  <a:lnTo>
                    <a:pt x="394" y="270"/>
                  </a:lnTo>
                  <a:lnTo>
                    <a:pt x="393" y="298"/>
                  </a:lnTo>
                  <a:lnTo>
                    <a:pt x="387" y="322"/>
                  </a:lnTo>
                  <a:lnTo>
                    <a:pt x="379" y="344"/>
                  </a:lnTo>
                  <a:lnTo>
                    <a:pt x="368" y="364"/>
                  </a:lnTo>
                  <a:lnTo>
                    <a:pt x="353" y="380"/>
                  </a:lnTo>
                  <a:lnTo>
                    <a:pt x="333" y="395"/>
                  </a:lnTo>
                  <a:lnTo>
                    <a:pt x="311" y="407"/>
                  </a:lnTo>
                  <a:lnTo>
                    <a:pt x="287" y="416"/>
                  </a:lnTo>
                  <a:lnTo>
                    <a:pt x="260" y="421"/>
                  </a:lnTo>
                  <a:lnTo>
                    <a:pt x="231" y="422"/>
                  </a:lnTo>
                  <a:lnTo>
                    <a:pt x="200" y="421"/>
                  </a:lnTo>
                  <a:lnTo>
                    <a:pt x="172" y="418"/>
                  </a:lnTo>
                  <a:lnTo>
                    <a:pt x="148" y="412"/>
                  </a:lnTo>
                  <a:lnTo>
                    <a:pt x="127" y="404"/>
                  </a:lnTo>
                  <a:lnTo>
                    <a:pt x="105" y="389"/>
                  </a:lnTo>
                  <a:lnTo>
                    <a:pt x="87" y="372"/>
                  </a:lnTo>
                  <a:lnTo>
                    <a:pt x="73" y="350"/>
                  </a:lnTo>
                  <a:lnTo>
                    <a:pt x="66" y="331"/>
                  </a:lnTo>
                  <a:lnTo>
                    <a:pt x="62" y="308"/>
                  </a:lnTo>
                  <a:lnTo>
                    <a:pt x="60" y="283"/>
                  </a:lnTo>
                  <a:lnTo>
                    <a:pt x="60" y="39"/>
                  </a:lnTo>
                  <a:lnTo>
                    <a:pt x="58" y="34"/>
                  </a:lnTo>
                  <a:lnTo>
                    <a:pt x="57" y="31"/>
                  </a:lnTo>
                  <a:lnTo>
                    <a:pt x="54" y="27"/>
                  </a:lnTo>
                  <a:lnTo>
                    <a:pt x="44" y="23"/>
                  </a:lnTo>
                  <a:lnTo>
                    <a:pt x="33" y="22"/>
                  </a:lnTo>
                  <a:lnTo>
                    <a:pt x="0" y="22"/>
                  </a:lnTo>
                  <a:lnTo>
                    <a:pt x="0" y="0"/>
                  </a:lnTo>
                  <a:close/>
                </a:path>
              </a:pathLst>
            </a:custGeom>
            <a:solidFill>
              <a:srgbClr val="000D9E"/>
            </a:solidFill>
            <a:ln w="0">
              <a:solidFill>
                <a:srgbClr val="000D9E"/>
              </a:solidFill>
              <a:prstDash val="solid"/>
              <a:round/>
              <a:headEnd/>
              <a:tailEnd/>
            </a:ln>
          </p:spPr>
          <p:txBody>
            <a:bodyPr/>
            <a:lstStyle/>
            <a:p>
              <a:endParaRPr lang="en-GB"/>
            </a:p>
          </p:txBody>
        </p:sp>
        <p:sp>
          <p:nvSpPr>
            <p:cNvPr id="24" name="Freeform 24"/>
            <p:cNvSpPr>
              <a:spLocks/>
            </p:cNvSpPr>
            <p:nvPr/>
          </p:nvSpPr>
          <p:spPr bwMode="auto">
            <a:xfrm>
              <a:off x="5326" y="128"/>
              <a:ext cx="95" cy="198"/>
            </a:xfrm>
            <a:custGeom>
              <a:avLst/>
              <a:gdLst>
                <a:gd name="T0" fmla="*/ 32 w 189"/>
                <a:gd name="T1" fmla="*/ 0 h 397"/>
                <a:gd name="T2" fmla="*/ 32 w 189"/>
                <a:gd name="T3" fmla="*/ 22 h 397"/>
                <a:gd name="T4" fmla="*/ 48 w 189"/>
                <a:gd name="T5" fmla="*/ 22 h 397"/>
                <a:gd name="T6" fmla="*/ 48 w 189"/>
                <a:gd name="T7" fmla="*/ 36 h 397"/>
                <a:gd name="T8" fmla="*/ 32 w 189"/>
                <a:gd name="T9" fmla="*/ 36 h 397"/>
                <a:gd name="T10" fmla="*/ 32 w 189"/>
                <a:gd name="T11" fmla="*/ 70 h 397"/>
                <a:gd name="T12" fmla="*/ 32 w 189"/>
                <a:gd name="T13" fmla="*/ 75 h 397"/>
                <a:gd name="T14" fmla="*/ 33 w 189"/>
                <a:gd name="T15" fmla="*/ 78 h 397"/>
                <a:gd name="T16" fmla="*/ 35 w 189"/>
                <a:gd name="T17" fmla="*/ 80 h 397"/>
                <a:gd name="T18" fmla="*/ 37 w 189"/>
                <a:gd name="T19" fmla="*/ 81 h 397"/>
                <a:gd name="T20" fmla="*/ 41 w 189"/>
                <a:gd name="T21" fmla="*/ 82 h 397"/>
                <a:gd name="T22" fmla="*/ 44 w 189"/>
                <a:gd name="T23" fmla="*/ 82 h 397"/>
                <a:gd name="T24" fmla="*/ 48 w 189"/>
                <a:gd name="T25" fmla="*/ 81 h 397"/>
                <a:gd name="T26" fmla="*/ 48 w 189"/>
                <a:gd name="T27" fmla="*/ 98 h 397"/>
                <a:gd name="T28" fmla="*/ 41 w 189"/>
                <a:gd name="T29" fmla="*/ 98 h 397"/>
                <a:gd name="T30" fmla="*/ 35 w 189"/>
                <a:gd name="T31" fmla="*/ 99 h 397"/>
                <a:gd name="T32" fmla="*/ 29 w 189"/>
                <a:gd name="T33" fmla="*/ 98 h 397"/>
                <a:gd name="T34" fmla="*/ 23 w 189"/>
                <a:gd name="T35" fmla="*/ 97 h 397"/>
                <a:gd name="T36" fmla="*/ 19 w 189"/>
                <a:gd name="T37" fmla="*/ 95 h 397"/>
                <a:gd name="T38" fmla="*/ 16 w 189"/>
                <a:gd name="T39" fmla="*/ 92 h 397"/>
                <a:gd name="T40" fmla="*/ 13 w 189"/>
                <a:gd name="T41" fmla="*/ 89 h 397"/>
                <a:gd name="T42" fmla="*/ 12 w 189"/>
                <a:gd name="T43" fmla="*/ 84 h 397"/>
                <a:gd name="T44" fmla="*/ 10 w 189"/>
                <a:gd name="T45" fmla="*/ 79 h 397"/>
                <a:gd name="T46" fmla="*/ 10 w 189"/>
                <a:gd name="T47" fmla="*/ 72 h 397"/>
                <a:gd name="T48" fmla="*/ 10 w 189"/>
                <a:gd name="T49" fmla="*/ 36 h 397"/>
                <a:gd name="T50" fmla="*/ 0 w 189"/>
                <a:gd name="T51" fmla="*/ 36 h 397"/>
                <a:gd name="T52" fmla="*/ 0 w 189"/>
                <a:gd name="T53" fmla="*/ 22 h 397"/>
                <a:gd name="T54" fmla="*/ 10 w 189"/>
                <a:gd name="T55" fmla="*/ 22 h 397"/>
                <a:gd name="T56" fmla="*/ 10 w 189"/>
                <a:gd name="T57" fmla="*/ 4 h 397"/>
                <a:gd name="T58" fmla="*/ 32 w 189"/>
                <a:gd name="T59" fmla="*/ 0 h 3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9"/>
                <a:gd name="T91" fmla="*/ 0 h 397"/>
                <a:gd name="T92" fmla="*/ 189 w 189"/>
                <a:gd name="T93" fmla="*/ 397 h 39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9" h="397">
                  <a:moveTo>
                    <a:pt x="126" y="0"/>
                  </a:moveTo>
                  <a:lnTo>
                    <a:pt x="126" y="88"/>
                  </a:lnTo>
                  <a:lnTo>
                    <a:pt x="189" y="88"/>
                  </a:lnTo>
                  <a:lnTo>
                    <a:pt x="189" y="146"/>
                  </a:lnTo>
                  <a:lnTo>
                    <a:pt x="126" y="146"/>
                  </a:lnTo>
                  <a:lnTo>
                    <a:pt x="126" y="281"/>
                  </a:lnTo>
                  <a:lnTo>
                    <a:pt x="127" y="300"/>
                  </a:lnTo>
                  <a:lnTo>
                    <a:pt x="130" y="312"/>
                  </a:lnTo>
                  <a:lnTo>
                    <a:pt x="137" y="322"/>
                  </a:lnTo>
                  <a:lnTo>
                    <a:pt x="148" y="327"/>
                  </a:lnTo>
                  <a:lnTo>
                    <a:pt x="163" y="328"/>
                  </a:lnTo>
                  <a:lnTo>
                    <a:pt x="174" y="328"/>
                  </a:lnTo>
                  <a:lnTo>
                    <a:pt x="189" y="326"/>
                  </a:lnTo>
                  <a:lnTo>
                    <a:pt x="189" y="392"/>
                  </a:lnTo>
                  <a:lnTo>
                    <a:pt x="163" y="395"/>
                  </a:lnTo>
                  <a:lnTo>
                    <a:pt x="138" y="397"/>
                  </a:lnTo>
                  <a:lnTo>
                    <a:pt x="114" y="395"/>
                  </a:lnTo>
                  <a:lnTo>
                    <a:pt x="92" y="391"/>
                  </a:lnTo>
                  <a:lnTo>
                    <a:pt x="76" y="383"/>
                  </a:lnTo>
                  <a:lnTo>
                    <a:pt x="62" y="371"/>
                  </a:lnTo>
                  <a:lnTo>
                    <a:pt x="52" y="356"/>
                  </a:lnTo>
                  <a:lnTo>
                    <a:pt x="45" y="338"/>
                  </a:lnTo>
                  <a:lnTo>
                    <a:pt x="40" y="316"/>
                  </a:lnTo>
                  <a:lnTo>
                    <a:pt x="39" y="290"/>
                  </a:lnTo>
                  <a:lnTo>
                    <a:pt x="39" y="146"/>
                  </a:lnTo>
                  <a:lnTo>
                    <a:pt x="0" y="146"/>
                  </a:lnTo>
                  <a:lnTo>
                    <a:pt x="0" y="88"/>
                  </a:lnTo>
                  <a:lnTo>
                    <a:pt x="39" y="88"/>
                  </a:lnTo>
                  <a:lnTo>
                    <a:pt x="39" y="17"/>
                  </a:lnTo>
                  <a:lnTo>
                    <a:pt x="126" y="0"/>
                  </a:lnTo>
                  <a:close/>
                </a:path>
              </a:pathLst>
            </a:custGeom>
            <a:solidFill>
              <a:srgbClr val="000D9E"/>
            </a:solidFill>
            <a:ln w="0">
              <a:solidFill>
                <a:srgbClr val="000D9E"/>
              </a:solidFill>
              <a:prstDash val="solid"/>
              <a:round/>
              <a:headEnd/>
              <a:tailEnd/>
            </a:ln>
          </p:spPr>
          <p:txBody>
            <a:bodyPr/>
            <a:lstStyle/>
            <a:p>
              <a:endParaRPr lang="en-GB"/>
            </a:p>
          </p:txBody>
        </p:sp>
        <p:sp>
          <p:nvSpPr>
            <p:cNvPr id="25" name="Freeform 25"/>
            <p:cNvSpPr>
              <a:spLocks/>
            </p:cNvSpPr>
            <p:nvPr/>
          </p:nvSpPr>
          <p:spPr bwMode="auto">
            <a:xfrm>
              <a:off x="5383" y="358"/>
              <a:ext cx="106" cy="201"/>
            </a:xfrm>
            <a:custGeom>
              <a:avLst/>
              <a:gdLst>
                <a:gd name="T0" fmla="*/ 20 w 213"/>
                <a:gd name="T1" fmla="*/ 0 h 402"/>
                <a:gd name="T2" fmla="*/ 25 w 213"/>
                <a:gd name="T3" fmla="*/ 0 h 402"/>
                <a:gd name="T4" fmla="*/ 25 w 213"/>
                <a:gd name="T5" fmla="*/ 29 h 402"/>
                <a:gd name="T6" fmla="*/ 47 w 213"/>
                <a:gd name="T7" fmla="*/ 29 h 402"/>
                <a:gd name="T8" fmla="*/ 47 w 213"/>
                <a:gd name="T9" fmla="*/ 35 h 402"/>
                <a:gd name="T10" fmla="*/ 25 w 213"/>
                <a:gd name="T11" fmla="*/ 35 h 402"/>
                <a:gd name="T12" fmla="*/ 25 w 213"/>
                <a:gd name="T13" fmla="*/ 81 h 402"/>
                <a:gd name="T14" fmla="*/ 25 w 213"/>
                <a:gd name="T15" fmla="*/ 85 h 402"/>
                <a:gd name="T16" fmla="*/ 26 w 213"/>
                <a:gd name="T17" fmla="*/ 88 h 402"/>
                <a:gd name="T18" fmla="*/ 28 w 213"/>
                <a:gd name="T19" fmla="*/ 90 h 402"/>
                <a:gd name="T20" fmla="*/ 30 w 213"/>
                <a:gd name="T21" fmla="*/ 92 h 402"/>
                <a:gd name="T22" fmla="*/ 32 w 213"/>
                <a:gd name="T23" fmla="*/ 93 h 402"/>
                <a:gd name="T24" fmla="*/ 35 w 213"/>
                <a:gd name="T25" fmla="*/ 93 h 402"/>
                <a:gd name="T26" fmla="*/ 38 w 213"/>
                <a:gd name="T27" fmla="*/ 93 h 402"/>
                <a:gd name="T28" fmla="*/ 41 w 213"/>
                <a:gd name="T29" fmla="*/ 91 h 402"/>
                <a:gd name="T30" fmla="*/ 44 w 213"/>
                <a:gd name="T31" fmla="*/ 89 h 402"/>
                <a:gd name="T32" fmla="*/ 45 w 213"/>
                <a:gd name="T33" fmla="*/ 86 h 402"/>
                <a:gd name="T34" fmla="*/ 46 w 213"/>
                <a:gd name="T35" fmla="*/ 82 h 402"/>
                <a:gd name="T36" fmla="*/ 47 w 213"/>
                <a:gd name="T37" fmla="*/ 78 h 402"/>
                <a:gd name="T38" fmla="*/ 48 w 213"/>
                <a:gd name="T39" fmla="*/ 73 h 402"/>
                <a:gd name="T40" fmla="*/ 53 w 213"/>
                <a:gd name="T41" fmla="*/ 73 h 402"/>
                <a:gd name="T42" fmla="*/ 52 w 213"/>
                <a:gd name="T43" fmla="*/ 80 h 402"/>
                <a:gd name="T44" fmla="*/ 51 w 213"/>
                <a:gd name="T45" fmla="*/ 85 h 402"/>
                <a:gd name="T46" fmla="*/ 49 w 213"/>
                <a:gd name="T47" fmla="*/ 90 h 402"/>
                <a:gd name="T48" fmla="*/ 46 w 213"/>
                <a:gd name="T49" fmla="*/ 94 h 402"/>
                <a:gd name="T50" fmla="*/ 43 w 213"/>
                <a:gd name="T51" fmla="*/ 97 h 402"/>
                <a:gd name="T52" fmla="*/ 39 w 213"/>
                <a:gd name="T53" fmla="*/ 99 h 402"/>
                <a:gd name="T54" fmla="*/ 35 w 213"/>
                <a:gd name="T55" fmla="*/ 101 h 402"/>
                <a:gd name="T56" fmla="*/ 31 w 213"/>
                <a:gd name="T57" fmla="*/ 101 h 402"/>
                <a:gd name="T58" fmla="*/ 25 w 213"/>
                <a:gd name="T59" fmla="*/ 100 h 402"/>
                <a:gd name="T60" fmla="*/ 21 w 213"/>
                <a:gd name="T61" fmla="*/ 99 h 402"/>
                <a:gd name="T62" fmla="*/ 17 w 213"/>
                <a:gd name="T63" fmla="*/ 96 h 402"/>
                <a:gd name="T64" fmla="*/ 14 w 213"/>
                <a:gd name="T65" fmla="*/ 93 h 402"/>
                <a:gd name="T66" fmla="*/ 13 w 213"/>
                <a:gd name="T67" fmla="*/ 88 h 402"/>
                <a:gd name="T68" fmla="*/ 12 w 213"/>
                <a:gd name="T69" fmla="*/ 83 h 402"/>
                <a:gd name="T70" fmla="*/ 12 w 213"/>
                <a:gd name="T71" fmla="*/ 35 h 402"/>
                <a:gd name="T72" fmla="*/ 0 w 213"/>
                <a:gd name="T73" fmla="*/ 35 h 402"/>
                <a:gd name="T74" fmla="*/ 0 w 213"/>
                <a:gd name="T75" fmla="*/ 30 h 402"/>
                <a:gd name="T76" fmla="*/ 5 w 213"/>
                <a:gd name="T77" fmla="*/ 28 h 402"/>
                <a:gd name="T78" fmla="*/ 9 w 213"/>
                <a:gd name="T79" fmla="*/ 26 h 402"/>
                <a:gd name="T80" fmla="*/ 13 w 213"/>
                <a:gd name="T81" fmla="*/ 23 h 402"/>
                <a:gd name="T82" fmla="*/ 16 w 213"/>
                <a:gd name="T83" fmla="*/ 19 h 402"/>
                <a:gd name="T84" fmla="*/ 18 w 213"/>
                <a:gd name="T85" fmla="*/ 13 h 402"/>
                <a:gd name="T86" fmla="*/ 19 w 213"/>
                <a:gd name="T87" fmla="*/ 7 h 402"/>
                <a:gd name="T88" fmla="*/ 20 w 213"/>
                <a:gd name="T89" fmla="*/ 0 h 40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13"/>
                <a:gd name="T136" fmla="*/ 0 h 402"/>
                <a:gd name="T137" fmla="*/ 213 w 213"/>
                <a:gd name="T138" fmla="*/ 402 h 40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13" h="402">
                  <a:moveTo>
                    <a:pt x="81" y="0"/>
                  </a:moveTo>
                  <a:lnTo>
                    <a:pt x="102" y="0"/>
                  </a:lnTo>
                  <a:lnTo>
                    <a:pt x="102" y="116"/>
                  </a:lnTo>
                  <a:lnTo>
                    <a:pt x="189" y="116"/>
                  </a:lnTo>
                  <a:lnTo>
                    <a:pt x="189" y="140"/>
                  </a:lnTo>
                  <a:lnTo>
                    <a:pt x="102" y="140"/>
                  </a:lnTo>
                  <a:lnTo>
                    <a:pt x="102" y="324"/>
                  </a:lnTo>
                  <a:lnTo>
                    <a:pt x="103" y="339"/>
                  </a:lnTo>
                  <a:lnTo>
                    <a:pt x="106" y="350"/>
                  </a:lnTo>
                  <a:lnTo>
                    <a:pt x="113" y="359"/>
                  </a:lnTo>
                  <a:lnTo>
                    <a:pt x="121" y="366"/>
                  </a:lnTo>
                  <a:lnTo>
                    <a:pt x="131" y="371"/>
                  </a:lnTo>
                  <a:lnTo>
                    <a:pt x="141" y="372"/>
                  </a:lnTo>
                  <a:lnTo>
                    <a:pt x="154" y="370"/>
                  </a:lnTo>
                  <a:lnTo>
                    <a:pt x="165" y="364"/>
                  </a:lnTo>
                  <a:lnTo>
                    <a:pt x="176" y="354"/>
                  </a:lnTo>
                  <a:lnTo>
                    <a:pt x="183" y="342"/>
                  </a:lnTo>
                  <a:lnTo>
                    <a:pt x="187" y="328"/>
                  </a:lnTo>
                  <a:lnTo>
                    <a:pt x="191" y="311"/>
                  </a:lnTo>
                  <a:lnTo>
                    <a:pt x="193" y="290"/>
                  </a:lnTo>
                  <a:lnTo>
                    <a:pt x="213" y="290"/>
                  </a:lnTo>
                  <a:lnTo>
                    <a:pt x="210" y="317"/>
                  </a:lnTo>
                  <a:lnTo>
                    <a:pt x="206" y="340"/>
                  </a:lnTo>
                  <a:lnTo>
                    <a:pt x="198" y="358"/>
                  </a:lnTo>
                  <a:lnTo>
                    <a:pt x="187" y="374"/>
                  </a:lnTo>
                  <a:lnTo>
                    <a:pt x="174" y="387"/>
                  </a:lnTo>
                  <a:lnTo>
                    <a:pt x="159" y="395"/>
                  </a:lnTo>
                  <a:lnTo>
                    <a:pt x="143" y="401"/>
                  </a:lnTo>
                  <a:lnTo>
                    <a:pt x="125" y="402"/>
                  </a:lnTo>
                  <a:lnTo>
                    <a:pt x="103" y="400"/>
                  </a:lnTo>
                  <a:lnTo>
                    <a:pt x="84" y="393"/>
                  </a:lnTo>
                  <a:lnTo>
                    <a:pt x="69" y="382"/>
                  </a:lnTo>
                  <a:lnTo>
                    <a:pt x="59" y="369"/>
                  </a:lnTo>
                  <a:lnTo>
                    <a:pt x="52" y="351"/>
                  </a:lnTo>
                  <a:lnTo>
                    <a:pt x="50" y="332"/>
                  </a:lnTo>
                  <a:lnTo>
                    <a:pt x="50" y="140"/>
                  </a:lnTo>
                  <a:lnTo>
                    <a:pt x="0" y="140"/>
                  </a:lnTo>
                  <a:lnTo>
                    <a:pt x="0" y="120"/>
                  </a:lnTo>
                  <a:lnTo>
                    <a:pt x="21" y="115"/>
                  </a:lnTo>
                  <a:lnTo>
                    <a:pt x="39" y="104"/>
                  </a:lnTo>
                  <a:lnTo>
                    <a:pt x="53" y="91"/>
                  </a:lnTo>
                  <a:lnTo>
                    <a:pt x="65" y="73"/>
                  </a:lnTo>
                  <a:lnTo>
                    <a:pt x="73" y="52"/>
                  </a:lnTo>
                  <a:lnTo>
                    <a:pt x="79" y="28"/>
                  </a:lnTo>
                  <a:lnTo>
                    <a:pt x="81" y="0"/>
                  </a:lnTo>
                  <a:close/>
                </a:path>
              </a:pathLst>
            </a:custGeom>
            <a:solidFill>
              <a:srgbClr val="000D9E"/>
            </a:solidFill>
            <a:ln w="0">
              <a:solidFill>
                <a:srgbClr val="000D9E"/>
              </a:solidFill>
              <a:prstDash val="solid"/>
              <a:round/>
              <a:headEnd/>
              <a:tailEnd/>
            </a:ln>
          </p:spPr>
          <p:txBody>
            <a:bodyPr/>
            <a:lstStyle/>
            <a:p>
              <a:endParaRPr lang="en-GB"/>
            </a:p>
          </p:txBody>
        </p:sp>
        <p:sp>
          <p:nvSpPr>
            <p:cNvPr id="26" name="Freeform 26"/>
            <p:cNvSpPr>
              <a:spLocks/>
            </p:cNvSpPr>
            <p:nvPr/>
          </p:nvSpPr>
          <p:spPr bwMode="auto">
            <a:xfrm>
              <a:off x="5044" y="411"/>
              <a:ext cx="123" cy="145"/>
            </a:xfrm>
            <a:custGeom>
              <a:avLst/>
              <a:gdLst>
                <a:gd name="T0" fmla="*/ 53 w 246"/>
                <a:gd name="T1" fmla="*/ 0 h 290"/>
                <a:gd name="T2" fmla="*/ 56 w 246"/>
                <a:gd name="T3" fmla="*/ 1 h 290"/>
                <a:gd name="T4" fmla="*/ 59 w 246"/>
                <a:gd name="T5" fmla="*/ 2 h 290"/>
                <a:gd name="T6" fmla="*/ 61 w 246"/>
                <a:gd name="T7" fmla="*/ 5 h 290"/>
                <a:gd name="T8" fmla="*/ 62 w 246"/>
                <a:gd name="T9" fmla="*/ 9 h 290"/>
                <a:gd name="T10" fmla="*/ 61 w 246"/>
                <a:gd name="T11" fmla="*/ 12 h 290"/>
                <a:gd name="T12" fmla="*/ 60 w 246"/>
                <a:gd name="T13" fmla="*/ 14 h 290"/>
                <a:gd name="T14" fmla="*/ 57 w 246"/>
                <a:gd name="T15" fmla="*/ 17 h 290"/>
                <a:gd name="T16" fmla="*/ 54 w 246"/>
                <a:gd name="T17" fmla="*/ 18 h 290"/>
                <a:gd name="T18" fmla="*/ 51 w 246"/>
                <a:gd name="T19" fmla="*/ 18 h 290"/>
                <a:gd name="T20" fmla="*/ 49 w 246"/>
                <a:gd name="T21" fmla="*/ 17 h 290"/>
                <a:gd name="T22" fmla="*/ 48 w 246"/>
                <a:gd name="T23" fmla="*/ 15 h 290"/>
                <a:gd name="T24" fmla="*/ 47 w 246"/>
                <a:gd name="T25" fmla="*/ 13 h 290"/>
                <a:gd name="T26" fmla="*/ 46 w 246"/>
                <a:gd name="T27" fmla="*/ 12 h 290"/>
                <a:gd name="T28" fmla="*/ 45 w 246"/>
                <a:gd name="T29" fmla="*/ 12 h 290"/>
                <a:gd name="T30" fmla="*/ 41 w 246"/>
                <a:gd name="T31" fmla="*/ 13 h 290"/>
                <a:gd name="T32" fmla="*/ 38 w 246"/>
                <a:gd name="T33" fmla="*/ 15 h 290"/>
                <a:gd name="T34" fmla="*/ 35 w 246"/>
                <a:gd name="T35" fmla="*/ 18 h 290"/>
                <a:gd name="T36" fmla="*/ 33 w 246"/>
                <a:gd name="T37" fmla="*/ 23 h 290"/>
                <a:gd name="T38" fmla="*/ 31 w 246"/>
                <a:gd name="T39" fmla="*/ 28 h 290"/>
                <a:gd name="T40" fmla="*/ 30 w 246"/>
                <a:gd name="T41" fmla="*/ 34 h 290"/>
                <a:gd name="T42" fmla="*/ 28 w 246"/>
                <a:gd name="T43" fmla="*/ 38 h 290"/>
                <a:gd name="T44" fmla="*/ 28 w 246"/>
                <a:gd name="T45" fmla="*/ 44 h 290"/>
                <a:gd name="T46" fmla="*/ 28 w 246"/>
                <a:gd name="T47" fmla="*/ 49 h 290"/>
                <a:gd name="T48" fmla="*/ 28 w 246"/>
                <a:gd name="T49" fmla="*/ 63 h 290"/>
                <a:gd name="T50" fmla="*/ 28 w 246"/>
                <a:gd name="T51" fmla="*/ 65 h 290"/>
                <a:gd name="T52" fmla="*/ 29 w 246"/>
                <a:gd name="T53" fmla="*/ 65 h 290"/>
                <a:gd name="T54" fmla="*/ 30 w 246"/>
                <a:gd name="T55" fmla="*/ 66 h 290"/>
                <a:gd name="T56" fmla="*/ 31 w 246"/>
                <a:gd name="T57" fmla="*/ 67 h 290"/>
                <a:gd name="T58" fmla="*/ 36 w 246"/>
                <a:gd name="T59" fmla="*/ 67 h 290"/>
                <a:gd name="T60" fmla="*/ 45 w 246"/>
                <a:gd name="T61" fmla="*/ 67 h 290"/>
                <a:gd name="T62" fmla="*/ 45 w 246"/>
                <a:gd name="T63" fmla="*/ 73 h 290"/>
                <a:gd name="T64" fmla="*/ 1 w 246"/>
                <a:gd name="T65" fmla="*/ 73 h 290"/>
                <a:gd name="T66" fmla="*/ 1 w 246"/>
                <a:gd name="T67" fmla="*/ 67 h 290"/>
                <a:gd name="T68" fmla="*/ 8 w 246"/>
                <a:gd name="T69" fmla="*/ 67 h 290"/>
                <a:gd name="T70" fmla="*/ 11 w 246"/>
                <a:gd name="T71" fmla="*/ 67 h 290"/>
                <a:gd name="T72" fmla="*/ 13 w 246"/>
                <a:gd name="T73" fmla="*/ 66 h 290"/>
                <a:gd name="T74" fmla="*/ 14 w 246"/>
                <a:gd name="T75" fmla="*/ 65 h 290"/>
                <a:gd name="T76" fmla="*/ 15 w 246"/>
                <a:gd name="T77" fmla="*/ 65 h 290"/>
                <a:gd name="T78" fmla="*/ 15 w 246"/>
                <a:gd name="T79" fmla="*/ 63 h 290"/>
                <a:gd name="T80" fmla="*/ 15 w 246"/>
                <a:gd name="T81" fmla="*/ 18 h 290"/>
                <a:gd name="T82" fmla="*/ 14 w 246"/>
                <a:gd name="T83" fmla="*/ 13 h 290"/>
                <a:gd name="T84" fmla="*/ 13 w 246"/>
                <a:gd name="T85" fmla="*/ 10 h 290"/>
                <a:gd name="T86" fmla="*/ 10 w 246"/>
                <a:gd name="T87" fmla="*/ 9 h 290"/>
                <a:gd name="T88" fmla="*/ 7 w 246"/>
                <a:gd name="T89" fmla="*/ 8 h 290"/>
                <a:gd name="T90" fmla="*/ 0 w 246"/>
                <a:gd name="T91" fmla="*/ 8 h 290"/>
                <a:gd name="T92" fmla="*/ 0 w 246"/>
                <a:gd name="T93" fmla="*/ 2 h 290"/>
                <a:gd name="T94" fmla="*/ 26 w 246"/>
                <a:gd name="T95" fmla="*/ 1 h 290"/>
                <a:gd name="T96" fmla="*/ 26 w 246"/>
                <a:gd name="T97" fmla="*/ 30 h 290"/>
                <a:gd name="T98" fmla="*/ 28 w 246"/>
                <a:gd name="T99" fmla="*/ 23 h 290"/>
                <a:gd name="T100" fmla="*/ 31 w 246"/>
                <a:gd name="T101" fmla="*/ 18 h 290"/>
                <a:gd name="T102" fmla="*/ 34 w 246"/>
                <a:gd name="T103" fmla="*/ 11 h 290"/>
                <a:gd name="T104" fmla="*/ 38 w 246"/>
                <a:gd name="T105" fmla="*/ 7 h 290"/>
                <a:gd name="T106" fmla="*/ 43 w 246"/>
                <a:gd name="T107" fmla="*/ 3 h 290"/>
                <a:gd name="T108" fmla="*/ 48 w 246"/>
                <a:gd name="T109" fmla="*/ 1 h 290"/>
                <a:gd name="T110" fmla="*/ 53 w 246"/>
                <a:gd name="T111" fmla="*/ 0 h 2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46"/>
                <a:gd name="T169" fmla="*/ 0 h 290"/>
                <a:gd name="T170" fmla="*/ 246 w 246"/>
                <a:gd name="T171" fmla="*/ 290 h 29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46" h="290">
                  <a:moveTo>
                    <a:pt x="209" y="0"/>
                  </a:moveTo>
                  <a:lnTo>
                    <a:pt x="223" y="3"/>
                  </a:lnTo>
                  <a:lnTo>
                    <a:pt x="235" y="10"/>
                  </a:lnTo>
                  <a:lnTo>
                    <a:pt x="243" y="21"/>
                  </a:lnTo>
                  <a:lnTo>
                    <a:pt x="246" y="35"/>
                  </a:lnTo>
                  <a:lnTo>
                    <a:pt x="244" y="49"/>
                  </a:lnTo>
                  <a:lnTo>
                    <a:pt x="237" y="59"/>
                  </a:lnTo>
                  <a:lnTo>
                    <a:pt x="227" y="67"/>
                  </a:lnTo>
                  <a:lnTo>
                    <a:pt x="213" y="70"/>
                  </a:lnTo>
                  <a:lnTo>
                    <a:pt x="202" y="69"/>
                  </a:lnTo>
                  <a:lnTo>
                    <a:pt x="195" y="65"/>
                  </a:lnTo>
                  <a:lnTo>
                    <a:pt x="190" y="60"/>
                  </a:lnTo>
                  <a:lnTo>
                    <a:pt x="186" y="55"/>
                  </a:lnTo>
                  <a:lnTo>
                    <a:pt x="183" y="51"/>
                  </a:lnTo>
                  <a:lnTo>
                    <a:pt x="177" y="50"/>
                  </a:lnTo>
                  <a:lnTo>
                    <a:pt x="163" y="54"/>
                  </a:lnTo>
                  <a:lnTo>
                    <a:pt x="150" y="62"/>
                  </a:lnTo>
                  <a:lnTo>
                    <a:pt x="139" y="75"/>
                  </a:lnTo>
                  <a:lnTo>
                    <a:pt x="130" y="93"/>
                  </a:lnTo>
                  <a:lnTo>
                    <a:pt x="123" y="112"/>
                  </a:lnTo>
                  <a:lnTo>
                    <a:pt x="117" y="133"/>
                  </a:lnTo>
                  <a:lnTo>
                    <a:pt x="112" y="155"/>
                  </a:lnTo>
                  <a:lnTo>
                    <a:pt x="110" y="176"/>
                  </a:lnTo>
                  <a:lnTo>
                    <a:pt x="109" y="196"/>
                  </a:lnTo>
                  <a:lnTo>
                    <a:pt x="109" y="252"/>
                  </a:lnTo>
                  <a:lnTo>
                    <a:pt x="111" y="257"/>
                  </a:lnTo>
                  <a:lnTo>
                    <a:pt x="113" y="260"/>
                  </a:lnTo>
                  <a:lnTo>
                    <a:pt x="117" y="263"/>
                  </a:lnTo>
                  <a:lnTo>
                    <a:pt x="126" y="267"/>
                  </a:lnTo>
                  <a:lnTo>
                    <a:pt x="141" y="268"/>
                  </a:lnTo>
                  <a:lnTo>
                    <a:pt x="177" y="268"/>
                  </a:lnTo>
                  <a:lnTo>
                    <a:pt x="177" y="290"/>
                  </a:lnTo>
                  <a:lnTo>
                    <a:pt x="1" y="290"/>
                  </a:lnTo>
                  <a:lnTo>
                    <a:pt x="1" y="268"/>
                  </a:lnTo>
                  <a:lnTo>
                    <a:pt x="29" y="268"/>
                  </a:lnTo>
                  <a:lnTo>
                    <a:pt x="42" y="267"/>
                  </a:lnTo>
                  <a:lnTo>
                    <a:pt x="51" y="263"/>
                  </a:lnTo>
                  <a:lnTo>
                    <a:pt x="55" y="260"/>
                  </a:lnTo>
                  <a:lnTo>
                    <a:pt x="57" y="257"/>
                  </a:lnTo>
                  <a:lnTo>
                    <a:pt x="58" y="253"/>
                  </a:lnTo>
                  <a:lnTo>
                    <a:pt x="58" y="71"/>
                  </a:lnTo>
                  <a:lnTo>
                    <a:pt x="56" y="54"/>
                  </a:lnTo>
                  <a:lnTo>
                    <a:pt x="49" y="41"/>
                  </a:lnTo>
                  <a:lnTo>
                    <a:pt x="38" y="34"/>
                  </a:lnTo>
                  <a:lnTo>
                    <a:pt x="25" y="32"/>
                  </a:lnTo>
                  <a:lnTo>
                    <a:pt x="0" y="32"/>
                  </a:lnTo>
                  <a:lnTo>
                    <a:pt x="0" y="10"/>
                  </a:lnTo>
                  <a:lnTo>
                    <a:pt x="102" y="5"/>
                  </a:lnTo>
                  <a:lnTo>
                    <a:pt x="102" y="122"/>
                  </a:lnTo>
                  <a:lnTo>
                    <a:pt x="111" y="95"/>
                  </a:lnTo>
                  <a:lnTo>
                    <a:pt x="122" y="70"/>
                  </a:lnTo>
                  <a:lnTo>
                    <a:pt x="135" y="47"/>
                  </a:lnTo>
                  <a:lnTo>
                    <a:pt x="152" y="28"/>
                  </a:lnTo>
                  <a:lnTo>
                    <a:pt x="169" y="13"/>
                  </a:lnTo>
                  <a:lnTo>
                    <a:pt x="189" y="4"/>
                  </a:lnTo>
                  <a:lnTo>
                    <a:pt x="209" y="0"/>
                  </a:lnTo>
                  <a:close/>
                </a:path>
              </a:pathLst>
            </a:custGeom>
            <a:solidFill>
              <a:srgbClr val="000D9E"/>
            </a:solidFill>
            <a:ln w="0">
              <a:solidFill>
                <a:srgbClr val="000D9E"/>
              </a:solidFill>
              <a:prstDash val="solid"/>
              <a:round/>
              <a:headEnd/>
              <a:tailEnd/>
            </a:ln>
          </p:spPr>
          <p:txBody>
            <a:bodyPr/>
            <a:lstStyle/>
            <a:p>
              <a:endParaRPr lang="en-GB"/>
            </a:p>
          </p:txBody>
        </p:sp>
        <p:sp>
          <p:nvSpPr>
            <p:cNvPr id="27" name="Freeform 27"/>
            <p:cNvSpPr>
              <a:spLocks/>
            </p:cNvSpPr>
            <p:nvPr/>
          </p:nvSpPr>
          <p:spPr bwMode="auto">
            <a:xfrm>
              <a:off x="3742" y="119"/>
              <a:ext cx="535" cy="626"/>
            </a:xfrm>
            <a:custGeom>
              <a:avLst/>
              <a:gdLst>
                <a:gd name="T0" fmla="*/ 0 w 1069"/>
                <a:gd name="T1" fmla="*/ 0 h 1252"/>
                <a:gd name="T2" fmla="*/ 268 w 1069"/>
                <a:gd name="T3" fmla="*/ 0 h 1252"/>
                <a:gd name="T4" fmla="*/ 268 w 1069"/>
                <a:gd name="T5" fmla="*/ 101 h 1252"/>
                <a:gd name="T6" fmla="*/ 267 w 1069"/>
                <a:gd name="T7" fmla="*/ 119 h 1252"/>
                <a:gd name="T8" fmla="*/ 265 w 1069"/>
                <a:gd name="T9" fmla="*/ 138 h 1252"/>
                <a:gd name="T10" fmla="*/ 262 w 1069"/>
                <a:gd name="T11" fmla="*/ 154 h 1252"/>
                <a:gd name="T12" fmla="*/ 258 w 1069"/>
                <a:gd name="T13" fmla="*/ 169 h 1252"/>
                <a:gd name="T14" fmla="*/ 253 w 1069"/>
                <a:gd name="T15" fmla="*/ 184 h 1252"/>
                <a:gd name="T16" fmla="*/ 247 w 1069"/>
                <a:gd name="T17" fmla="*/ 197 h 1252"/>
                <a:gd name="T18" fmla="*/ 240 w 1069"/>
                <a:gd name="T19" fmla="*/ 210 h 1252"/>
                <a:gd name="T20" fmla="*/ 233 w 1069"/>
                <a:gd name="T21" fmla="*/ 223 h 1252"/>
                <a:gd name="T22" fmla="*/ 226 w 1069"/>
                <a:gd name="T23" fmla="*/ 234 h 1252"/>
                <a:gd name="T24" fmla="*/ 217 w 1069"/>
                <a:gd name="T25" fmla="*/ 244 h 1252"/>
                <a:gd name="T26" fmla="*/ 209 w 1069"/>
                <a:gd name="T27" fmla="*/ 254 h 1252"/>
                <a:gd name="T28" fmla="*/ 201 w 1069"/>
                <a:gd name="T29" fmla="*/ 264 h 1252"/>
                <a:gd name="T30" fmla="*/ 193 w 1069"/>
                <a:gd name="T31" fmla="*/ 272 h 1252"/>
                <a:gd name="T32" fmla="*/ 184 w 1069"/>
                <a:gd name="T33" fmla="*/ 279 h 1252"/>
                <a:gd name="T34" fmla="*/ 176 w 1069"/>
                <a:gd name="T35" fmla="*/ 286 h 1252"/>
                <a:gd name="T36" fmla="*/ 169 w 1069"/>
                <a:gd name="T37" fmla="*/ 292 h 1252"/>
                <a:gd name="T38" fmla="*/ 161 w 1069"/>
                <a:gd name="T39" fmla="*/ 297 h 1252"/>
                <a:gd name="T40" fmla="*/ 155 w 1069"/>
                <a:gd name="T41" fmla="*/ 301 h 1252"/>
                <a:gd name="T42" fmla="*/ 149 w 1069"/>
                <a:gd name="T43" fmla="*/ 305 h 1252"/>
                <a:gd name="T44" fmla="*/ 144 w 1069"/>
                <a:gd name="T45" fmla="*/ 308 h 1252"/>
                <a:gd name="T46" fmla="*/ 140 w 1069"/>
                <a:gd name="T47" fmla="*/ 310 h 1252"/>
                <a:gd name="T48" fmla="*/ 137 w 1069"/>
                <a:gd name="T49" fmla="*/ 312 h 1252"/>
                <a:gd name="T50" fmla="*/ 135 w 1069"/>
                <a:gd name="T51" fmla="*/ 313 h 1252"/>
                <a:gd name="T52" fmla="*/ 134 w 1069"/>
                <a:gd name="T53" fmla="*/ 313 h 1252"/>
                <a:gd name="T54" fmla="*/ 133 w 1069"/>
                <a:gd name="T55" fmla="*/ 313 h 1252"/>
                <a:gd name="T56" fmla="*/ 131 w 1069"/>
                <a:gd name="T57" fmla="*/ 312 h 1252"/>
                <a:gd name="T58" fmla="*/ 128 w 1069"/>
                <a:gd name="T59" fmla="*/ 310 h 1252"/>
                <a:gd name="T60" fmla="*/ 124 w 1069"/>
                <a:gd name="T61" fmla="*/ 308 h 1252"/>
                <a:gd name="T62" fmla="*/ 119 w 1069"/>
                <a:gd name="T63" fmla="*/ 305 h 1252"/>
                <a:gd name="T64" fmla="*/ 113 w 1069"/>
                <a:gd name="T65" fmla="*/ 301 h 1252"/>
                <a:gd name="T66" fmla="*/ 107 w 1069"/>
                <a:gd name="T67" fmla="*/ 297 h 1252"/>
                <a:gd name="T68" fmla="*/ 99 w 1069"/>
                <a:gd name="T69" fmla="*/ 292 h 1252"/>
                <a:gd name="T70" fmla="*/ 92 w 1069"/>
                <a:gd name="T71" fmla="*/ 286 h 1252"/>
                <a:gd name="T72" fmla="*/ 84 w 1069"/>
                <a:gd name="T73" fmla="*/ 279 h 1252"/>
                <a:gd name="T74" fmla="*/ 75 w 1069"/>
                <a:gd name="T75" fmla="*/ 272 h 1252"/>
                <a:gd name="T76" fmla="*/ 67 w 1069"/>
                <a:gd name="T77" fmla="*/ 264 h 1252"/>
                <a:gd name="T78" fmla="*/ 59 w 1069"/>
                <a:gd name="T79" fmla="*/ 254 h 1252"/>
                <a:gd name="T80" fmla="*/ 51 w 1069"/>
                <a:gd name="T81" fmla="*/ 244 h 1252"/>
                <a:gd name="T82" fmla="*/ 43 w 1069"/>
                <a:gd name="T83" fmla="*/ 234 h 1252"/>
                <a:gd name="T84" fmla="*/ 35 w 1069"/>
                <a:gd name="T85" fmla="*/ 223 h 1252"/>
                <a:gd name="T86" fmla="*/ 28 w 1069"/>
                <a:gd name="T87" fmla="*/ 210 h 1252"/>
                <a:gd name="T88" fmla="*/ 21 w 1069"/>
                <a:gd name="T89" fmla="*/ 197 h 1252"/>
                <a:gd name="T90" fmla="*/ 15 w 1069"/>
                <a:gd name="T91" fmla="*/ 184 h 1252"/>
                <a:gd name="T92" fmla="*/ 10 w 1069"/>
                <a:gd name="T93" fmla="*/ 169 h 1252"/>
                <a:gd name="T94" fmla="*/ 6 w 1069"/>
                <a:gd name="T95" fmla="*/ 154 h 1252"/>
                <a:gd name="T96" fmla="*/ 3 w 1069"/>
                <a:gd name="T97" fmla="*/ 138 h 1252"/>
                <a:gd name="T98" fmla="*/ 1 w 1069"/>
                <a:gd name="T99" fmla="*/ 119 h 1252"/>
                <a:gd name="T100" fmla="*/ 0 w 1069"/>
                <a:gd name="T101" fmla="*/ 101 h 1252"/>
                <a:gd name="T102" fmla="*/ 0 w 1069"/>
                <a:gd name="T103" fmla="*/ 0 h 125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69"/>
                <a:gd name="T157" fmla="*/ 0 h 1252"/>
                <a:gd name="T158" fmla="*/ 1069 w 1069"/>
                <a:gd name="T159" fmla="*/ 1252 h 125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69" h="1252">
                  <a:moveTo>
                    <a:pt x="0" y="0"/>
                  </a:moveTo>
                  <a:lnTo>
                    <a:pt x="1069" y="0"/>
                  </a:lnTo>
                  <a:lnTo>
                    <a:pt x="1069" y="407"/>
                  </a:lnTo>
                  <a:lnTo>
                    <a:pt x="1067" y="479"/>
                  </a:lnTo>
                  <a:lnTo>
                    <a:pt x="1059" y="549"/>
                  </a:lnTo>
                  <a:lnTo>
                    <a:pt x="1046" y="614"/>
                  </a:lnTo>
                  <a:lnTo>
                    <a:pt x="1030" y="677"/>
                  </a:lnTo>
                  <a:lnTo>
                    <a:pt x="1009" y="736"/>
                  </a:lnTo>
                  <a:lnTo>
                    <a:pt x="986" y="790"/>
                  </a:lnTo>
                  <a:lnTo>
                    <a:pt x="960" y="842"/>
                  </a:lnTo>
                  <a:lnTo>
                    <a:pt x="931" y="892"/>
                  </a:lnTo>
                  <a:lnTo>
                    <a:pt x="901" y="937"/>
                  </a:lnTo>
                  <a:lnTo>
                    <a:pt x="868" y="978"/>
                  </a:lnTo>
                  <a:lnTo>
                    <a:pt x="835" y="1018"/>
                  </a:lnTo>
                  <a:lnTo>
                    <a:pt x="801" y="1053"/>
                  </a:lnTo>
                  <a:lnTo>
                    <a:pt x="769" y="1086"/>
                  </a:lnTo>
                  <a:lnTo>
                    <a:pt x="736" y="1116"/>
                  </a:lnTo>
                  <a:lnTo>
                    <a:pt x="703" y="1142"/>
                  </a:lnTo>
                  <a:lnTo>
                    <a:pt x="673" y="1165"/>
                  </a:lnTo>
                  <a:lnTo>
                    <a:pt x="644" y="1186"/>
                  </a:lnTo>
                  <a:lnTo>
                    <a:pt x="618" y="1203"/>
                  </a:lnTo>
                  <a:lnTo>
                    <a:pt x="595" y="1219"/>
                  </a:lnTo>
                  <a:lnTo>
                    <a:pt x="574" y="1231"/>
                  </a:lnTo>
                  <a:lnTo>
                    <a:pt x="558" y="1240"/>
                  </a:lnTo>
                  <a:lnTo>
                    <a:pt x="545" y="1246"/>
                  </a:lnTo>
                  <a:lnTo>
                    <a:pt x="537" y="1251"/>
                  </a:lnTo>
                  <a:lnTo>
                    <a:pt x="535" y="1252"/>
                  </a:lnTo>
                  <a:lnTo>
                    <a:pt x="532" y="1251"/>
                  </a:lnTo>
                  <a:lnTo>
                    <a:pt x="524" y="1246"/>
                  </a:lnTo>
                  <a:lnTo>
                    <a:pt x="512" y="1240"/>
                  </a:lnTo>
                  <a:lnTo>
                    <a:pt x="495" y="1231"/>
                  </a:lnTo>
                  <a:lnTo>
                    <a:pt x="475" y="1219"/>
                  </a:lnTo>
                  <a:lnTo>
                    <a:pt x="452" y="1203"/>
                  </a:lnTo>
                  <a:lnTo>
                    <a:pt x="425" y="1186"/>
                  </a:lnTo>
                  <a:lnTo>
                    <a:pt x="396" y="1165"/>
                  </a:lnTo>
                  <a:lnTo>
                    <a:pt x="366" y="1142"/>
                  </a:lnTo>
                  <a:lnTo>
                    <a:pt x="334" y="1116"/>
                  </a:lnTo>
                  <a:lnTo>
                    <a:pt x="300" y="1086"/>
                  </a:lnTo>
                  <a:lnTo>
                    <a:pt x="267" y="1053"/>
                  </a:lnTo>
                  <a:lnTo>
                    <a:pt x="234" y="1018"/>
                  </a:lnTo>
                  <a:lnTo>
                    <a:pt x="201" y="978"/>
                  </a:lnTo>
                  <a:lnTo>
                    <a:pt x="169" y="937"/>
                  </a:lnTo>
                  <a:lnTo>
                    <a:pt x="139" y="892"/>
                  </a:lnTo>
                  <a:lnTo>
                    <a:pt x="110" y="842"/>
                  </a:lnTo>
                  <a:lnTo>
                    <a:pt x="83" y="790"/>
                  </a:lnTo>
                  <a:lnTo>
                    <a:pt x="60" y="736"/>
                  </a:lnTo>
                  <a:lnTo>
                    <a:pt x="39" y="677"/>
                  </a:lnTo>
                  <a:lnTo>
                    <a:pt x="23" y="614"/>
                  </a:lnTo>
                  <a:lnTo>
                    <a:pt x="10" y="549"/>
                  </a:lnTo>
                  <a:lnTo>
                    <a:pt x="2" y="479"/>
                  </a:lnTo>
                  <a:lnTo>
                    <a:pt x="0" y="407"/>
                  </a:lnTo>
                  <a:lnTo>
                    <a:pt x="0" y="0"/>
                  </a:lnTo>
                  <a:close/>
                </a:path>
              </a:pathLst>
            </a:custGeom>
            <a:solidFill>
              <a:srgbClr val="000D9E"/>
            </a:solidFill>
            <a:ln w="0">
              <a:solidFill>
                <a:srgbClr val="000D9E"/>
              </a:solidFill>
              <a:prstDash val="solid"/>
              <a:round/>
              <a:headEnd/>
              <a:tailEnd/>
            </a:ln>
          </p:spPr>
          <p:txBody>
            <a:bodyPr/>
            <a:lstStyle/>
            <a:p>
              <a:endParaRPr lang="en-GB"/>
            </a:p>
          </p:txBody>
        </p:sp>
        <p:sp>
          <p:nvSpPr>
            <p:cNvPr id="28" name="Rectangle 28"/>
            <p:cNvSpPr>
              <a:spLocks noChangeArrowheads="1"/>
            </p:cNvSpPr>
            <p:nvPr/>
          </p:nvSpPr>
          <p:spPr bwMode="auto">
            <a:xfrm>
              <a:off x="3751" y="128"/>
              <a:ext cx="516" cy="194"/>
            </a:xfrm>
            <a:prstGeom prst="rect">
              <a:avLst/>
            </a:prstGeom>
            <a:solidFill>
              <a:srgbClr val="FFFFFF"/>
            </a:solidFill>
            <a:ln w="0">
              <a:solidFill>
                <a:srgbClr val="FFFFFF"/>
              </a:solidFill>
              <a:miter lim="800000"/>
              <a:headEnd/>
              <a:tailEnd/>
            </a:ln>
          </p:spPr>
          <p:txBody>
            <a:bodyPr/>
            <a:lstStyle/>
            <a:p>
              <a:endParaRPr lang="en-US"/>
            </a:p>
          </p:txBody>
        </p:sp>
        <p:sp>
          <p:nvSpPr>
            <p:cNvPr id="29" name="Freeform 29"/>
            <p:cNvSpPr>
              <a:spLocks/>
            </p:cNvSpPr>
            <p:nvPr/>
          </p:nvSpPr>
          <p:spPr bwMode="auto">
            <a:xfrm>
              <a:off x="3838" y="348"/>
              <a:ext cx="342" cy="342"/>
            </a:xfrm>
            <a:custGeom>
              <a:avLst/>
              <a:gdLst>
                <a:gd name="T0" fmla="*/ 102 w 684"/>
                <a:gd name="T1" fmla="*/ 2 h 683"/>
                <a:gd name="T2" fmla="*/ 101 w 684"/>
                <a:gd name="T3" fmla="*/ 21 h 683"/>
                <a:gd name="T4" fmla="*/ 95 w 684"/>
                <a:gd name="T5" fmla="*/ 45 h 683"/>
                <a:gd name="T6" fmla="*/ 99 w 684"/>
                <a:gd name="T7" fmla="*/ 64 h 683"/>
                <a:gd name="T8" fmla="*/ 102 w 684"/>
                <a:gd name="T9" fmla="*/ 63 h 683"/>
                <a:gd name="T10" fmla="*/ 108 w 684"/>
                <a:gd name="T11" fmla="*/ 66 h 683"/>
                <a:gd name="T12" fmla="*/ 108 w 684"/>
                <a:gd name="T13" fmla="*/ 70 h 683"/>
                <a:gd name="T14" fmla="*/ 112 w 684"/>
                <a:gd name="T15" fmla="*/ 74 h 683"/>
                <a:gd name="T16" fmla="*/ 134 w 684"/>
                <a:gd name="T17" fmla="*/ 75 h 683"/>
                <a:gd name="T18" fmla="*/ 159 w 684"/>
                <a:gd name="T19" fmla="*/ 66 h 683"/>
                <a:gd name="T20" fmla="*/ 171 w 684"/>
                <a:gd name="T21" fmla="*/ 77 h 683"/>
                <a:gd name="T22" fmla="*/ 170 w 684"/>
                <a:gd name="T23" fmla="*/ 102 h 683"/>
                <a:gd name="T24" fmla="*/ 150 w 684"/>
                <a:gd name="T25" fmla="*/ 101 h 683"/>
                <a:gd name="T26" fmla="*/ 126 w 684"/>
                <a:gd name="T27" fmla="*/ 95 h 683"/>
                <a:gd name="T28" fmla="*/ 107 w 684"/>
                <a:gd name="T29" fmla="*/ 100 h 683"/>
                <a:gd name="T30" fmla="*/ 108 w 684"/>
                <a:gd name="T31" fmla="*/ 102 h 683"/>
                <a:gd name="T32" fmla="*/ 105 w 684"/>
                <a:gd name="T33" fmla="*/ 108 h 683"/>
                <a:gd name="T34" fmla="*/ 100 w 684"/>
                <a:gd name="T35" fmla="*/ 109 h 683"/>
                <a:gd name="T36" fmla="*/ 96 w 684"/>
                <a:gd name="T37" fmla="*/ 113 h 683"/>
                <a:gd name="T38" fmla="*/ 95 w 684"/>
                <a:gd name="T39" fmla="*/ 134 h 683"/>
                <a:gd name="T40" fmla="*/ 105 w 684"/>
                <a:gd name="T41" fmla="*/ 159 h 683"/>
                <a:gd name="T42" fmla="*/ 86 w 684"/>
                <a:gd name="T43" fmla="*/ 171 h 683"/>
                <a:gd name="T44" fmla="*/ 66 w 684"/>
                <a:gd name="T45" fmla="*/ 159 h 683"/>
                <a:gd name="T46" fmla="*/ 75 w 684"/>
                <a:gd name="T47" fmla="*/ 134 h 683"/>
                <a:gd name="T48" fmla="*/ 75 w 684"/>
                <a:gd name="T49" fmla="*/ 113 h 683"/>
                <a:gd name="T50" fmla="*/ 71 w 684"/>
                <a:gd name="T51" fmla="*/ 109 h 683"/>
                <a:gd name="T52" fmla="*/ 66 w 684"/>
                <a:gd name="T53" fmla="*/ 108 h 683"/>
                <a:gd name="T54" fmla="*/ 62 w 684"/>
                <a:gd name="T55" fmla="*/ 102 h 683"/>
                <a:gd name="T56" fmla="*/ 58 w 684"/>
                <a:gd name="T57" fmla="*/ 97 h 683"/>
                <a:gd name="T58" fmla="*/ 38 w 684"/>
                <a:gd name="T59" fmla="*/ 96 h 683"/>
                <a:gd name="T60" fmla="*/ 12 w 684"/>
                <a:gd name="T61" fmla="*/ 105 h 683"/>
                <a:gd name="T62" fmla="*/ 1 w 684"/>
                <a:gd name="T63" fmla="*/ 94 h 683"/>
                <a:gd name="T64" fmla="*/ 1 w 684"/>
                <a:gd name="T65" fmla="*/ 69 h 683"/>
                <a:gd name="T66" fmla="*/ 21 w 684"/>
                <a:gd name="T67" fmla="*/ 70 h 683"/>
                <a:gd name="T68" fmla="*/ 44 w 684"/>
                <a:gd name="T69" fmla="*/ 76 h 683"/>
                <a:gd name="T70" fmla="*/ 63 w 684"/>
                <a:gd name="T71" fmla="*/ 72 h 683"/>
                <a:gd name="T72" fmla="*/ 62 w 684"/>
                <a:gd name="T73" fmla="*/ 70 h 683"/>
                <a:gd name="T74" fmla="*/ 64 w 684"/>
                <a:gd name="T75" fmla="*/ 64 h 683"/>
                <a:gd name="T76" fmla="*/ 70 w 684"/>
                <a:gd name="T77" fmla="*/ 63 h 683"/>
                <a:gd name="T78" fmla="*/ 75 w 684"/>
                <a:gd name="T79" fmla="*/ 59 h 683"/>
                <a:gd name="T80" fmla="*/ 75 w 684"/>
                <a:gd name="T81" fmla="*/ 38 h 683"/>
                <a:gd name="T82" fmla="*/ 66 w 684"/>
                <a:gd name="T83" fmla="*/ 13 h 683"/>
                <a:gd name="T84" fmla="*/ 77 w 684"/>
                <a:gd name="T85" fmla="*/ 1 h 68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84"/>
                <a:gd name="T130" fmla="*/ 0 h 683"/>
                <a:gd name="T131" fmla="*/ 684 w 684"/>
                <a:gd name="T132" fmla="*/ 683 h 68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84" h="683">
                  <a:moveTo>
                    <a:pt x="342" y="0"/>
                  </a:moveTo>
                  <a:lnTo>
                    <a:pt x="375" y="1"/>
                  </a:lnTo>
                  <a:lnTo>
                    <a:pt x="409" y="6"/>
                  </a:lnTo>
                  <a:lnTo>
                    <a:pt x="441" y="15"/>
                  </a:lnTo>
                  <a:lnTo>
                    <a:pt x="420" y="49"/>
                  </a:lnTo>
                  <a:lnTo>
                    <a:pt x="404" y="83"/>
                  </a:lnTo>
                  <a:lnTo>
                    <a:pt x="391" y="116"/>
                  </a:lnTo>
                  <a:lnTo>
                    <a:pt x="383" y="149"/>
                  </a:lnTo>
                  <a:lnTo>
                    <a:pt x="380" y="179"/>
                  </a:lnTo>
                  <a:lnTo>
                    <a:pt x="381" y="207"/>
                  </a:lnTo>
                  <a:lnTo>
                    <a:pt x="387" y="233"/>
                  </a:lnTo>
                  <a:lnTo>
                    <a:pt x="397" y="255"/>
                  </a:lnTo>
                  <a:lnTo>
                    <a:pt x="399" y="252"/>
                  </a:lnTo>
                  <a:lnTo>
                    <a:pt x="406" y="250"/>
                  </a:lnTo>
                  <a:lnTo>
                    <a:pt x="411" y="250"/>
                  </a:lnTo>
                  <a:lnTo>
                    <a:pt x="420" y="251"/>
                  </a:lnTo>
                  <a:lnTo>
                    <a:pt x="427" y="256"/>
                  </a:lnTo>
                  <a:lnTo>
                    <a:pt x="432" y="263"/>
                  </a:lnTo>
                  <a:lnTo>
                    <a:pt x="434" y="272"/>
                  </a:lnTo>
                  <a:lnTo>
                    <a:pt x="434" y="277"/>
                  </a:lnTo>
                  <a:lnTo>
                    <a:pt x="433" y="280"/>
                  </a:lnTo>
                  <a:lnTo>
                    <a:pt x="431" y="284"/>
                  </a:lnTo>
                  <a:lnTo>
                    <a:pt x="429" y="286"/>
                  </a:lnTo>
                  <a:lnTo>
                    <a:pt x="451" y="296"/>
                  </a:lnTo>
                  <a:lnTo>
                    <a:pt x="477" y="302"/>
                  </a:lnTo>
                  <a:lnTo>
                    <a:pt x="505" y="303"/>
                  </a:lnTo>
                  <a:lnTo>
                    <a:pt x="535" y="300"/>
                  </a:lnTo>
                  <a:lnTo>
                    <a:pt x="567" y="292"/>
                  </a:lnTo>
                  <a:lnTo>
                    <a:pt x="600" y="279"/>
                  </a:lnTo>
                  <a:lnTo>
                    <a:pt x="634" y="263"/>
                  </a:lnTo>
                  <a:lnTo>
                    <a:pt x="669" y="242"/>
                  </a:lnTo>
                  <a:lnTo>
                    <a:pt x="677" y="274"/>
                  </a:lnTo>
                  <a:lnTo>
                    <a:pt x="682" y="308"/>
                  </a:lnTo>
                  <a:lnTo>
                    <a:pt x="684" y="341"/>
                  </a:lnTo>
                  <a:lnTo>
                    <a:pt x="682" y="375"/>
                  </a:lnTo>
                  <a:lnTo>
                    <a:pt x="677" y="408"/>
                  </a:lnTo>
                  <a:lnTo>
                    <a:pt x="669" y="441"/>
                  </a:lnTo>
                  <a:lnTo>
                    <a:pt x="634" y="420"/>
                  </a:lnTo>
                  <a:lnTo>
                    <a:pt x="600" y="404"/>
                  </a:lnTo>
                  <a:lnTo>
                    <a:pt x="567" y="391"/>
                  </a:lnTo>
                  <a:lnTo>
                    <a:pt x="535" y="383"/>
                  </a:lnTo>
                  <a:lnTo>
                    <a:pt x="505" y="380"/>
                  </a:lnTo>
                  <a:lnTo>
                    <a:pt x="477" y="381"/>
                  </a:lnTo>
                  <a:lnTo>
                    <a:pt x="451" y="386"/>
                  </a:lnTo>
                  <a:lnTo>
                    <a:pt x="429" y="397"/>
                  </a:lnTo>
                  <a:lnTo>
                    <a:pt x="431" y="400"/>
                  </a:lnTo>
                  <a:lnTo>
                    <a:pt x="433" y="404"/>
                  </a:lnTo>
                  <a:lnTo>
                    <a:pt x="434" y="407"/>
                  </a:lnTo>
                  <a:lnTo>
                    <a:pt x="434" y="411"/>
                  </a:lnTo>
                  <a:lnTo>
                    <a:pt x="431" y="422"/>
                  </a:lnTo>
                  <a:lnTo>
                    <a:pt x="423" y="430"/>
                  </a:lnTo>
                  <a:lnTo>
                    <a:pt x="411" y="434"/>
                  </a:lnTo>
                  <a:lnTo>
                    <a:pt x="406" y="434"/>
                  </a:lnTo>
                  <a:lnTo>
                    <a:pt x="403" y="433"/>
                  </a:lnTo>
                  <a:lnTo>
                    <a:pt x="399" y="430"/>
                  </a:lnTo>
                  <a:lnTo>
                    <a:pt x="397" y="429"/>
                  </a:lnTo>
                  <a:lnTo>
                    <a:pt x="387" y="451"/>
                  </a:lnTo>
                  <a:lnTo>
                    <a:pt x="381" y="477"/>
                  </a:lnTo>
                  <a:lnTo>
                    <a:pt x="380" y="504"/>
                  </a:lnTo>
                  <a:lnTo>
                    <a:pt x="383" y="534"/>
                  </a:lnTo>
                  <a:lnTo>
                    <a:pt x="391" y="567"/>
                  </a:lnTo>
                  <a:lnTo>
                    <a:pt x="404" y="600"/>
                  </a:lnTo>
                  <a:lnTo>
                    <a:pt x="420" y="635"/>
                  </a:lnTo>
                  <a:lnTo>
                    <a:pt x="441" y="669"/>
                  </a:lnTo>
                  <a:lnTo>
                    <a:pt x="391" y="680"/>
                  </a:lnTo>
                  <a:lnTo>
                    <a:pt x="342" y="683"/>
                  </a:lnTo>
                  <a:lnTo>
                    <a:pt x="292" y="680"/>
                  </a:lnTo>
                  <a:lnTo>
                    <a:pt x="242" y="669"/>
                  </a:lnTo>
                  <a:lnTo>
                    <a:pt x="263" y="635"/>
                  </a:lnTo>
                  <a:lnTo>
                    <a:pt x="279" y="600"/>
                  </a:lnTo>
                  <a:lnTo>
                    <a:pt x="292" y="567"/>
                  </a:lnTo>
                  <a:lnTo>
                    <a:pt x="300" y="534"/>
                  </a:lnTo>
                  <a:lnTo>
                    <a:pt x="304" y="504"/>
                  </a:lnTo>
                  <a:lnTo>
                    <a:pt x="302" y="477"/>
                  </a:lnTo>
                  <a:lnTo>
                    <a:pt x="297" y="451"/>
                  </a:lnTo>
                  <a:lnTo>
                    <a:pt x="286" y="429"/>
                  </a:lnTo>
                  <a:lnTo>
                    <a:pt x="284" y="430"/>
                  </a:lnTo>
                  <a:lnTo>
                    <a:pt x="281" y="433"/>
                  </a:lnTo>
                  <a:lnTo>
                    <a:pt x="277" y="434"/>
                  </a:lnTo>
                  <a:lnTo>
                    <a:pt x="272" y="434"/>
                  </a:lnTo>
                  <a:lnTo>
                    <a:pt x="261" y="430"/>
                  </a:lnTo>
                  <a:lnTo>
                    <a:pt x="253" y="422"/>
                  </a:lnTo>
                  <a:lnTo>
                    <a:pt x="249" y="411"/>
                  </a:lnTo>
                  <a:lnTo>
                    <a:pt x="249" y="407"/>
                  </a:lnTo>
                  <a:lnTo>
                    <a:pt x="250" y="404"/>
                  </a:lnTo>
                  <a:lnTo>
                    <a:pt x="255" y="397"/>
                  </a:lnTo>
                  <a:lnTo>
                    <a:pt x="233" y="386"/>
                  </a:lnTo>
                  <a:lnTo>
                    <a:pt x="207" y="381"/>
                  </a:lnTo>
                  <a:lnTo>
                    <a:pt x="179" y="380"/>
                  </a:lnTo>
                  <a:lnTo>
                    <a:pt x="149" y="383"/>
                  </a:lnTo>
                  <a:lnTo>
                    <a:pt x="117" y="391"/>
                  </a:lnTo>
                  <a:lnTo>
                    <a:pt x="83" y="404"/>
                  </a:lnTo>
                  <a:lnTo>
                    <a:pt x="50" y="420"/>
                  </a:lnTo>
                  <a:lnTo>
                    <a:pt x="15" y="441"/>
                  </a:lnTo>
                  <a:lnTo>
                    <a:pt x="7" y="408"/>
                  </a:lnTo>
                  <a:lnTo>
                    <a:pt x="1" y="375"/>
                  </a:lnTo>
                  <a:lnTo>
                    <a:pt x="0" y="341"/>
                  </a:lnTo>
                  <a:lnTo>
                    <a:pt x="1" y="308"/>
                  </a:lnTo>
                  <a:lnTo>
                    <a:pt x="7" y="274"/>
                  </a:lnTo>
                  <a:lnTo>
                    <a:pt x="15" y="242"/>
                  </a:lnTo>
                  <a:lnTo>
                    <a:pt x="50" y="263"/>
                  </a:lnTo>
                  <a:lnTo>
                    <a:pt x="83" y="279"/>
                  </a:lnTo>
                  <a:lnTo>
                    <a:pt x="117" y="292"/>
                  </a:lnTo>
                  <a:lnTo>
                    <a:pt x="149" y="300"/>
                  </a:lnTo>
                  <a:lnTo>
                    <a:pt x="179" y="303"/>
                  </a:lnTo>
                  <a:lnTo>
                    <a:pt x="207" y="302"/>
                  </a:lnTo>
                  <a:lnTo>
                    <a:pt x="233" y="296"/>
                  </a:lnTo>
                  <a:lnTo>
                    <a:pt x="255" y="286"/>
                  </a:lnTo>
                  <a:lnTo>
                    <a:pt x="253" y="284"/>
                  </a:lnTo>
                  <a:lnTo>
                    <a:pt x="250" y="280"/>
                  </a:lnTo>
                  <a:lnTo>
                    <a:pt x="249" y="277"/>
                  </a:lnTo>
                  <a:lnTo>
                    <a:pt x="249" y="272"/>
                  </a:lnTo>
                  <a:lnTo>
                    <a:pt x="252" y="263"/>
                  </a:lnTo>
                  <a:lnTo>
                    <a:pt x="256" y="256"/>
                  </a:lnTo>
                  <a:lnTo>
                    <a:pt x="263" y="251"/>
                  </a:lnTo>
                  <a:lnTo>
                    <a:pt x="272" y="250"/>
                  </a:lnTo>
                  <a:lnTo>
                    <a:pt x="277" y="250"/>
                  </a:lnTo>
                  <a:lnTo>
                    <a:pt x="284" y="252"/>
                  </a:lnTo>
                  <a:lnTo>
                    <a:pt x="286" y="255"/>
                  </a:lnTo>
                  <a:lnTo>
                    <a:pt x="297" y="233"/>
                  </a:lnTo>
                  <a:lnTo>
                    <a:pt x="302" y="207"/>
                  </a:lnTo>
                  <a:lnTo>
                    <a:pt x="304" y="179"/>
                  </a:lnTo>
                  <a:lnTo>
                    <a:pt x="300" y="149"/>
                  </a:lnTo>
                  <a:lnTo>
                    <a:pt x="292" y="116"/>
                  </a:lnTo>
                  <a:lnTo>
                    <a:pt x="279" y="83"/>
                  </a:lnTo>
                  <a:lnTo>
                    <a:pt x="263" y="49"/>
                  </a:lnTo>
                  <a:lnTo>
                    <a:pt x="242" y="15"/>
                  </a:lnTo>
                  <a:lnTo>
                    <a:pt x="275" y="6"/>
                  </a:lnTo>
                  <a:lnTo>
                    <a:pt x="308" y="1"/>
                  </a:lnTo>
                  <a:lnTo>
                    <a:pt x="342" y="0"/>
                  </a:lnTo>
                  <a:close/>
                </a:path>
              </a:pathLst>
            </a:custGeom>
            <a:solidFill>
              <a:srgbClr val="FFFFFF"/>
            </a:solidFill>
            <a:ln w="0">
              <a:solidFill>
                <a:srgbClr val="FFFFFF"/>
              </a:solidFill>
              <a:prstDash val="solid"/>
              <a:round/>
              <a:headEnd/>
              <a:tailEnd/>
            </a:ln>
          </p:spPr>
          <p:txBody>
            <a:bodyPr/>
            <a:lstStyle/>
            <a:p>
              <a:endParaRPr lang="en-GB"/>
            </a:p>
          </p:txBody>
        </p:sp>
        <p:sp>
          <p:nvSpPr>
            <p:cNvPr id="30" name="Freeform 30"/>
            <p:cNvSpPr>
              <a:spLocks/>
            </p:cNvSpPr>
            <p:nvPr/>
          </p:nvSpPr>
          <p:spPr bwMode="auto">
            <a:xfrm>
              <a:off x="3978" y="489"/>
              <a:ext cx="63" cy="61"/>
            </a:xfrm>
            <a:custGeom>
              <a:avLst/>
              <a:gdLst>
                <a:gd name="T0" fmla="*/ 16 w 125"/>
                <a:gd name="T1" fmla="*/ 0 h 124"/>
                <a:gd name="T2" fmla="*/ 21 w 125"/>
                <a:gd name="T3" fmla="*/ 1 h 124"/>
                <a:gd name="T4" fmla="*/ 25 w 125"/>
                <a:gd name="T5" fmla="*/ 3 h 124"/>
                <a:gd name="T6" fmla="*/ 29 w 125"/>
                <a:gd name="T7" fmla="*/ 6 h 124"/>
                <a:gd name="T8" fmla="*/ 31 w 125"/>
                <a:gd name="T9" fmla="*/ 10 h 124"/>
                <a:gd name="T10" fmla="*/ 32 w 125"/>
                <a:gd name="T11" fmla="*/ 15 h 124"/>
                <a:gd name="T12" fmla="*/ 31 w 125"/>
                <a:gd name="T13" fmla="*/ 20 h 124"/>
                <a:gd name="T14" fmla="*/ 29 w 125"/>
                <a:gd name="T15" fmla="*/ 24 h 124"/>
                <a:gd name="T16" fmla="*/ 25 w 125"/>
                <a:gd name="T17" fmla="*/ 27 h 124"/>
                <a:gd name="T18" fmla="*/ 21 w 125"/>
                <a:gd name="T19" fmla="*/ 29 h 124"/>
                <a:gd name="T20" fmla="*/ 16 w 125"/>
                <a:gd name="T21" fmla="*/ 30 h 124"/>
                <a:gd name="T22" fmla="*/ 11 w 125"/>
                <a:gd name="T23" fmla="*/ 29 h 124"/>
                <a:gd name="T24" fmla="*/ 7 w 125"/>
                <a:gd name="T25" fmla="*/ 27 h 124"/>
                <a:gd name="T26" fmla="*/ 3 w 125"/>
                <a:gd name="T27" fmla="*/ 24 h 124"/>
                <a:gd name="T28" fmla="*/ 1 w 125"/>
                <a:gd name="T29" fmla="*/ 20 h 124"/>
                <a:gd name="T30" fmla="*/ 0 w 125"/>
                <a:gd name="T31" fmla="*/ 15 h 124"/>
                <a:gd name="T32" fmla="*/ 1 w 125"/>
                <a:gd name="T33" fmla="*/ 10 h 124"/>
                <a:gd name="T34" fmla="*/ 3 w 125"/>
                <a:gd name="T35" fmla="*/ 6 h 124"/>
                <a:gd name="T36" fmla="*/ 7 w 125"/>
                <a:gd name="T37" fmla="*/ 3 h 124"/>
                <a:gd name="T38" fmla="*/ 11 w 125"/>
                <a:gd name="T39" fmla="*/ 1 h 124"/>
                <a:gd name="T40" fmla="*/ 16 w 125"/>
                <a:gd name="T41" fmla="*/ 0 h 1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5"/>
                <a:gd name="T64" fmla="*/ 0 h 124"/>
                <a:gd name="T65" fmla="*/ 125 w 125"/>
                <a:gd name="T66" fmla="*/ 124 h 1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5" h="124">
                  <a:moveTo>
                    <a:pt x="63" y="0"/>
                  </a:moveTo>
                  <a:lnTo>
                    <a:pt x="82" y="4"/>
                  </a:lnTo>
                  <a:lnTo>
                    <a:pt x="100" y="12"/>
                  </a:lnTo>
                  <a:lnTo>
                    <a:pt x="114" y="26"/>
                  </a:lnTo>
                  <a:lnTo>
                    <a:pt x="122" y="42"/>
                  </a:lnTo>
                  <a:lnTo>
                    <a:pt x="125" y="61"/>
                  </a:lnTo>
                  <a:lnTo>
                    <a:pt x="122" y="81"/>
                  </a:lnTo>
                  <a:lnTo>
                    <a:pt x="114" y="98"/>
                  </a:lnTo>
                  <a:lnTo>
                    <a:pt x="100" y="112"/>
                  </a:lnTo>
                  <a:lnTo>
                    <a:pt x="82" y="120"/>
                  </a:lnTo>
                  <a:lnTo>
                    <a:pt x="63" y="124"/>
                  </a:lnTo>
                  <a:lnTo>
                    <a:pt x="43" y="120"/>
                  </a:lnTo>
                  <a:lnTo>
                    <a:pt x="26" y="112"/>
                  </a:lnTo>
                  <a:lnTo>
                    <a:pt x="12" y="98"/>
                  </a:lnTo>
                  <a:lnTo>
                    <a:pt x="4" y="81"/>
                  </a:lnTo>
                  <a:lnTo>
                    <a:pt x="0" y="61"/>
                  </a:lnTo>
                  <a:lnTo>
                    <a:pt x="4" y="42"/>
                  </a:lnTo>
                  <a:lnTo>
                    <a:pt x="12" y="26"/>
                  </a:lnTo>
                  <a:lnTo>
                    <a:pt x="26" y="12"/>
                  </a:lnTo>
                  <a:lnTo>
                    <a:pt x="43" y="4"/>
                  </a:lnTo>
                  <a:lnTo>
                    <a:pt x="63" y="0"/>
                  </a:lnTo>
                  <a:close/>
                </a:path>
              </a:pathLst>
            </a:custGeom>
            <a:solidFill>
              <a:srgbClr val="000D9E"/>
            </a:solidFill>
            <a:ln w="0">
              <a:solidFill>
                <a:srgbClr val="000D9E"/>
              </a:solidFill>
              <a:prstDash val="solid"/>
              <a:round/>
              <a:headEnd/>
              <a:tailEnd/>
            </a:ln>
          </p:spPr>
          <p:txBody>
            <a:bodyPr/>
            <a:lstStyle/>
            <a:p>
              <a:endParaRPr lang="en-GB"/>
            </a:p>
          </p:txBody>
        </p:sp>
        <p:sp>
          <p:nvSpPr>
            <p:cNvPr id="31" name="Freeform 31"/>
            <p:cNvSpPr>
              <a:spLocks/>
            </p:cNvSpPr>
            <p:nvPr/>
          </p:nvSpPr>
          <p:spPr bwMode="auto">
            <a:xfrm>
              <a:off x="3770" y="135"/>
              <a:ext cx="80" cy="112"/>
            </a:xfrm>
            <a:custGeom>
              <a:avLst/>
              <a:gdLst>
                <a:gd name="T0" fmla="*/ 18 w 159"/>
                <a:gd name="T1" fmla="*/ 0 h 223"/>
                <a:gd name="T2" fmla="*/ 22 w 159"/>
                <a:gd name="T3" fmla="*/ 2 h 223"/>
                <a:gd name="T4" fmla="*/ 25 w 159"/>
                <a:gd name="T5" fmla="*/ 7 h 223"/>
                <a:gd name="T6" fmla="*/ 26 w 159"/>
                <a:gd name="T7" fmla="*/ 13 h 223"/>
                <a:gd name="T8" fmla="*/ 25 w 159"/>
                <a:gd name="T9" fmla="*/ 17 h 223"/>
                <a:gd name="T10" fmla="*/ 27 w 159"/>
                <a:gd name="T11" fmla="*/ 16 h 223"/>
                <a:gd name="T12" fmla="*/ 29 w 159"/>
                <a:gd name="T13" fmla="*/ 15 h 223"/>
                <a:gd name="T14" fmla="*/ 29 w 159"/>
                <a:gd name="T15" fmla="*/ 13 h 223"/>
                <a:gd name="T16" fmla="*/ 30 w 159"/>
                <a:gd name="T17" fmla="*/ 11 h 223"/>
                <a:gd name="T18" fmla="*/ 31 w 159"/>
                <a:gd name="T19" fmla="*/ 11 h 223"/>
                <a:gd name="T20" fmla="*/ 33 w 159"/>
                <a:gd name="T21" fmla="*/ 11 h 223"/>
                <a:gd name="T22" fmla="*/ 32 w 159"/>
                <a:gd name="T23" fmla="*/ 8 h 223"/>
                <a:gd name="T24" fmla="*/ 33 w 159"/>
                <a:gd name="T25" fmla="*/ 8 h 223"/>
                <a:gd name="T26" fmla="*/ 35 w 159"/>
                <a:gd name="T27" fmla="*/ 11 h 223"/>
                <a:gd name="T28" fmla="*/ 34 w 159"/>
                <a:gd name="T29" fmla="*/ 16 h 223"/>
                <a:gd name="T30" fmla="*/ 31 w 159"/>
                <a:gd name="T31" fmla="*/ 20 h 223"/>
                <a:gd name="T32" fmla="*/ 29 w 159"/>
                <a:gd name="T33" fmla="*/ 23 h 223"/>
                <a:gd name="T34" fmla="*/ 29 w 159"/>
                <a:gd name="T35" fmla="*/ 27 h 223"/>
                <a:gd name="T36" fmla="*/ 32 w 159"/>
                <a:gd name="T37" fmla="*/ 34 h 223"/>
                <a:gd name="T38" fmla="*/ 38 w 159"/>
                <a:gd name="T39" fmla="*/ 41 h 223"/>
                <a:gd name="T40" fmla="*/ 39 w 159"/>
                <a:gd name="T41" fmla="*/ 44 h 223"/>
                <a:gd name="T42" fmla="*/ 38 w 159"/>
                <a:gd name="T43" fmla="*/ 52 h 223"/>
                <a:gd name="T44" fmla="*/ 34 w 159"/>
                <a:gd name="T45" fmla="*/ 54 h 223"/>
                <a:gd name="T46" fmla="*/ 26 w 159"/>
                <a:gd name="T47" fmla="*/ 52 h 223"/>
                <a:gd name="T48" fmla="*/ 22 w 159"/>
                <a:gd name="T49" fmla="*/ 52 h 223"/>
                <a:gd name="T50" fmla="*/ 25 w 159"/>
                <a:gd name="T51" fmla="*/ 48 h 223"/>
                <a:gd name="T52" fmla="*/ 23 w 159"/>
                <a:gd name="T53" fmla="*/ 46 h 223"/>
                <a:gd name="T54" fmla="*/ 17 w 159"/>
                <a:gd name="T55" fmla="*/ 44 h 223"/>
                <a:gd name="T56" fmla="*/ 16 w 159"/>
                <a:gd name="T57" fmla="*/ 42 h 223"/>
                <a:gd name="T58" fmla="*/ 18 w 159"/>
                <a:gd name="T59" fmla="*/ 41 h 223"/>
                <a:gd name="T60" fmla="*/ 23 w 159"/>
                <a:gd name="T61" fmla="*/ 39 h 223"/>
                <a:gd name="T62" fmla="*/ 17 w 159"/>
                <a:gd name="T63" fmla="*/ 37 h 223"/>
                <a:gd name="T64" fmla="*/ 13 w 159"/>
                <a:gd name="T65" fmla="*/ 35 h 223"/>
                <a:gd name="T66" fmla="*/ 12 w 159"/>
                <a:gd name="T67" fmla="*/ 32 h 223"/>
                <a:gd name="T68" fmla="*/ 16 w 159"/>
                <a:gd name="T69" fmla="*/ 30 h 223"/>
                <a:gd name="T70" fmla="*/ 17 w 159"/>
                <a:gd name="T71" fmla="*/ 28 h 223"/>
                <a:gd name="T72" fmla="*/ 16 w 159"/>
                <a:gd name="T73" fmla="*/ 26 h 223"/>
                <a:gd name="T74" fmla="*/ 12 w 159"/>
                <a:gd name="T75" fmla="*/ 25 h 223"/>
                <a:gd name="T76" fmla="*/ 9 w 159"/>
                <a:gd name="T77" fmla="*/ 27 h 223"/>
                <a:gd name="T78" fmla="*/ 6 w 159"/>
                <a:gd name="T79" fmla="*/ 28 h 223"/>
                <a:gd name="T80" fmla="*/ 5 w 159"/>
                <a:gd name="T81" fmla="*/ 27 h 223"/>
                <a:gd name="T82" fmla="*/ 5 w 159"/>
                <a:gd name="T83" fmla="*/ 25 h 223"/>
                <a:gd name="T84" fmla="*/ 0 w 159"/>
                <a:gd name="T85" fmla="*/ 28 h 223"/>
                <a:gd name="T86" fmla="*/ 3 w 159"/>
                <a:gd name="T87" fmla="*/ 22 h 223"/>
                <a:gd name="T88" fmla="*/ 7 w 159"/>
                <a:gd name="T89" fmla="*/ 19 h 223"/>
                <a:gd name="T90" fmla="*/ 12 w 159"/>
                <a:gd name="T91" fmla="*/ 19 h 223"/>
                <a:gd name="T92" fmla="*/ 12 w 159"/>
                <a:gd name="T93" fmla="*/ 17 h 223"/>
                <a:gd name="T94" fmla="*/ 12 w 159"/>
                <a:gd name="T95" fmla="*/ 16 h 223"/>
                <a:gd name="T96" fmla="*/ 10 w 159"/>
                <a:gd name="T97" fmla="*/ 14 h 223"/>
                <a:gd name="T98" fmla="*/ 7 w 159"/>
                <a:gd name="T99" fmla="*/ 13 h 223"/>
                <a:gd name="T100" fmla="*/ 6 w 159"/>
                <a:gd name="T101" fmla="*/ 11 h 223"/>
                <a:gd name="T102" fmla="*/ 6 w 159"/>
                <a:gd name="T103" fmla="*/ 9 h 223"/>
                <a:gd name="T104" fmla="*/ 3 w 159"/>
                <a:gd name="T105" fmla="*/ 8 h 223"/>
                <a:gd name="T106" fmla="*/ 5 w 159"/>
                <a:gd name="T107" fmla="*/ 6 h 223"/>
                <a:gd name="T108" fmla="*/ 11 w 159"/>
                <a:gd name="T109" fmla="*/ 7 h 223"/>
                <a:gd name="T110" fmla="*/ 15 w 159"/>
                <a:gd name="T111" fmla="*/ 11 h 223"/>
                <a:gd name="T112" fmla="*/ 17 w 159"/>
                <a:gd name="T113" fmla="*/ 15 h 223"/>
                <a:gd name="T114" fmla="*/ 19 w 159"/>
                <a:gd name="T115" fmla="*/ 11 h 223"/>
                <a:gd name="T116" fmla="*/ 19 w 159"/>
                <a:gd name="T117" fmla="*/ 8 h 223"/>
                <a:gd name="T118" fmla="*/ 18 w 159"/>
                <a:gd name="T119" fmla="*/ 7 h 223"/>
                <a:gd name="T120" fmla="*/ 18 w 159"/>
                <a:gd name="T121" fmla="*/ 6 h 223"/>
                <a:gd name="T122" fmla="*/ 20 w 159"/>
                <a:gd name="T123" fmla="*/ 5 h 223"/>
                <a:gd name="T124" fmla="*/ 18 w 159"/>
                <a:gd name="T125" fmla="*/ 2 h 2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9"/>
                <a:gd name="T190" fmla="*/ 0 h 223"/>
                <a:gd name="T191" fmla="*/ 159 w 159"/>
                <a:gd name="T192" fmla="*/ 223 h 22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9" h="223">
                  <a:moveTo>
                    <a:pt x="63" y="0"/>
                  </a:moveTo>
                  <a:lnTo>
                    <a:pt x="70" y="0"/>
                  </a:lnTo>
                  <a:lnTo>
                    <a:pt x="78" y="3"/>
                  </a:lnTo>
                  <a:lnTo>
                    <a:pt x="86" y="6"/>
                  </a:lnTo>
                  <a:lnTo>
                    <a:pt x="94" y="13"/>
                  </a:lnTo>
                  <a:lnTo>
                    <a:pt x="100" y="25"/>
                  </a:lnTo>
                  <a:lnTo>
                    <a:pt x="104" y="38"/>
                  </a:lnTo>
                  <a:lnTo>
                    <a:pt x="102" y="50"/>
                  </a:lnTo>
                  <a:lnTo>
                    <a:pt x="100" y="58"/>
                  </a:lnTo>
                  <a:lnTo>
                    <a:pt x="97" y="65"/>
                  </a:lnTo>
                  <a:lnTo>
                    <a:pt x="104" y="65"/>
                  </a:lnTo>
                  <a:lnTo>
                    <a:pt x="108" y="63"/>
                  </a:lnTo>
                  <a:lnTo>
                    <a:pt x="110" y="60"/>
                  </a:lnTo>
                  <a:lnTo>
                    <a:pt x="113" y="57"/>
                  </a:lnTo>
                  <a:lnTo>
                    <a:pt x="114" y="53"/>
                  </a:lnTo>
                  <a:lnTo>
                    <a:pt x="114" y="51"/>
                  </a:lnTo>
                  <a:lnTo>
                    <a:pt x="115" y="48"/>
                  </a:lnTo>
                  <a:lnTo>
                    <a:pt x="117" y="44"/>
                  </a:lnTo>
                  <a:lnTo>
                    <a:pt x="120" y="43"/>
                  </a:lnTo>
                  <a:lnTo>
                    <a:pt x="122" y="43"/>
                  </a:lnTo>
                  <a:lnTo>
                    <a:pt x="127" y="48"/>
                  </a:lnTo>
                  <a:lnTo>
                    <a:pt x="129" y="43"/>
                  </a:lnTo>
                  <a:lnTo>
                    <a:pt x="129" y="37"/>
                  </a:lnTo>
                  <a:lnTo>
                    <a:pt x="128" y="32"/>
                  </a:lnTo>
                  <a:lnTo>
                    <a:pt x="128" y="28"/>
                  </a:lnTo>
                  <a:lnTo>
                    <a:pt x="130" y="29"/>
                  </a:lnTo>
                  <a:lnTo>
                    <a:pt x="134" y="34"/>
                  </a:lnTo>
                  <a:lnTo>
                    <a:pt x="138" y="42"/>
                  </a:lnTo>
                  <a:lnTo>
                    <a:pt x="139" y="52"/>
                  </a:lnTo>
                  <a:lnTo>
                    <a:pt x="136" y="63"/>
                  </a:lnTo>
                  <a:lnTo>
                    <a:pt x="129" y="71"/>
                  </a:lnTo>
                  <a:lnTo>
                    <a:pt x="123" y="78"/>
                  </a:lnTo>
                  <a:lnTo>
                    <a:pt x="119" y="85"/>
                  </a:lnTo>
                  <a:lnTo>
                    <a:pt x="116" y="90"/>
                  </a:lnTo>
                  <a:lnTo>
                    <a:pt x="115" y="97"/>
                  </a:lnTo>
                  <a:lnTo>
                    <a:pt x="115" y="107"/>
                  </a:lnTo>
                  <a:lnTo>
                    <a:pt x="120" y="119"/>
                  </a:lnTo>
                  <a:lnTo>
                    <a:pt x="127" y="133"/>
                  </a:lnTo>
                  <a:lnTo>
                    <a:pt x="139" y="152"/>
                  </a:lnTo>
                  <a:lnTo>
                    <a:pt x="151" y="162"/>
                  </a:lnTo>
                  <a:lnTo>
                    <a:pt x="159" y="168"/>
                  </a:lnTo>
                  <a:lnTo>
                    <a:pt x="156" y="176"/>
                  </a:lnTo>
                  <a:lnTo>
                    <a:pt x="152" y="190"/>
                  </a:lnTo>
                  <a:lnTo>
                    <a:pt x="150" y="206"/>
                  </a:lnTo>
                  <a:lnTo>
                    <a:pt x="150" y="223"/>
                  </a:lnTo>
                  <a:lnTo>
                    <a:pt x="134" y="214"/>
                  </a:lnTo>
                  <a:lnTo>
                    <a:pt x="117" y="208"/>
                  </a:lnTo>
                  <a:lnTo>
                    <a:pt x="104" y="206"/>
                  </a:lnTo>
                  <a:lnTo>
                    <a:pt x="92" y="205"/>
                  </a:lnTo>
                  <a:lnTo>
                    <a:pt x="85" y="205"/>
                  </a:lnTo>
                  <a:lnTo>
                    <a:pt x="91" y="196"/>
                  </a:lnTo>
                  <a:lnTo>
                    <a:pt x="98" y="189"/>
                  </a:lnTo>
                  <a:lnTo>
                    <a:pt x="107" y="183"/>
                  </a:lnTo>
                  <a:lnTo>
                    <a:pt x="90" y="182"/>
                  </a:lnTo>
                  <a:lnTo>
                    <a:pt x="77" y="179"/>
                  </a:lnTo>
                  <a:lnTo>
                    <a:pt x="68" y="176"/>
                  </a:lnTo>
                  <a:lnTo>
                    <a:pt x="63" y="171"/>
                  </a:lnTo>
                  <a:lnTo>
                    <a:pt x="61" y="167"/>
                  </a:lnTo>
                  <a:lnTo>
                    <a:pt x="60" y="162"/>
                  </a:lnTo>
                  <a:lnTo>
                    <a:pt x="71" y="162"/>
                  </a:lnTo>
                  <a:lnTo>
                    <a:pt x="82" y="160"/>
                  </a:lnTo>
                  <a:lnTo>
                    <a:pt x="89" y="155"/>
                  </a:lnTo>
                  <a:lnTo>
                    <a:pt x="75" y="153"/>
                  </a:lnTo>
                  <a:lnTo>
                    <a:pt x="65" y="148"/>
                  </a:lnTo>
                  <a:lnTo>
                    <a:pt x="57" y="142"/>
                  </a:lnTo>
                  <a:lnTo>
                    <a:pt x="52" y="137"/>
                  </a:lnTo>
                  <a:lnTo>
                    <a:pt x="48" y="131"/>
                  </a:lnTo>
                  <a:lnTo>
                    <a:pt x="46" y="126"/>
                  </a:lnTo>
                  <a:lnTo>
                    <a:pt x="57" y="124"/>
                  </a:lnTo>
                  <a:lnTo>
                    <a:pt x="63" y="120"/>
                  </a:lnTo>
                  <a:lnTo>
                    <a:pt x="67" y="116"/>
                  </a:lnTo>
                  <a:lnTo>
                    <a:pt x="67" y="110"/>
                  </a:lnTo>
                  <a:lnTo>
                    <a:pt x="65" y="105"/>
                  </a:lnTo>
                  <a:lnTo>
                    <a:pt x="62" y="101"/>
                  </a:lnTo>
                  <a:lnTo>
                    <a:pt x="55" y="97"/>
                  </a:lnTo>
                  <a:lnTo>
                    <a:pt x="47" y="99"/>
                  </a:lnTo>
                  <a:lnTo>
                    <a:pt x="40" y="102"/>
                  </a:lnTo>
                  <a:lnTo>
                    <a:pt x="33" y="108"/>
                  </a:lnTo>
                  <a:lnTo>
                    <a:pt x="26" y="110"/>
                  </a:lnTo>
                  <a:lnTo>
                    <a:pt x="24" y="110"/>
                  </a:lnTo>
                  <a:lnTo>
                    <a:pt x="22" y="109"/>
                  </a:lnTo>
                  <a:lnTo>
                    <a:pt x="19" y="107"/>
                  </a:lnTo>
                  <a:lnTo>
                    <a:pt x="18" y="104"/>
                  </a:lnTo>
                  <a:lnTo>
                    <a:pt x="18" y="100"/>
                  </a:lnTo>
                  <a:lnTo>
                    <a:pt x="8" y="102"/>
                  </a:lnTo>
                  <a:lnTo>
                    <a:pt x="0" y="109"/>
                  </a:lnTo>
                  <a:lnTo>
                    <a:pt x="3" y="96"/>
                  </a:lnTo>
                  <a:lnTo>
                    <a:pt x="9" y="87"/>
                  </a:lnTo>
                  <a:lnTo>
                    <a:pt x="18" y="80"/>
                  </a:lnTo>
                  <a:lnTo>
                    <a:pt x="28" y="75"/>
                  </a:lnTo>
                  <a:lnTo>
                    <a:pt x="39" y="74"/>
                  </a:lnTo>
                  <a:lnTo>
                    <a:pt x="48" y="74"/>
                  </a:lnTo>
                  <a:lnTo>
                    <a:pt x="48" y="71"/>
                  </a:lnTo>
                  <a:lnTo>
                    <a:pt x="47" y="68"/>
                  </a:lnTo>
                  <a:lnTo>
                    <a:pt x="47" y="65"/>
                  </a:lnTo>
                  <a:lnTo>
                    <a:pt x="46" y="62"/>
                  </a:lnTo>
                  <a:lnTo>
                    <a:pt x="43" y="59"/>
                  </a:lnTo>
                  <a:lnTo>
                    <a:pt x="37" y="55"/>
                  </a:lnTo>
                  <a:lnTo>
                    <a:pt x="30" y="52"/>
                  </a:lnTo>
                  <a:lnTo>
                    <a:pt x="26" y="50"/>
                  </a:lnTo>
                  <a:lnTo>
                    <a:pt x="24" y="45"/>
                  </a:lnTo>
                  <a:lnTo>
                    <a:pt x="24" y="43"/>
                  </a:lnTo>
                  <a:lnTo>
                    <a:pt x="28" y="38"/>
                  </a:lnTo>
                  <a:lnTo>
                    <a:pt x="23" y="34"/>
                  </a:lnTo>
                  <a:lnTo>
                    <a:pt x="16" y="32"/>
                  </a:lnTo>
                  <a:lnTo>
                    <a:pt x="10" y="30"/>
                  </a:lnTo>
                  <a:lnTo>
                    <a:pt x="8" y="30"/>
                  </a:lnTo>
                  <a:lnTo>
                    <a:pt x="20" y="23"/>
                  </a:lnTo>
                  <a:lnTo>
                    <a:pt x="33" y="22"/>
                  </a:lnTo>
                  <a:lnTo>
                    <a:pt x="42" y="26"/>
                  </a:lnTo>
                  <a:lnTo>
                    <a:pt x="52" y="32"/>
                  </a:lnTo>
                  <a:lnTo>
                    <a:pt x="58" y="41"/>
                  </a:lnTo>
                  <a:lnTo>
                    <a:pt x="64" y="50"/>
                  </a:lnTo>
                  <a:lnTo>
                    <a:pt x="68" y="60"/>
                  </a:lnTo>
                  <a:lnTo>
                    <a:pt x="74" y="51"/>
                  </a:lnTo>
                  <a:lnTo>
                    <a:pt x="76" y="44"/>
                  </a:lnTo>
                  <a:lnTo>
                    <a:pt x="76" y="38"/>
                  </a:lnTo>
                  <a:lnTo>
                    <a:pt x="74" y="32"/>
                  </a:lnTo>
                  <a:lnTo>
                    <a:pt x="71" y="28"/>
                  </a:lnTo>
                  <a:lnTo>
                    <a:pt x="70" y="26"/>
                  </a:lnTo>
                  <a:lnTo>
                    <a:pt x="70" y="23"/>
                  </a:lnTo>
                  <a:lnTo>
                    <a:pt x="71" y="21"/>
                  </a:lnTo>
                  <a:lnTo>
                    <a:pt x="74" y="19"/>
                  </a:lnTo>
                  <a:lnTo>
                    <a:pt x="77" y="19"/>
                  </a:lnTo>
                  <a:lnTo>
                    <a:pt x="75" y="11"/>
                  </a:lnTo>
                  <a:lnTo>
                    <a:pt x="69" y="5"/>
                  </a:lnTo>
                  <a:lnTo>
                    <a:pt x="63" y="0"/>
                  </a:lnTo>
                  <a:close/>
                </a:path>
              </a:pathLst>
            </a:custGeom>
            <a:solidFill>
              <a:srgbClr val="F50026"/>
            </a:solidFill>
            <a:ln w="0">
              <a:solidFill>
                <a:srgbClr val="F50026"/>
              </a:solidFill>
              <a:prstDash val="solid"/>
              <a:round/>
              <a:headEnd/>
              <a:tailEnd/>
            </a:ln>
          </p:spPr>
          <p:txBody>
            <a:bodyPr/>
            <a:lstStyle/>
            <a:p>
              <a:endParaRPr lang="en-GB"/>
            </a:p>
          </p:txBody>
        </p:sp>
        <p:sp>
          <p:nvSpPr>
            <p:cNvPr id="32" name="Freeform 32"/>
            <p:cNvSpPr>
              <a:spLocks/>
            </p:cNvSpPr>
            <p:nvPr/>
          </p:nvSpPr>
          <p:spPr bwMode="auto">
            <a:xfrm>
              <a:off x="3766" y="136"/>
              <a:ext cx="490" cy="182"/>
            </a:xfrm>
            <a:custGeom>
              <a:avLst/>
              <a:gdLst>
                <a:gd name="T0" fmla="*/ 163 w 979"/>
                <a:gd name="T1" fmla="*/ 8 h 362"/>
                <a:gd name="T2" fmla="*/ 180 w 979"/>
                <a:gd name="T3" fmla="*/ 10 h 362"/>
                <a:gd name="T4" fmla="*/ 149 w 979"/>
                <a:gd name="T5" fmla="*/ 17 h 362"/>
                <a:gd name="T6" fmla="*/ 115 w 979"/>
                <a:gd name="T7" fmla="*/ 12 h 362"/>
                <a:gd name="T8" fmla="*/ 127 w 979"/>
                <a:gd name="T9" fmla="*/ 22 h 362"/>
                <a:gd name="T10" fmla="*/ 182 w 979"/>
                <a:gd name="T11" fmla="*/ 14 h 362"/>
                <a:gd name="T12" fmla="*/ 210 w 979"/>
                <a:gd name="T13" fmla="*/ 19 h 362"/>
                <a:gd name="T14" fmla="*/ 225 w 979"/>
                <a:gd name="T15" fmla="*/ 19 h 362"/>
                <a:gd name="T16" fmla="*/ 219 w 979"/>
                <a:gd name="T17" fmla="*/ 25 h 362"/>
                <a:gd name="T18" fmla="*/ 197 w 979"/>
                <a:gd name="T19" fmla="*/ 39 h 362"/>
                <a:gd name="T20" fmla="*/ 184 w 979"/>
                <a:gd name="T21" fmla="*/ 46 h 362"/>
                <a:gd name="T22" fmla="*/ 204 w 979"/>
                <a:gd name="T23" fmla="*/ 41 h 362"/>
                <a:gd name="T24" fmla="*/ 222 w 979"/>
                <a:gd name="T25" fmla="*/ 44 h 362"/>
                <a:gd name="T26" fmla="*/ 225 w 979"/>
                <a:gd name="T27" fmla="*/ 53 h 362"/>
                <a:gd name="T28" fmla="*/ 229 w 979"/>
                <a:gd name="T29" fmla="*/ 58 h 362"/>
                <a:gd name="T30" fmla="*/ 228 w 979"/>
                <a:gd name="T31" fmla="*/ 64 h 362"/>
                <a:gd name="T32" fmla="*/ 238 w 979"/>
                <a:gd name="T33" fmla="*/ 64 h 362"/>
                <a:gd name="T34" fmla="*/ 243 w 979"/>
                <a:gd name="T35" fmla="*/ 68 h 362"/>
                <a:gd name="T36" fmla="*/ 230 w 979"/>
                <a:gd name="T37" fmla="*/ 72 h 362"/>
                <a:gd name="T38" fmla="*/ 235 w 979"/>
                <a:gd name="T39" fmla="*/ 78 h 362"/>
                <a:gd name="T40" fmla="*/ 225 w 979"/>
                <a:gd name="T41" fmla="*/ 74 h 362"/>
                <a:gd name="T42" fmla="*/ 220 w 979"/>
                <a:gd name="T43" fmla="*/ 82 h 362"/>
                <a:gd name="T44" fmla="*/ 216 w 979"/>
                <a:gd name="T45" fmla="*/ 86 h 362"/>
                <a:gd name="T46" fmla="*/ 215 w 979"/>
                <a:gd name="T47" fmla="*/ 72 h 362"/>
                <a:gd name="T48" fmla="*/ 207 w 979"/>
                <a:gd name="T49" fmla="*/ 72 h 362"/>
                <a:gd name="T50" fmla="*/ 209 w 979"/>
                <a:gd name="T51" fmla="*/ 68 h 362"/>
                <a:gd name="T52" fmla="*/ 217 w 979"/>
                <a:gd name="T53" fmla="*/ 64 h 362"/>
                <a:gd name="T54" fmla="*/ 185 w 979"/>
                <a:gd name="T55" fmla="*/ 66 h 362"/>
                <a:gd name="T56" fmla="*/ 164 w 979"/>
                <a:gd name="T57" fmla="*/ 63 h 362"/>
                <a:gd name="T58" fmla="*/ 145 w 979"/>
                <a:gd name="T59" fmla="*/ 47 h 362"/>
                <a:gd name="T60" fmla="*/ 103 w 979"/>
                <a:gd name="T61" fmla="*/ 66 h 362"/>
                <a:gd name="T62" fmla="*/ 77 w 979"/>
                <a:gd name="T63" fmla="*/ 81 h 362"/>
                <a:gd name="T64" fmla="*/ 70 w 979"/>
                <a:gd name="T65" fmla="*/ 82 h 362"/>
                <a:gd name="T66" fmla="*/ 51 w 979"/>
                <a:gd name="T67" fmla="*/ 84 h 362"/>
                <a:gd name="T68" fmla="*/ 38 w 979"/>
                <a:gd name="T69" fmla="*/ 85 h 362"/>
                <a:gd name="T70" fmla="*/ 25 w 979"/>
                <a:gd name="T71" fmla="*/ 84 h 362"/>
                <a:gd name="T72" fmla="*/ 21 w 979"/>
                <a:gd name="T73" fmla="*/ 78 h 362"/>
                <a:gd name="T74" fmla="*/ 18 w 979"/>
                <a:gd name="T75" fmla="*/ 86 h 362"/>
                <a:gd name="T76" fmla="*/ 13 w 979"/>
                <a:gd name="T77" fmla="*/ 83 h 362"/>
                <a:gd name="T78" fmla="*/ 8 w 979"/>
                <a:gd name="T79" fmla="*/ 78 h 362"/>
                <a:gd name="T80" fmla="*/ 3 w 979"/>
                <a:gd name="T81" fmla="*/ 81 h 362"/>
                <a:gd name="T82" fmla="*/ 9 w 979"/>
                <a:gd name="T83" fmla="*/ 69 h 362"/>
                <a:gd name="T84" fmla="*/ 12 w 979"/>
                <a:gd name="T85" fmla="*/ 65 h 362"/>
                <a:gd name="T86" fmla="*/ 5 w 979"/>
                <a:gd name="T87" fmla="*/ 61 h 362"/>
                <a:gd name="T88" fmla="*/ 9 w 979"/>
                <a:gd name="T89" fmla="*/ 58 h 362"/>
                <a:gd name="T90" fmla="*/ 18 w 979"/>
                <a:gd name="T91" fmla="*/ 57 h 362"/>
                <a:gd name="T92" fmla="*/ 18 w 979"/>
                <a:gd name="T93" fmla="*/ 53 h 362"/>
                <a:gd name="T94" fmla="*/ 24 w 979"/>
                <a:gd name="T95" fmla="*/ 64 h 362"/>
                <a:gd name="T96" fmla="*/ 51 w 979"/>
                <a:gd name="T97" fmla="*/ 70 h 362"/>
                <a:gd name="T98" fmla="*/ 56 w 979"/>
                <a:gd name="T99" fmla="*/ 72 h 362"/>
                <a:gd name="T100" fmla="*/ 77 w 979"/>
                <a:gd name="T101" fmla="*/ 62 h 362"/>
                <a:gd name="T102" fmla="*/ 87 w 979"/>
                <a:gd name="T103" fmla="*/ 52 h 362"/>
                <a:gd name="T104" fmla="*/ 96 w 979"/>
                <a:gd name="T105" fmla="*/ 43 h 362"/>
                <a:gd name="T106" fmla="*/ 128 w 979"/>
                <a:gd name="T107" fmla="*/ 33 h 362"/>
                <a:gd name="T108" fmla="*/ 167 w 979"/>
                <a:gd name="T109" fmla="*/ 28 h 362"/>
                <a:gd name="T110" fmla="*/ 195 w 979"/>
                <a:gd name="T111" fmla="*/ 33 h 362"/>
                <a:gd name="T112" fmla="*/ 201 w 979"/>
                <a:gd name="T113" fmla="*/ 18 h 362"/>
                <a:gd name="T114" fmla="*/ 175 w 979"/>
                <a:gd name="T115" fmla="*/ 20 h 362"/>
                <a:gd name="T116" fmla="*/ 159 w 979"/>
                <a:gd name="T117" fmla="*/ 22 h 362"/>
                <a:gd name="T118" fmla="*/ 140 w 979"/>
                <a:gd name="T119" fmla="*/ 27 h 362"/>
                <a:gd name="T120" fmla="*/ 122 w 979"/>
                <a:gd name="T121" fmla="*/ 26 h 362"/>
                <a:gd name="T122" fmla="*/ 112 w 979"/>
                <a:gd name="T123" fmla="*/ 8 h 362"/>
                <a:gd name="T124" fmla="*/ 145 w 979"/>
                <a:gd name="T125" fmla="*/ 2 h 36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79"/>
                <a:gd name="T190" fmla="*/ 0 h 362"/>
                <a:gd name="T191" fmla="*/ 979 w 979"/>
                <a:gd name="T192" fmla="*/ 362 h 36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79" h="362">
                  <a:moveTo>
                    <a:pt x="614" y="0"/>
                  </a:moveTo>
                  <a:lnTo>
                    <a:pt x="634" y="0"/>
                  </a:lnTo>
                  <a:lnTo>
                    <a:pt x="651" y="3"/>
                  </a:lnTo>
                  <a:lnTo>
                    <a:pt x="664" y="7"/>
                  </a:lnTo>
                  <a:lnTo>
                    <a:pt x="672" y="10"/>
                  </a:lnTo>
                  <a:lnTo>
                    <a:pt x="661" y="15"/>
                  </a:lnTo>
                  <a:lnTo>
                    <a:pt x="654" y="22"/>
                  </a:lnTo>
                  <a:lnTo>
                    <a:pt x="652" y="29"/>
                  </a:lnTo>
                  <a:lnTo>
                    <a:pt x="652" y="34"/>
                  </a:lnTo>
                  <a:lnTo>
                    <a:pt x="672" y="26"/>
                  </a:lnTo>
                  <a:lnTo>
                    <a:pt x="690" y="23"/>
                  </a:lnTo>
                  <a:lnTo>
                    <a:pt x="706" y="24"/>
                  </a:lnTo>
                  <a:lnTo>
                    <a:pt x="720" y="27"/>
                  </a:lnTo>
                  <a:lnTo>
                    <a:pt x="731" y="33"/>
                  </a:lnTo>
                  <a:lnTo>
                    <a:pt x="737" y="39"/>
                  </a:lnTo>
                  <a:lnTo>
                    <a:pt x="718" y="39"/>
                  </a:lnTo>
                  <a:lnTo>
                    <a:pt x="703" y="40"/>
                  </a:lnTo>
                  <a:lnTo>
                    <a:pt x="690" y="44"/>
                  </a:lnTo>
                  <a:lnTo>
                    <a:pt x="679" y="47"/>
                  </a:lnTo>
                  <a:lnTo>
                    <a:pt x="664" y="53"/>
                  </a:lnTo>
                  <a:lnTo>
                    <a:pt x="645" y="59"/>
                  </a:lnTo>
                  <a:lnTo>
                    <a:pt x="625" y="63"/>
                  </a:lnTo>
                  <a:lnTo>
                    <a:pt x="606" y="65"/>
                  </a:lnTo>
                  <a:lnTo>
                    <a:pt x="593" y="65"/>
                  </a:lnTo>
                  <a:lnTo>
                    <a:pt x="579" y="64"/>
                  </a:lnTo>
                  <a:lnTo>
                    <a:pt x="562" y="60"/>
                  </a:lnTo>
                  <a:lnTo>
                    <a:pt x="523" y="46"/>
                  </a:lnTo>
                  <a:lnTo>
                    <a:pt x="503" y="41"/>
                  </a:lnTo>
                  <a:lnTo>
                    <a:pt x="486" y="39"/>
                  </a:lnTo>
                  <a:lnTo>
                    <a:pt x="476" y="39"/>
                  </a:lnTo>
                  <a:lnTo>
                    <a:pt x="468" y="41"/>
                  </a:lnTo>
                  <a:lnTo>
                    <a:pt x="460" y="45"/>
                  </a:lnTo>
                  <a:lnTo>
                    <a:pt x="455" y="50"/>
                  </a:lnTo>
                  <a:lnTo>
                    <a:pt x="452" y="60"/>
                  </a:lnTo>
                  <a:lnTo>
                    <a:pt x="455" y="68"/>
                  </a:lnTo>
                  <a:lnTo>
                    <a:pt x="460" y="75"/>
                  </a:lnTo>
                  <a:lnTo>
                    <a:pt x="470" y="79"/>
                  </a:lnTo>
                  <a:lnTo>
                    <a:pt x="481" y="83"/>
                  </a:lnTo>
                  <a:lnTo>
                    <a:pt x="494" y="84"/>
                  </a:lnTo>
                  <a:lnTo>
                    <a:pt x="508" y="85"/>
                  </a:lnTo>
                  <a:lnTo>
                    <a:pt x="525" y="85"/>
                  </a:lnTo>
                  <a:lnTo>
                    <a:pt x="547" y="84"/>
                  </a:lnTo>
                  <a:lnTo>
                    <a:pt x="571" y="82"/>
                  </a:lnTo>
                  <a:lnTo>
                    <a:pt x="598" y="79"/>
                  </a:lnTo>
                  <a:lnTo>
                    <a:pt x="623" y="76"/>
                  </a:lnTo>
                  <a:lnTo>
                    <a:pt x="647" y="72"/>
                  </a:lnTo>
                  <a:lnTo>
                    <a:pt x="703" y="61"/>
                  </a:lnTo>
                  <a:lnTo>
                    <a:pt x="728" y="55"/>
                  </a:lnTo>
                  <a:lnTo>
                    <a:pt x="751" y="50"/>
                  </a:lnTo>
                  <a:lnTo>
                    <a:pt x="770" y="48"/>
                  </a:lnTo>
                  <a:lnTo>
                    <a:pt x="789" y="48"/>
                  </a:lnTo>
                  <a:lnTo>
                    <a:pt x="806" y="50"/>
                  </a:lnTo>
                  <a:lnTo>
                    <a:pt x="818" y="55"/>
                  </a:lnTo>
                  <a:lnTo>
                    <a:pt x="829" y="62"/>
                  </a:lnTo>
                  <a:lnTo>
                    <a:pt x="834" y="68"/>
                  </a:lnTo>
                  <a:lnTo>
                    <a:pt x="840" y="75"/>
                  </a:lnTo>
                  <a:lnTo>
                    <a:pt x="843" y="82"/>
                  </a:lnTo>
                  <a:lnTo>
                    <a:pt x="844" y="87"/>
                  </a:lnTo>
                  <a:lnTo>
                    <a:pt x="845" y="91"/>
                  </a:lnTo>
                  <a:lnTo>
                    <a:pt x="845" y="92"/>
                  </a:lnTo>
                  <a:lnTo>
                    <a:pt x="859" y="80"/>
                  </a:lnTo>
                  <a:lnTo>
                    <a:pt x="871" y="75"/>
                  </a:lnTo>
                  <a:lnTo>
                    <a:pt x="885" y="74"/>
                  </a:lnTo>
                  <a:lnTo>
                    <a:pt x="897" y="76"/>
                  </a:lnTo>
                  <a:lnTo>
                    <a:pt x="907" y="80"/>
                  </a:lnTo>
                  <a:lnTo>
                    <a:pt x="914" y="89"/>
                  </a:lnTo>
                  <a:lnTo>
                    <a:pt x="918" y="97"/>
                  </a:lnTo>
                  <a:lnTo>
                    <a:pt x="915" y="96"/>
                  </a:lnTo>
                  <a:lnTo>
                    <a:pt x="908" y="94"/>
                  </a:lnTo>
                  <a:lnTo>
                    <a:pt x="898" y="93"/>
                  </a:lnTo>
                  <a:lnTo>
                    <a:pt x="885" y="94"/>
                  </a:lnTo>
                  <a:lnTo>
                    <a:pt x="874" y="99"/>
                  </a:lnTo>
                  <a:lnTo>
                    <a:pt x="863" y="106"/>
                  </a:lnTo>
                  <a:lnTo>
                    <a:pt x="855" y="114"/>
                  </a:lnTo>
                  <a:lnTo>
                    <a:pt x="848" y="123"/>
                  </a:lnTo>
                  <a:lnTo>
                    <a:pt x="841" y="131"/>
                  </a:lnTo>
                  <a:lnTo>
                    <a:pt x="832" y="139"/>
                  </a:lnTo>
                  <a:lnTo>
                    <a:pt x="819" y="147"/>
                  </a:lnTo>
                  <a:lnTo>
                    <a:pt x="804" y="152"/>
                  </a:lnTo>
                  <a:lnTo>
                    <a:pt x="788" y="154"/>
                  </a:lnTo>
                  <a:lnTo>
                    <a:pt x="754" y="154"/>
                  </a:lnTo>
                  <a:lnTo>
                    <a:pt x="740" y="153"/>
                  </a:lnTo>
                  <a:lnTo>
                    <a:pt x="731" y="151"/>
                  </a:lnTo>
                  <a:lnTo>
                    <a:pt x="727" y="151"/>
                  </a:lnTo>
                  <a:lnTo>
                    <a:pt x="727" y="159"/>
                  </a:lnTo>
                  <a:lnTo>
                    <a:pt x="728" y="166"/>
                  </a:lnTo>
                  <a:lnTo>
                    <a:pt x="731" y="175"/>
                  </a:lnTo>
                  <a:lnTo>
                    <a:pt x="735" y="183"/>
                  </a:lnTo>
                  <a:lnTo>
                    <a:pt x="742" y="190"/>
                  </a:lnTo>
                  <a:lnTo>
                    <a:pt x="754" y="194"/>
                  </a:lnTo>
                  <a:lnTo>
                    <a:pt x="768" y="194"/>
                  </a:lnTo>
                  <a:lnTo>
                    <a:pt x="780" y="189"/>
                  </a:lnTo>
                  <a:lnTo>
                    <a:pt x="792" y="182"/>
                  </a:lnTo>
                  <a:lnTo>
                    <a:pt x="802" y="174"/>
                  </a:lnTo>
                  <a:lnTo>
                    <a:pt x="810" y="167"/>
                  </a:lnTo>
                  <a:lnTo>
                    <a:pt x="815" y="161"/>
                  </a:lnTo>
                  <a:lnTo>
                    <a:pt x="817" y="159"/>
                  </a:lnTo>
                  <a:lnTo>
                    <a:pt x="822" y="166"/>
                  </a:lnTo>
                  <a:lnTo>
                    <a:pt x="824" y="174"/>
                  </a:lnTo>
                  <a:lnTo>
                    <a:pt x="824" y="187"/>
                  </a:lnTo>
                  <a:lnTo>
                    <a:pt x="843" y="176"/>
                  </a:lnTo>
                  <a:lnTo>
                    <a:pt x="861" y="171"/>
                  </a:lnTo>
                  <a:lnTo>
                    <a:pt x="876" y="171"/>
                  </a:lnTo>
                  <a:lnTo>
                    <a:pt x="888" y="173"/>
                  </a:lnTo>
                  <a:lnTo>
                    <a:pt x="881" y="178"/>
                  </a:lnTo>
                  <a:lnTo>
                    <a:pt x="875" y="186"/>
                  </a:lnTo>
                  <a:lnTo>
                    <a:pt x="871" y="194"/>
                  </a:lnTo>
                  <a:lnTo>
                    <a:pt x="885" y="193"/>
                  </a:lnTo>
                  <a:lnTo>
                    <a:pt x="897" y="195"/>
                  </a:lnTo>
                  <a:lnTo>
                    <a:pt x="905" y="199"/>
                  </a:lnTo>
                  <a:lnTo>
                    <a:pt x="910" y="204"/>
                  </a:lnTo>
                  <a:lnTo>
                    <a:pt x="900" y="210"/>
                  </a:lnTo>
                  <a:lnTo>
                    <a:pt x="895" y="218"/>
                  </a:lnTo>
                  <a:lnTo>
                    <a:pt x="892" y="225"/>
                  </a:lnTo>
                  <a:lnTo>
                    <a:pt x="896" y="225"/>
                  </a:lnTo>
                  <a:lnTo>
                    <a:pt x="901" y="224"/>
                  </a:lnTo>
                  <a:lnTo>
                    <a:pt x="907" y="224"/>
                  </a:lnTo>
                  <a:lnTo>
                    <a:pt x="913" y="226"/>
                  </a:lnTo>
                  <a:lnTo>
                    <a:pt x="918" y="231"/>
                  </a:lnTo>
                  <a:lnTo>
                    <a:pt x="916" y="231"/>
                  </a:lnTo>
                  <a:lnTo>
                    <a:pt x="915" y="232"/>
                  </a:lnTo>
                  <a:lnTo>
                    <a:pt x="912" y="233"/>
                  </a:lnTo>
                  <a:lnTo>
                    <a:pt x="910" y="235"/>
                  </a:lnTo>
                  <a:lnTo>
                    <a:pt x="907" y="239"/>
                  </a:lnTo>
                  <a:lnTo>
                    <a:pt x="906" y="240"/>
                  </a:lnTo>
                  <a:lnTo>
                    <a:pt x="906" y="247"/>
                  </a:lnTo>
                  <a:lnTo>
                    <a:pt x="907" y="249"/>
                  </a:lnTo>
                  <a:lnTo>
                    <a:pt x="911" y="253"/>
                  </a:lnTo>
                  <a:lnTo>
                    <a:pt x="914" y="254"/>
                  </a:lnTo>
                  <a:lnTo>
                    <a:pt x="918" y="254"/>
                  </a:lnTo>
                  <a:lnTo>
                    <a:pt x="926" y="253"/>
                  </a:lnTo>
                  <a:lnTo>
                    <a:pt x="935" y="250"/>
                  </a:lnTo>
                  <a:lnTo>
                    <a:pt x="943" y="250"/>
                  </a:lnTo>
                  <a:lnTo>
                    <a:pt x="947" y="251"/>
                  </a:lnTo>
                  <a:lnTo>
                    <a:pt x="949" y="253"/>
                  </a:lnTo>
                  <a:lnTo>
                    <a:pt x="951" y="255"/>
                  </a:lnTo>
                  <a:lnTo>
                    <a:pt x="952" y="257"/>
                  </a:lnTo>
                  <a:lnTo>
                    <a:pt x="955" y="260"/>
                  </a:lnTo>
                  <a:lnTo>
                    <a:pt x="955" y="262"/>
                  </a:lnTo>
                  <a:lnTo>
                    <a:pt x="956" y="264"/>
                  </a:lnTo>
                  <a:lnTo>
                    <a:pt x="964" y="263"/>
                  </a:lnTo>
                  <a:lnTo>
                    <a:pt x="972" y="261"/>
                  </a:lnTo>
                  <a:lnTo>
                    <a:pt x="979" y="258"/>
                  </a:lnTo>
                  <a:lnTo>
                    <a:pt x="972" y="269"/>
                  </a:lnTo>
                  <a:lnTo>
                    <a:pt x="963" y="276"/>
                  </a:lnTo>
                  <a:lnTo>
                    <a:pt x="952" y="278"/>
                  </a:lnTo>
                  <a:lnTo>
                    <a:pt x="932" y="276"/>
                  </a:lnTo>
                  <a:lnTo>
                    <a:pt x="922" y="272"/>
                  </a:lnTo>
                  <a:lnTo>
                    <a:pt x="915" y="269"/>
                  </a:lnTo>
                  <a:lnTo>
                    <a:pt x="915" y="272"/>
                  </a:lnTo>
                  <a:lnTo>
                    <a:pt x="916" y="279"/>
                  </a:lnTo>
                  <a:lnTo>
                    <a:pt x="920" y="287"/>
                  </a:lnTo>
                  <a:lnTo>
                    <a:pt x="926" y="291"/>
                  </a:lnTo>
                  <a:lnTo>
                    <a:pt x="933" y="292"/>
                  </a:lnTo>
                  <a:lnTo>
                    <a:pt x="938" y="293"/>
                  </a:lnTo>
                  <a:lnTo>
                    <a:pt x="941" y="294"/>
                  </a:lnTo>
                  <a:lnTo>
                    <a:pt x="941" y="300"/>
                  </a:lnTo>
                  <a:lnTo>
                    <a:pt x="938" y="305"/>
                  </a:lnTo>
                  <a:lnTo>
                    <a:pt x="936" y="307"/>
                  </a:lnTo>
                  <a:lnTo>
                    <a:pt x="937" y="310"/>
                  </a:lnTo>
                  <a:lnTo>
                    <a:pt x="943" y="316"/>
                  </a:lnTo>
                  <a:lnTo>
                    <a:pt x="948" y="320"/>
                  </a:lnTo>
                  <a:lnTo>
                    <a:pt x="952" y="322"/>
                  </a:lnTo>
                  <a:lnTo>
                    <a:pt x="934" y="321"/>
                  </a:lnTo>
                  <a:lnTo>
                    <a:pt x="920" y="316"/>
                  </a:lnTo>
                  <a:lnTo>
                    <a:pt x="910" y="309"/>
                  </a:lnTo>
                  <a:lnTo>
                    <a:pt x="901" y="302"/>
                  </a:lnTo>
                  <a:lnTo>
                    <a:pt x="897" y="295"/>
                  </a:lnTo>
                  <a:lnTo>
                    <a:pt x="895" y="290"/>
                  </a:lnTo>
                  <a:lnTo>
                    <a:pt x="892" y="291"/>
                  </a:lnTo>
                  <a:lnTo>
                    <a:pt x="886" y="296"/>
                  </a:lnTo>
                  <a:lnTo>
                    <a:pt x="885" y="300"/>
                  </a:lnTo>
                  <a:lnTo>
                    <a:pt x="885" y="316"/>
                  </a:lnTo>
                  <a:lnTo>
                    <a:pt x="884" y="321"/>
                  </a:lnTo>
                  <a:lnTo>
                    <a:pt x="882" y="324"/>
                  </a:lnTo>
                  <a:lnTo>
                    <a:pt x="878" y="325"/>
                  </a:lnTo>
                  <a:lnTo>
                    <a:pt x="876" y="327"/>
                  </a:lnTo>
                  <a:lnTo>
                    <a:pt x="874" y="325"/>
                  </a:lnTo>
                  <a:lnTo>
                    <a:pt x="873" y="325"/>
                  </a:lnTo>
                  <a:lnTo>
                    <a:pt x="870" y="324"/>
                  </a:lnTo>
                  <a:lnTo>
                    <a:pt x="868" y="332"/>
                  </a:lnTo>
                  <a:lnTo>
                    <a:pt x="868" y="342"/>
                  </a:lnTo>
                  <a:lnTo>
                    <a:pt x="871" y="350"/>
                  </a:lnTo>
                  <a:lnTo>
                    <a:pt x="861" y="342"/>
                  </a:lnTo>
                  <a:lnTo>
                    <a:pt x="856" y="331"/>
                  </a:lnTo>
                  <a:lnTo>
                    <a:pt x="855" y="320"/>
                  </a:lnTo>
                  <a:lnTo>
                    <a:pt x="859" y="308"/>
                  </a:lnTo>
                  <a:lnTo>
                    <a:pt x="863" y="298"/>
                  </a:lnTo>
                  <a:lnTo>
                    <a:pt x="868" y="290"/>
                  </a:lnTo>
                  <a:lnTo>
                    <a:pt x="874" y="284"/>
                  </a:lnTo>
                  <a:lnTo>
                    <a:pt x="866" y="284"/>
                  </a:lnTo>
                  <a:lnTo>
                    <a:pt x="859" y="286"/>
                  </a:lnTo>
                  <a:lnTo>
                    <a:pt x="854" y="290"/>
                  </a:lnTo>
                  <a:lnTo>
                    <a:pt x="848" y="292"/>
                  </a:lnTo>
                  <a:lnTo>
                    <a:pt x="845" y="293"/>
                  </a:lnTo>
                  <a:lnTo>
                    <a:pt x="843" y="293"/>
                  </a:lnTo>
                  <a:lnTo>
                    <a:pt x="838" y="288"/>
                  </a:lnTo>
                  <a:lnTo>
                    <a:pt x="838" y="286"/>
                  </a:lnTo>
                  <a:lnTo>
                    <a:pt x="837" y="285"/>
                  </a:lnTo>
                  <a:lnTo>
                    <a:pt x="828" y="287"/>
                  </a:lnTo>
                  <a:lnTo>
                    <a:pt x="819" y="293"/>
                  </a:lnTo>
                  <a:lnTo>
                    <a:pt x="815" y="300"/>
                  </a:lnTo>
                  <a:lnTo>
                    <a:pt x="815" y="298"/>
                  </a:lnTo>
                  <a:lnTo>
                    <a:pt x="814" y="292"/>
                  </a:lnTo>
                  <a:lnTo>
                    <a:pt x="815" y="285"/>
                  </a:lnTo>
                  <a:lnTo>
                    <a:pt x="818" y="277"/>
                  </a:lnTo>
                  <a:lnTo>
                    <a:pt x="825" y="270"/>
                  </a:lnTo>
                  <a:lnTo>
                    <a:pt x="834" y="268"/>
                  </a:lnTo>
                  <a:lnTo>
                    <a:pt x="845" y="268"/>
                  </a:lnTo>
                  <a:lnTo>
                    <a:pt x="855" y="269"/>
                  </a:lnTo>
                  <a:lnTo>
                    <a:pt x="863" y="270"/>
                  </a:lnTo>
                  <a:lnTo>
                    <a:pt x="866" y="270"/>
                  </a:lnTo>
                  <a:lnTo>
                    <a:pt x="868" y="268"/>
                  </a:lnTo>
                  <a:lnTo>
                    <a:pt x="870" y="263"/>
                  </a:lnTo>
                  <a:lnTo>
                    <a:pt x="869" y="260"/>
                  </a:lnTo>
                  <a:lnTo>
                    <a:pt x="866" y="253"/>
                  </a:lnTo>
                  <a:lnTo>
                    <a:pt x="860" y="247"/>
                  </a:lnTo>
                  <a:lnTo>
                    <a:pt x="853" y="242"/>
                  </a:lnTo>
                  <a:lnTo>
                    <a:pt x="843" y="239"/>
                  </a:lnTo>
                  <a:lnTo>
                    <a:pt x="830" y="238"/>
                  </a:lnTo>
                  <a:lnTo>
                    <a:pt x="810" y="240"/>
                  </a:lnTo>
                  <a:lnTo>
                    <a:pt x="787" y="247"/>
                  </a:lnTo>
                  <a:lnTo>
                    <a:pt x="763" y="255"/>
                  </a:lnTo>
                  <a:lnTo>
                    <a:pt x="740" y="263"/>
                  </a:lnTo>
                  <a:lnTo>
                    <a:pt x="718" y="270"/>
                  </a:lnTo>
                  <a:lnTo>
                    <a:pt x="709" y="273"/>
                  </a:lnTo>
                  <a:lnTo>
                    <a:pt x="697" y="276"/>
                  </a:lnTo>
                  <a:lnTo>
                    <a:pt x="687" y="278"/>
                  </a:lnTo>
                  <a:lnTo>
                    <a:pt x="675" y="277"/>
                  </a:lnTo>
                  <a:lnTo>
                    <a:pt x="666" y="271"/>
                  </a:lnTo>
                  <a:lnTo>
                    <a:pt x="659" y="262"/>
                  </a:lnTo>
                  <a:lnTo>
                    <a:pt x="655" y="250"/>
                  </a:lnTo>
                  <a:lnTo>
                    <a:pt x="652" y="238"/>
                  </a:lnTo>
                  <a:lnTo>
                    <a:pt x="647" y="225"/>
                  </a:lnTo>
                  <a:lnTo>
                    <a:pt x="642" y="212"/>
                  </a:lnTo>
                  <a:lnTo>
                    <a:pt x="634" y="202"/>
                  </a:lnTo>
                  <a:lnTo>
                    <a:pt x="622" y="194"/>
                  </a:lnTo>
                  <a:lnTo>
                    <a:pt x="609" y="189"/>
                  </a:lnTo>
                  <a:lnTo>
                    <a:pt x="595" y="187"/>
                  </a:lnTo>
                  <a:lnTo>
                    <a:pt x="580" y="186"/>
                  </a:lnTo>
                  <a:lnTo>
                    <a:pt x="561" y="187"/>
                  </a:lnTo>
                  <a:lnTo>
                    <a:pt x="543" y="191"/>
                  </a:lnTo>
                  <a:lnTo>
                    <a:pt x="530" y="197"/>
                  </a:lnTo>
                  <a:lnTo>
                    <a:pt x="500" y="216"/>
                  </a:lnTo>
                  <a:lnTo>
                    <a:pt x="483" y="227"/>
                  </a:lnTo>
                  <a:lnTo>
                    <a:pt x="464" y="239"/>
                  </a:lnTo>
                  <a:lnTo>
                    <a:pt x="440" y="251"/>
                  </a:lnTo>
                  <a:lnTo>
                    <a:pt x="412" y="262"/>
                  </a:lnTo>
                  <a:lnTo>
                    <a:pt x="385" y="270"/>
                  </a:lnTo>
                  <a:lnTo>
                    <a:pt x="361" y="277"/>
                  </a:lnTo>
                  <a:lnTo>
                    <a:pt x="341" y="284"/>
                  </a:lnTo>
                  <a:lnTo>
                    <a:pt x="327" y="291"/>
                  </a:lnTo>
                  <a:lnTo>
                    <a:pt x="317" y="299"/>
                  </a:lnTo>
                  <a:lnTo>
                    <a:pt x="309" y="307"/>
                  </a:lnTo>
                  <a:lnTo>
                    <a:pt x="307" y="317"/>
                  </a:lnTo>
                  <a:lnTo>
                    <a:pt x="307" y="321"/>
                  </a:lnTo>
                  <a:lnTo>
                    <a:pt x="309" y="324"/>
                  </a:lnTo>
                  <a:lnTo>
                    <a:pt x="311" y="327"/>
                  </a:lnTo>
                  <a:lnTo>
                    <a:pt x="312" y="329"/>
                  </a:lnTo>
                  <a:lnTo>
                    <a:pt x="315" y="331"/>
                  </a:lnTo>
                  <a:lnTo>
                    <a:pt x="317" y="332"/>
                  </a:lnTo>
                  <a:lnTo>
                    <a:pt x="303" y="336"/>
                  </a:lnTo>
                  <a:lnTo>
                    <a:pt x="291" y="333"/>
                  </a:lnTo>
                  <a:lnTo>
                    <a:pt x="280" y="327"/>
                  </a:lnTo>
                  <a:lnTo>
                    <a:pt x="273" y="317"/>
                  </a:lnTo>
                  <a:lnTo>
                    <a:pt x="270" y="308"/>
                  </a:lnTo>
                  <a:lnTo>
                    <a:pt x="254" y="322"/>
                  </a:lnTo>
                  <a:lnTo>
                    <a:pt x="236" y="332"/>
                  </a:lnTo>
                  <a:lnTo>
                    <a:pt x="220" y="339"/>
                  </a:lnTo>
                  <a:lnTo>
                    <a:pt x="206" y="342"/>
                  </a:lnTo>
                  <a:lnTo>
                    <a:pt x="197" y="342"/>
                  </a:lnTo>
                  <a:lnTo>
                    <a:pt x="202" y="333"/>
                  </a:lnTo>
                  <a:lnTo>
                    <a:pt x="204" y="324"/>
                  </a:lnTo>
                  <a:lnTo>
                    <a:pt x="205" y="316"/>
                  </a:lnTo>
                  <a:lnTo>
                    <a:pt x="205" y="309"/>
                  </a:lnTo>
                  <a:lnTo>
                    <a:pt x="198" y="318"/>
                  </a:lnTo>
                  <a:lnTo>
                    <a:pt x="188" y="327"/>
                  </a:lnTo>
                  <a:lnTo>
                    <a:pt x="175" y="333"/>
                  </a:lnTo>
                  <a:lnTo>
                    <a:pt x="162" y="338"/>
                  </a:lnTo>
                  <a:lnTo>
                    <a:pt x="152" y="339"/>
                  </a:lnTo>
                  <a:lnTo>
                    <a:pt x="155" y="327"/>
                  </a:lnTo>
                  <a:lnTo>
                    <a:pt x="157" y="317"/>
                  </a:lnTo>
                  <a:lnTo>
                    <a:pt x="144" y="325"/>
                  </a:lnTo>
                  <a:lnTo>
                    <a:pt x="131" y="332"/>
                  </a:lnTo>
                  <a:lnTo>
                    <a:pt x="117" y="336"/>
                  </a:lnTo>
                  <a:lnTo>
                    <a:pt x="106" y="337"/>
                  </a:lnTo>
                  <a:lnTo>
                    <a:pt x="97" y="335"/>
                  </a:lnTo>
                  <a:lnTo>
                    <a:pt x="97" y="333"/>
                  </a:lnTo>
                  <a:lnTo>
                    <a:pt x="98" y="332"/>
                  </a:lnTo>
                  <a:lnTo>
                    <a:pt x="100" y="325"/>
                  </a:lnTo>
                  <a:lnTo>
                    <a:pt x="100" y="317"/>
                  </a:lnTo>
                  <a:lnTo>
                    <a:pt x="99" y="314"/>
                  </a:lnTo>
                  <a:lnTo>
                    <a:pt x="97" y="313"/>
                  </a:lnTo>
                  <a:lnTo>
                    <a:pt x="95" y="310"/>
                  </a:lnTo>
                  <a:lnTo>
                    <a:pt x="86" y="310"/>
                  </a:lnTo>
                  <a:lnTo>
                    <a:pt x="84" y="311"/>
                  </a:lnTo>
                  <a:lnTo>
                    <a:pt x="83" y="314"/>
                  </a:lnTo>
                  <a:lnTo>
                    <a:pt x="82" y="317"/>
                  </a:lnTo>
                  <a:lnTo>
                    <a:pt x="80" y="325"/>
                  </a:lnTo>
                  <a:lnTo>
                    <a:pt x="82" y="332"/>
                  </a:lnTo>
                  <a:lnTo>
                    <a:pt x="80" y="338"/>
                  </a:lnTo>
                  <a:lnTo>
                    <a:pt x="79" y="340"/>
                  </a:lnTo>
                  <a:lnTo>
                    <a:pt x="77" y="342"/>
                  </a:lnTo>
                  <a:lnTo>
                    <a:pt x="71" y="342"/>
                  </a:lnTo>
                  <a:lnTo>
                    <a:pt x="71" y="345"/>
                  </a:lnTo>
                  <a:lnTo>
                    <a:pt x="72" y="351"/>
                  </a:lnTo>
                  <a:lnTo>
                    <a:pt x="75" y="357"/>
                  </a:lnTo>
                  <a:lnTo>
                    <a:pt x="82" y="362"/>
                  </a:lnTo>
                  <a:lnTo>
                    <a:pt x="71" y="361"/>
                  </a:lnTo>
                  <a:lnTo>
                    <a:pt x="62" y="354"/>
                  </a:lnTo>
                  <a:lnTo>
                    <a:pt x="55" y="343"/>
                  </a:lnTo>
                  <a:lnTo>
                    <a:pt x="51" y="330"/>
                  </a:lnTo>
                  <a:lnTo>
                    <a:pt x="51" y="314"/>
                  </a:lnTo>
                  <a:lnTo>
                    <a:pt x="58" y="296"/>
                  </a:lnTo>
                  <a:lnTo>
                    <a:pt x="54" y="295"/>
                  </a:lnTo>
                  <a:lnTo>
                    <a:pt x="49" y="295"/>
                  </a:lnTo>
                  <a:lnTo>
                    <a:pt x="45" y="296"/>
                  </a:lnTo>
                  <a:lnTo>
                    <a:pt x="38" y="301"/>
                  </a:lnTo>
                  <a:lnTo>
                    <a:pt x="34" y="306"/>
                  </a:lnTo>
                  <a:lnTo>
                    <a:pt x="31" y="309"/>
                  </a:lnTo>
                  <a:lnTo>
                    <a:pt x="28" y="313"/>
                  </a:lnTo>
                  <a:lnTo>
                    <a:pt x="26" y="314"/>
                  </a:lnTo>
                  <a:lnTo>
                    <a:pt x="24" y="314"/>
                  </a:lnTo>
                  <a:lnTo>
                    <a:pt x="21" y="313"/>
                  </a:lnTo>
                  <a:lnTo>
                    <a:pt x="19" y="310"/>
                  </a:lnTo>
                  <a:lnTo>
                    <a:pt x="17" y="307"/>
                  </a:lnTo>
                  <a:lnTo>
                    <a:pt x="12" y="311"/>
                  </a:lnTo>
                  <a:lnTo>
                    <a:pt x="9" y="320"/>
                  </a:lnTo>
                  <a:lnTo>
                    <a:pt x="8" y="329"/>
                  </a:lnTo>
                  <a:lnTo>
                    <a:pt x="2" y="315"/>
                  </a:lnTo>
                  <a:lnTo>
                    <a:pt x="2" y="302"/>
                  </a:lnTo>
                  <a:lnTo>
                    <a:pt x="4" y="293"/>
                  </a:lnTo>
                  <a:lnTo>
                    <a:pt x="10" y="286"/>
                  </a:lnTo>
                  <a:lnTo>
                    <a:pt x="17" y="280"/>
                  </a:lnTo>
                  <a:lnTo>
                    <a:pt x="26" y="276"/>
                  </a:lnTo>
                  <a:lnTo>
                    <a:pt x="36" y="273"/>
                  </a:lnTo>
                  <a:lnTo>
                    <a:pt x="46" y="271"/>
                  </a:lnTo>
                  <a:lnTo>
                    <a:pt x="55" y="270"/>
                  </a:lnTo>
                  <a:lnTo>
                    <a:pt x="56" y="270"/>
                  </a:lnTo>
                  <a:lnTo>
                    <a:pt x="56" y="269"/>
                  </a:lnTo>
                  <a:lnTo>
                    <a:pt x="55" y="268"/>
                  </a:lnTo>
                  <a:lnTo>
                    <a:pt x="54" y="265"/>
                  </a:lnTo>
                  <a:lnTo>
                    <a:pt x="49" y="261"/>
                  </a:lnTo>
                  <a:lnTo>
                    <a:pt x="46" y="258"/>
                  </a:lnTo>
                  <a:lnTo>
                    <a:pt x="43" y="256"/>
                  </a:lnTo>
                  <a:lnTo>
                    <a:pt x="36" y="255"/>
                  </a:lnTo>
                  <a:lnTo>
                    <a:pt x="28" y="255"/>
                  </a:lnTo>
                  <a:lnTo>
                    <a:pt x="23" y="254"/>
                  </a:lnTo>
                  <a:lnTo>
                    <a:pt x="19" y="251"/>
                  </a:lnTo>
                  <a:lnTo>
                    <a:pt x="17" y="247"/>
                  </a:lnTo>
                  <a:lnTo>
                    <a:pt x="18" y="245"/>
                  </a:lnTo>
                  <a:lnTo>
                    <a:pt x="18" y="242"/>
                  </a:lnTo>
                  <a:lnTo>
                    <a:pt x="19" y="241"/>
                  </a:lnTo>
                  <a:lnTo>
                    <a:pt x="12" y="241"/>
                  </a:lnTo>
                  <a:lnTo>
                    <a:pt x="5" y="245"/>
                  </a:lnTo>
                  <a:lnTo>
                    <a:pt x="0" y="249"/>
                  </a:lnTo>
                  <a:lnTo>
                    <a:pt x="5" y="236"/>
                  </a:lnTo>
                  <a:lnTo>
                    <a:pt x="13" y="229"/>
                  </a:lnTo>
                  <a:lnTo>
                    <a:pt x="23" y="227"/>
                  </a:lnTo>
                  <a:lnTo>
                    <a:pt x="33" y="228"/>
                  </a:lnTo>
                  <a:lnTo>
                    <a:pt x="45" y="233"/>
                  </a:lnTo>
                  <a:lnTo>
                    <a:pt x="55" y="240"/>
                  </a:lnTo>
                  <a:lnTo>
                    <a:pt x="65" y="248"/>
                  </a:lnTo>
                  <a:lnTo>
                    <a:pt x="75" y="256"/>
                  </a:lnTo>
                  <a:lnTo>
                    <a:pt x="75" y="254"/>
                  </a:lnTo>
                  <a:lnTo>
                    <a:pt x="72" y="248"/>
                  </a:lnTo>
                  <a:lnTo>
                    <a:pt x="71" y="239"/>
                  </a:lnTo>
                  <a:lnTo>
                    <a:pt x="71" y="226"/>
                  </a:lnTo>
                  <a:lnTo>
                    <a:pt x="73" y="224"/>
                  </a:lnTo>
                  <a:lnTo>
                    <a:pt x="75" y="221"/>
                  </a:lnTo>
                  <a:lnTo>
                    <a:pt x="77" y="221"/>
                  </a:lnTo>
                  <a:lnTo>
                    <a:pt x="78" y="220"/>
                  </a:lnTo>
                  <a:lnTo>
                    <a:pt x="80" y="220"/>
                  </a:lnTo>
                  <a:lnTo>
                    <a:pt x="79" y="217"/>
                  </a:lnTo>
                  <a:lnTo>
                    <a:pt x="72" y="210"/>
                  </a:lnTo>
                  <a:lnTo>
                    <a:pt x="70" y="209"/>
                  </a:lnTo>
                  <a:lnTo>
                    <a:pt x="69" y="208"/>
                  </a:lnTo>
                  <a:lnTo>
                    <a:pt x="76" y="208"/>
                  </a:lnTo>
                  <a:lnTo>
                    <a:pt x="84" y="210"/>
                  </a:lnTo>
                  <a:lnTo>
                    <a:pt x="91" y="216"/>
                  </a:lnTo>
                  <a:lnTo>
                    <a:pt x="97" y="225"/>
                  </a:lnTo>
                  <a:lnTo>
                    <a:pt x="98" y="233"/>
                  </a:lnTo>
                  <a:lnTo>
                    <a:pt x="97" y="242"/>
                  </a:lnTo>
                  <a:lnTo>
                    <a:pt x="95" y="253"/>
                  </a:lnTo>
                  <a:lnTo>
                    <a:pt x="98" y="262"/>
                  </a:lnTo>
                  <a:lnTo>
                    <a:pt x="103" y="269"/>
                  </a:lnTo>
                  <a:lnTo>
                    <a:pt x="113" y="273"/>
                  </a:lnTo>
                  <a:lnTo>
                    <a:pt x="124" y="277"/>
                  </a:lnTo>
                  <a:lnTo>
                    <a:pt x="137" y="279"/>
                  </a:lnTo>
                  <a:lnTo>
                    <a:pt x="164" y="280"/>
                  </a:lnTo>
                  <a:lnTo>
                    <a:pt x="185" y="279"/>
                  </a:lnTo>
                  <a:lnTo>
                    <a:pt x="203" y="276"/>
                  </a:lnTo>
                  <a:lnTo>
                    <a:pt x="217" y="271"/>
                  </a:lnTo>
                  <a:lnTo>
                    <a:pt x="228" y="265"/>
                  </a:lnTo>
                  <a:lnTo>
                    <a:pt x="235" y="261"/>
                  </a:lnTo>
                  <a:lnTo>
                    <a:pt x="234" y="265"/>
                  </a:lnTo>
                  <a:lnTo>
                    <a:pt x="232" y="271"/>
                  </a:lnTo>
                  <a:lnTo>
                    <a:pt x="228" y="278"/>
                  </a:lnTo>
                  <a:lnTo>
                    <a:pt x="224" y="284"/>
                  </a:lnTo>
                  <a:lnTo>
                    <a:pt x="221" y="287"/>
                  </a:lnTo>
                  <a:lnTo>
                    <a:pt x="241" y="290"/>
                  </a:lnTo>
                  <a:lnTo>
                    <a:pt x="258" y="287"/>
                  </a:lnTo>
                  <a:lnTo>
                    <a:pt x="272" y="283"/>
                  </a:lnTo>
                  <a:lnTo>
                    <a:pt x="284" y="277"/>
                  </a:lnTo>
                  <a:lnTo>
                    <a:pt x="292" y="269"/>
                  </a:lnTo>
                  <a:lnTo>
                    <a:pt x="299" y="261"/>
                  </a:lnTo>
                  <a:lnTo>
                    <a:pt x="304" y="253"/>
                  </a:lnTo>
                  <a:lnTo>
                    <a:pt x="308" y="247"/>
                  </a:lnTo>
                  <a:lnTo>
                    <a:pt x="323" y="254"/>
                  </a:lnTo>
                  <a:lnTo>
                    <a:pt x="337" y="255"/>
                  </a:lnTo>
                  <a:lnTo>
                    <a:pt x="349" y="254"/>
                  </a:lnTo>
                  <a:lnTo>
                    <a:pt x="359" y="251"/>
                  </a:lnTo>
                  <a:lnTo>
                    <a:pt x="351" y="240"/>
                  </a:lnTo>
                  <a:lnTo>
                    <a:pt x="347" y="226"/>
                  </a:lnTo>
                  <a:lnTo>
                    <a:pt x="346" y="214"/>
                  </a:lnTo>
                  <a:lnTo>
                    <a:pt x="346" y="205"/>
                  </a:lnTo>
                  <a:lnTo>
                    <a:pt x="360" y="210"/>
                  </a:lnTo>
                  <a:lnTo>
                    <a:pt x="371" y="212"/>
                  </a:lnTo>
                  <a:lnTo>
                    <a:pt x="382" y="212"/>
                  </a:lnTo>
                  <a:lnTo>
                    <a:pt x="391" y="210"/>
                  </a:lnTo>
                  <a:lnTo>
                    <a:pt x="399" y="206"/>
                  </a:lnTo>
                  <a:lnTo>
                    <a:pt x="391" y="196"/>
                  </a:lnTo>
                  <a:lnTo>
                    <a:pt x="385" y="182"/>
                  </a:lnTo>
                  <a:lnTo>
                    <a:pt x="383" y="169"/>
                  </a:lnTo>
                  <a:lnTo>
                    <a:pt x="382" y="157"/>
                  </a:lnTo>
                  <a:lnTo>
                    <a:pt x="382" y="147"/>
                  </a:lnTo>
                  <a:lnTo>
                    <a:pt x="393" y="146"/>
                  </a:lnTo>
                  <a:lnTo>
                    <a:pt x="409" y="144"/>
                  </a:lnTo>
                  <a:lnTo>
                    <a:pt x="431" y="141"/>
                  </a:lnTo>
                  <a:lnTo>
                    <a:pt x="456" y="138"/>
                  </a:lnTo>
                  <a:lnTo>
                    <a:pt x="482" y="134"/>
                  </a:lnTo>
                  <a:lnTo>
                    <a:pt x="510" y="130"/>
                  </a:lnTo>
                  <a:lnTo>
                    <a:pt x="538" y="126"/>
                  </a:lnTo>
                  <a:lnTo>
                    <a:pt x="564" y="122"/>
                  </a:lnTo>
                  <a:lnTo>
                    <a:pt x="589" y="119"/>
                  </a:lnTo>
                  <a:lnTo>
                    <a:pt x="608" y="115"/>
                  </a:lnTo>
                  <a:lnTo>
                    <a:pt x="624" y="113"/>
                  </a:lnTo>
                  <a:lnTo>
                    <a:pt x="634" y="112"/>
                  </a:lnTo>
                  <a:lnTo>
                    <a:pt x="652" y="111"/>
                  </a:lnTo>
                  <a:lnTo>
                    <a:pt x="666" y="111"/>
                  </a:lnTo>
                  <a:lnTo>
                    <a:pt x="676" y="112"/>
                  </a:lnTo>
                  <a:lnTo>
                    <a:pt x="684" y="113"/>
                  </a:lnTo>
                  <a:lnTo>
                    <a:pt x="691" y="114"/>
                  </a:lnTo>
                  <a:lnTo>
                    <a:pt x="703" y="116"/>
                  </a:lnTo>
                  <a:lnTo>
                    <a:pt x="717" y="120"/>
                  </a:lnTo>
                  <a:lnTo>
                    <a:pt x="733" y="123"/>
                  </a:lnTo>
                  <a:lnTo>
                    <a:pt x="765" y="128"/>
                  </a:lnTo>
                  <a:lnTo>
                    <a:pt x="780" y="129"/>
                  </a:lnTo>
                  <a:lnTo>
                    <a:pt x="794" y="128"/>
                  </a:lnTo>
                  <a:lnTo>
                    <a:pt x="804" y="124"/>
                  </a:lnTo>
                  <a:lnTo>
                    <a:pt x="811" y="119"/>
                  </a:lnTo>
                  <a:lnTo>
                    <a:pt x="816" y="113"/>
                  </a:lnTo>
                  <a:lnTo>
                    <a:pt x="818" y="99"/>
                  </a:lnTo>
                  <a:lnTo>
                    <a:pt x="816" y="87"/>
                  </a:lnTo>
                  <a:lnTo>
                    <a:pt x="810" y="78"/>
                  </a:lnTo>
                  <a:lnTo>
                    <a:pt x="801" y="72"/>
                  </a:lnTo>
                  <a:lnTo>
                    <a:pt x="789" y="68"/>
                  </a:lnTo>
                  <a:lnTo>
                    <a:pt x="776" y="67"/>
                  </a:lnTo>
                  <a:lnTo>
                    <a:pt x="762" y="67"/>
                  </a:lnTo>
                  <a:lnTo>
                    <a:pt x="747" y="68"/>
                  </a:lnTo>
                  <a:lnTo>
                    <a:pt x="732" y="71"/>
                  </a:lnTo>
                  <a:lnTo>
                    <a:pt x="719" y="74"/>
                  </a:lnTo>
                  <a:lnTo>
                    <a:pt x="707" y="77"/>
                  </a:lnTo>
                  <a:lnTo>
                    <a:pt x="698" y="79"/>
                  </a:lnTo>
                  <a:lnTo>
                    <a:pt x="686" y="84"/>
                  </a:lnTo>
                  <a:lnTo>
                    <a:pt x="660" y="96"/>
                  </a:lnTo>
                  <a:lnTo>
                    <a:pt x="645" y="101"/>
                  </a:lnTo>
                  <a:lnTo>
                    <a:pt x="628" y="104"/>
                  </a:lnTo>
                  <a:lnTo>
                    <a:pt x="631" y="99"/>
                  </a:lnTo>
                  <a:lnTo>
                    <a:pt x="634" y="94"/>
                  </a:lnTo>
                  <a:lnTo>
                    <a:pt x="635" y="91"/>
                  </a:lnTo>
                  <a:lnTo>
                    <a:pt x="635" y="87"/>
                  </a:lnTo>
                  <a:lnTo>
                    <a:pt x="615" y="98"/>
                  </a:lnTo>
                  <a:lnTo>
                    <a:pt x="598" y="105"/>
                  </a:lnTo>
                  <a:lnTo>
                    <a:pt x="584" y="109"/>
                  </a:lnTo>
                  <a:lnTo>
                    <a:pt x="573" y="111"/>
                  </a:lnTo>
                  <a:lnTo>
                    <a:pt x="576" y="108"/>
                  </a:lnTo>
                  <a:lnTo>
                    <a:pt x="579" y="98"/>
                  </a:lnTo>
                  <a:lnTo>
                    <a:pt x="579" y="94"/>
                  </a:lnTo>
                  <a:lnTo>
                    <a:pt x="560" y="105"/>
                  </a:lnTo>
                  <a:lnTo>
                    <a:pt x="542" y="112"/>
                  </a:lnTo>
                  <a:lnTo>
                    <a:pt x="527" y="116"/>
                  </a:lnTo>
                  <a:lnTo>
                    <a:pt x="513" y="117"/>
                  </a:lnTo>
                  <a:lnTo>
                    <a:pt x="502" y="116"/>
                  </a:lnTo>
                  <a:lnTo>
                    <a:pt x="504" y="115"/>
                  </a:lnTo>
                  <a:lnTo>
                    <a:pt x="511" y="108"/>
                  </a:lnTo>
                  <a:lnTo>
                    <a:pt x="512" y="106"/>
                  </a:lnTo>
                  <a:lnTo>
                    <a:pt x="488" y="104"/>
                  </a:lnTo>
                  <a:lnTo>
                    <a:pt x="468" y="98"/>
                  </a:lnTo>
                  <a:lnTo>
                    <a:pt x="451" y="91"/>
                  </a:lnTo>
                  <a:lnTo>
                    <a:pt x="440" y="82"/>
                  </a:lnTo>
                  <a:lnTo>
                    <a:pt x="431" y="70"/>
                  </a:lnTo>
                  <a:lnTo>
                    <a:pt x="429" y="57"/>
                  </a:lnTo>
                  <a:lnTo>
                    <a:pt x="431" y="45"/>
                  </a:lnTo>
                  <a:lnTo>
                    <a:pt x="438" y="35"/>
                  </a:lnTo>
                  <a:lnTo>
                    <a:pt x="448" y="29"/>
                  </a:lnTo>
                  <a:lnTo>
                    <a:pt x="461" y="24"/>
                  </a:lnTo>
                  <a:lnTo>
                    <a:pt x="476" y="22"/>
                  </a:lnTo>
                  <a:lnTo>
                    <a:pt x="494" y="20"/>
                  </a:lnTo>
                  <a:lnTo>
                    <a:pt x="512" y="20"/>
                  </a:lnTo>
                  <a:lnTo>
                    <a:pt x="532" y="19"/>
                  </a:lnTo>
                  <a:lnTo>
                    <a:pt x="548" y="16"/>
                  </a:lnTo>
                  <a:lnTo>
                    <a:pt x="562" y="11"/>
                  </a:lnTo>
                  <a:lnTo>
                    <a:pt x="577" y="5"/>
                  </a:lnTo>
                  <a:lnTo>
                    <a:pt x="594" y="2"/>
                  </a:lnTo>
                  <a:lnTo>
                    <a:pt x="614" y="0"/>
                  </a:lnTo>
                  <a:close/>
                </a:path>
              </a:pathLst>
            </a:custGeom>
            <a:solidFill>
              <a:srgbClr val="F50026"/>
            </a:solidFill>
            <a:ln w="0">
              <a:solidFill>
                <a:srgbClr val="F50026"/>
              </a:solidFill>
              <a:prstDash val="solid"/>
              <a:round/>
              <a:headEnd/>
              <a:tailEnd/>
            </a:ln>
          </p:spPr>
          <p:txBody>
            <a:bodyPr/>
            <a:lstStyle/>
            <a:p>
              <a:endParaRPr lang="en-GB"/>
            </a:p>
          </p:txBody>
        </p:sp>
        <p:sp>
          <p:nvSpPr>
            <p:cNvPr id="33" name="Freeform 33"/>
            <p:cNvSpPr>
              <a:spLocks/>
            </p:cNvSpPr>
            <p:nvPr/>
          </p:nvSpPr>
          <p:spPr bwMode="auto">
            <a:xfrm>
              <a:off x="3979" y="234"/>
              <a:ext cx="126" cy="80"/>
            </a:xfrm>
            <a:custGeom>
              <a:avLst/>
              <a:gdLst>
                <a:gd name="T0" fmla="*/ 45 w 252"/>
                <a:gd name="T1" fmla="*/ 1 h 159"/>
                <a:gd name="T2" fmla="*/ 53 w 252"/>
                <a:gd name="T3" fmla="*/ 7 h 159"/>
                <a:gd name="T4" fmla="*/ 55 w 252"/>
                <a:gd name="T5" fmla="*/ 14 h 159"/>
                <a:gd name="T6" fmla="*/ 57 w 252"/>
                <a:gd name="T7" fmla="*/ 19 h 159"/>
                <a:gd name="T8" fmla="*/ 63 w 252"/>
                <a:gd name="T9" fmla="*/ 23 h 159"/>
                <a:gd name="T10" fmla="*/ 53 w 252"/>
                <a:gd name="T11" fmla="*/ 24 h 159"/>
                <a:gd name="T12" fmla="*/ 48 w 252"/>
                <a:gd name="T13" fmla="*/ 25 h 159"/>
                <a:gd name="T14" fmla="*/ 44 w 252"/>
                <a:gd name="T15" fmla="*/ 33 h 159"/>
                <a:gd name="T16" fmla="*/ 41 w 252"/>
                <a:gd name="T17" fmla="*/ 29 h 159"/>
                <a:gd name="T18" fmla="*/ 37 w 252"/>
                <a:gd name="T19" fmla="*/ 32 h 159"/>
                <a:gd name="T20" fmla="*/ 33 w 252"/>
                <a:gd name="T21" fmla="*/ 33 h 159"/>
                <a:gd name="T22" fmla="*/ 31 w 252"/>
                <a:gd name="T23" fmla="*/ 29 h 159"/>
                <a:gd name="T24" fmla="*/ 27 w 252"/>
                <a:gd name="T25" fmla="*/ 30 h 159"/>
                <a:gd name="T26" fmla="*/ 26 w 252"/>
                <a:gd name="T27" fmla="*/ 32 h 159"/>
                <a:gd name="T28" fmla="*/ 29 w 252"/>
                <a:gd name="T29" fmla="*/ 34 h 159"/>
                <a:gd name="T30" fmla="*/ 29 w 252"/>
                <a:gd name="T31" fmla="*/ 36 h 159"/>
                <a:gd name="T32" fmla="*/ 27 w 252"/>
                <a:gd name="T33" fmla="*/ 37 h 159"/>
                <a:gd name="T34" fmla="*/ 29 w 252"/>
                <a:gd name="T35" fmla="*/ 40 h 159"/>
                <a:gd name="T36" fmla="*/ 24 w 252"/>
                <a:gd name="T37" fmla="*/ 39 h 159"/>
                <a:gd name="T38" fmla="*/ 20 w 252"/>
                <a:gd name="T39" fmla="*/ 32 h 159"/>
                <a:gd name="T40" fmla="*/ 19 w 252"/>
                <a:gd name="T41" fmla="*/ 30 h 159"/>
                <a:gd name="T42" fmla="*/ 16 w 252"/>
                <a:gd name="T43" fmla="*/ 33 h 159"/>
                <a:gd name="T44" fmla="*/ 14 w 252"/>
                <a:gd name="T45" fmla="*/ 36 h 159"/>
                <a:gd name="T46" fmla="*/ 11 w 252"/>
                <a:gd name="T47" fmla="*/ 37 h 159"/>
                <a:gd name="T48" fmla="*/ 9 w 252"/>
                <a:gd name="T49" fmla="*/ 37 h 159"/>
                <a:gd name="T50" fmla="*/ 10 w 252"/>
                <a:gd name="T51" fmla="*/ 30 h 159"/>
                <a:gd name="T52" fmla="*/ 15 w 252"/>
                <a:gd name="T53" fmla="*/ 27 h 159"/>
                <a:gd name="T54" fmla="*/ 13 w 252"/>
                <a:gd name="T55" fmla="*/ 25 h 159"/>
                <a:gd name="T56" fmla="*/ 6 w 252"/>
                <a:gd name="T57" fmla="*/ 25 h 159"/>
                <a:gd name="T58" fmla="*/ 5 w 252"/>
                <a:gd name="T59" fmla="*/ 24 h 159"/>
                <a:gd name="T60" fmla="*/ 1 w 252"/>
                <a:gd name="T61" fmla="*/ 25 h 159"/>
                <a:gd name="T62" fmla="*/ 3 w 252"/>
                <a:gd name="T63" fmla="*/ 21 h 159"/>
                <a:gd name="T64" fmla="*/ 14 w 252"/>
                <a:gd name="T65" fmla="*/ 20 h 159"/>
                <a:gd name="T66" fmla="*/ 19 w 252"/>
                <a:gd name="T67" fmla="*/ 22 h 159"/>
                <a:gd name="T68" fmla="*/ 19 w 252"/>
                <a:gd name="T69" fmla="*/ 19 h 159"/>
                <a:gd name="T70" fmla="*/ 15 w 252"/>
                <a:gd name="T71" fmla="*/ 17 h 159"/>
                <a:gd name="T72" fmla="*/ 14 w 252"/>
                <a:gd name="T73" fmla="*/ 15 h 159"/>
                <a:gd name="T74" fmla="*/ 11 w 252"/>
                <a:gd name="T75" fmla="*/ 14 h 159"/>
                <a:gd name="T76" fmla="*/ 16 w 252"/>
                <a:gd name="T77" fmla="*/ 13 h 159"/>
                <a:gd name="T78" fmla="*/ 22 w 252"/>
                <a:gd name="T79" fmla="*/ 17 h 159"/>
                <a:gd name="T80" fmla="*/ 26 w 252"/>
                <a:gd name="T81" fmla="*/ 22 h 159"/>
                <a:gd name="T82" fmla="*/ 34 w 252"/>
                <a:gd name="T83" fmla="*/ 20 h 159"/>
                <a:gd name="T84" fmla="*/ 37 w 252"/>
                <a:gd name="T85" fmla="*/ 18 h 159"/>
                <a:gd name="T86" fmla="*/ 37 w 252"/>
                <a:gd name="T87" fmla="*/ 16 h 159"/>
                <a:gd name="T88" fmla="*/ 32 w 252"/>
                <a:gd name="T89" fmla="*/ 13 h 159"/>
                <a:gd name="T90" fmla="*/ 28 w 252"/>
                <a:gd name="T91" fmla="*/ 8 h 159"/>
                <a:gd name="T92" fmla="*/ 28 w 252"/>
                <a:gd name="T93" fmla="*/ 4 h 159"/>
                <a:gd name="T94" fmla="*/ 31 w 252"/>
                <a:gd name="T95" fmla="*/ 2 h 15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52"/>
                <a:gd name="T145" fmla="*/ 0 h 159"/>
                <a:gd name="T146" fmla="*/ 252 w 252"/>
                <a:gd name="T147" fmla="*/ 159 h 15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52" h="159">
                  <a:moveTo>
                    <a:pt x="148" y="0"/>
                  </a:moveTo>
                  <a:lnTo>
                    <a:pt x="164" y="0"/>
                  </a:lnTo>
                  <a:lnTo>
                    <a:pt x="179" y="2"/>
                  </a:lnTo>
                  <a:lnTo>
                    <a:pt x="191" y="7"/>
                  </a:lnTo>
                  <a:lnTo>
                    <a:pt x="202" y="15"/>
                  </a:lnTo>
                  <a:lnTo>
                    <a:pt x="210" y="25"/>
                  </a:lnTo>
                  <a:lnTo>
                    <a:pt x="214" y="37"/>
                  </a:lnTo>
                  <a:lnTo>
                    <a:pt x="218" y="47"/>
                  </a:lnTo>
                  <a:lnTo>
                    <a:pt x="219" y="54"/>
                  </a:lnTo>
                  <a:lnTo>
                    <a:pt x="220" y="59"/>
                  </a:lnTo>
                  <a:lnTo>
                    <a:pt x="222" y="66"/>
                  </a:lnTo>
                  <a:lnTo>
                    <a:pt x="226" y="74"/>
                  </a:lnTo>
                  <a:lnTo>
                    <a:pt x="232" y="81"/>
                  </a:lnTo>
                  <a:lnTo>
                    <a:pt x="241" y="88"/>
                  </a:lnTo>
                  <a:lnTo>
                    <a:pt x="252" y="91"/>
                  </a:lnTo>
                  <a:lnTo>
                    <a:pt x="240" y="97"/>
                  </a:lnTo>
                  <a:lnTo>
                    <a:pt x="225" y="98"/>
                  </a:lnTo>
                  <a:lnTo>
                    <a:pt x="212" y="96"/>
                  </a:lnTo>
                  <a:lnTo>
                    <a:pt x="200" y="90"/>
                  </a:lnTo>
                  <a:lnTo>
                    <a:pt x="191" y="81"/>
                  </a:lnTo>
                  <a:lnTo>
                    <a:pt x="190" y="100"/>
                  </a:lnTo>
                  <a:lnTo>
                    <a:pt x="187" y="114"/>
                  </a:lnTo>
                  <a:lnTo>
                    <a:pt x="182" y="125"/>
                  </a:lnTo>
                  <a:lnTo>
                    <a:pt x="175" y="131"/>
                  </a:lnTo>
                  <a:lnTo>
                    <a:pt x="167" y="135"/>
                  </a:lnTo>
                  <a:lnTo>
                    <a:pt x="167" y="126"/>
                  </a:lnTo>
                  <a:lnTo>
                    <a:pt x="164" y="115"/>
                  </a:lnTo>
                  <a:lnTo>
                    <a:pt x="159" y="109"/>
                  </a:lnTo>
                  <a:lnTo>
                    <a:pt x="154" y="119"/>
                  </a:lnTo>
                  <a:lnTo>
                    <a:pt x="146" y="127"/>
                  </a:lnTo>
                  <a:lnTo>
                    <a:pt x="137" y="134"/>
                  </a:lnTo>
                  <a:lnTo>
                    <a:pt x="129" y="136"/>
                  </a:lnTo>
                  <a:lnTo>
                    <a:pt x="129" y="131"/>
                  </a:lnTo>
                  <a:lnTo>
                    <a:pt x="128" y="125"/>
                  </a:lnTo>
                  <a:lnTo>
                    <a:pt x="125" y="120"/>
                  </a:lnTo>
                  <a:lnTo>
                    <a:pt x="121" y="115"/>
                  </a:lnTo>
                  <a:lnTo>
                    <a:pt x="114" y="114"/>
                  </a:lnTo>
                  <a:lnTo>
                    <a:pt x="110" y="114"/>
                  </a:lnTo>
                  <a:lnTo>
                    <a:pt x="107" y="117"/>
                  </a:lnTo>
                  <a:lnTo>
                    <a:pt x="105" y="118"/>
                  </a:lnTo>
                  <a:lnTo>
                    <a:pt x="102" y="121"/>
                  </a:lnTo>
                  <a:lnTo>
                    <a:pt x="102" y="127"/>
                  </a:lnTo>
                  <a:lnTo>
                    <a:pt x="103" y="129"/>
                  </a:lnTo>
                  <a:lnTo>
                    <a:pt x="108" y="132"/>
                  </a:lnTo>
                  <a:lnTo>
                    <a:pt x="113" y="136"/>
                  </a:lnTo>
                  <a:lnTo>
                    <a:pt x="114" y="139"/>
                  </a:lnTo>
                  <a:lnTo>
                    <a:pt x="114" y="140"/>
                  </a:lnTo>
                  <a:lnTo>
                    <a:pt x="113" y="142"/>
                  </a:lnTo>
                  <a:lnTo>
                    <a:pt x="110" y="143"/>
                  </a:lnTo>
                  <a:lnTo>
                    <a:pt x="108" y="146"/>
                  </a:lnTo>
                  <a:lnTo>
                    <a:pt x="107" y="146"/>
                  </a:lnTo>
                  <a:lnTo>
                    <a:pt x="108" y="148"/>
                  </a:lnTo>
                  <a:lnTo>
                    <a:pt x="109" y="151"/>
                  </a:lnTo>
                  <a:lnTo>
                    <a:pt x="115" y="157"/>
                  </a:lnTo>
                  <a:lnTo>
                    <a:pt x="118" y="159"/>
                  </a:lnTo>
                  <a:lnTo>
                    <a:pt x="106" y="159"/>
                  </a:lnTo>
                  <a:lnTo>
                    <a:pt x="95" y="155"/>
                  </a:lnTo>
                  <a:lnTo>
                    <a:pt x="87" y="147"/>
                  </a:lnTo>
                  <a:lnTo>
                    <a:pt x="82" y="137"/>
                  </a:lnTo>
                  <a:lnTo>
                    <a:pt x="79" y="126"/>
                  </a:lnTo>
                  <a:lnTo>
                    <a:pt x="79" y="117"/>
                  </a:lnTo>
                  <a:lnTo>
                    <a:pt x="77" y="117"/>
                  </a:lnTo>
                  <a:lnTo>
                    <a:pt x="73" y="118"/>
                  </a:lnTo>
                  <a:lnTo>
                    <a:pt x="70" y="120"/>
                  </a:lnTo>
                  <a:lnTo>
                    <a:pt x="66" y="124"/>
                  </a:lnTo>
                  <a:lnTo>
                    <a:pt x="62" y="131"/>
                  </a:lnTo>
                  <a:lnTo>
                    <a:pt x="58" y="139"/>
                  </a:lnTo>
                  <a:lnTo>
                    <a:pt x="55" y="143"/>
                  </a:lnTo>
                  <a:lnTo>
                    <a:pt x="53" y="144"/>
                  </a:lnTo>
                  <a:lnTo>
                    <a:pt x="46" y="144"/>
                  </a:lnTo>
                  <a:lnTo>
                    <a:pt x="43" y="143"/>
                  </a:lnTo>
                  <a:lnTo>
                    <a:pt x="41" y="148"/>
                  </a:lnTo>
                  <a:lnTo>
                    <a:pt x="40" y="151"/>
                  </a:lnTo>
                  <a:lnTo>
                    <a:pt x="40" y="158"/>
                  </a:lnTo>
                  <a:lnTo>
                    <a:pt x="34" y="146"/>
                  </a:lnTo>
                  <a:lnTo>
                    <a:pt x="33" y="135"/>
                  </a:lnTo>
                  <a:lnTo>
                    <a:pt x="35" y="126"/>
                  </a:lnTo>
                  <a:lnTo>
                    <a:pt x="40" y="119"/>
                  </a:lnTo>
                  <a:lnTo>
                    <a:pt x="46" y="113"/>
                  </a:lnTo>
                  <a:lnTo>
                    <a:pt x="53" y="109"/>
                  </a:lnTo>
                  <a:lnTo>
                    <a:pt x="58" y="107"/>
                  </a:lnTo>
                  <a:lnTo>
                    <a:pt x="55" y="104"/>
                  </a:lnTo>
                  <a:lnTo>
                    <a:pt x="53" y="103"/>
                  </a:lnTo>
                  <a:lnTo>
                    <a:pt x="49" y="100"/>
                  </a:lnTo>
                  <a:lnTo>
                    <a:pt x="42" y="98"/>
                  </a:lnTo>
                  <a:lnTo>
                    <a:pt x="28" y="100"/>
                  </a:lnTo>
                  <a:lnTo>
                    <a:pt x="23" y="100"/>
                  </a:lnTo>
                  <a:lnTo>
                    <a:pt x="20" y="99"/>
                  </a:lnTo>
                  <a:lnTo>
                    <a:pt x="19" y="97"/>
                  </a:lnTo>
                  <a:lnTo>
                    <a:pt x="18" y="96"/>
                  </a:lnTo>
                  <a:lnTo>
                    <a:pt x="18" y="94"/>
                  </a:lnTo>
                  <a:lnTo>
                    <a:pt x="11" y="95"/>
                  </a:lnTo>
                  <a:lnTo>
                    <a:pt x="4" y="97"/>
                  </a:lnTo>
                  <a:lnTo>
                    <a:pt x="0" y="100"/>
                  </a:lnTo>
                  <a:lnTo>
                    <a:pt x="3" y="91"/>
                  </a:lnTo>
                  <a:lnTo>
                    <a:pt x="11" y="82"/>
                  </a:lnTo>
                  <a:lnTo>
                    <a:pt x="24" y="76"/>
                  </a:lnTo>
                  <a:lnTo>
                    <a:pt x="39" y="75"/>
                  </a:lnTo>
                  <a:lnTo>
                    <a:pt x="56" y="79"/>
                  </a:lnTo>
                  <a:lnTo>
                    <a:pt x="75" y="90"/>
                  </a:lnTo>
                  <a:lnTo>
                    <a:pt x="75" y="89"/>
                  </a:lnTo>
                  <a:lnTo>
                    <a:pt x="76" y="88"/>
                  </a:lnTo>
                  <a:lnTo>
                    <a:pt x="76" y="80"/>
                  </a:lnTo>
                  <a:lnTo>
                    <a:pt x="75" y="76"/>
                  </a:lnTo>
                  <a:lnTo>
                    <a:pt x="73" y="74"/>
                  </a:lnTo>
                  <a:lnTo>
                    <a:pt x="71" y="72"/>
                  </a:lnTo>
                  <a:lnTo>
                    <a:pt x="61" y="68"/>
                  </a:lnTo>
                  <a:lnTo>
                    <a:pt x="57" y="65"/>
                  </a:lnTo>
                  <a:lnTo>
                    <a:pt x="57" y="61"/>
                  </a:lnTo>
                  <a:lnTo>
                    <a:pt x="58" y="60"/>
                  </a:lnTo>
                  <a:lnTo>
                    <a:pt x="54" y="58"/>
                  </a:lnTo>
                  <a:lnTo>
                    <a:pt x="50" y="58"/>
                  </a:lnTo>
                  <a:lnTo>
                    <a:pt x="46" y="57"/>
                  </a:lnTo>
                  <a:lnTo>
                    <a:pt x="42" y="55"/>
                  </a:lnTo>
                  <a:lnTo>
                    <a:pt x="49" y="52"/>
                  </a:lnTo>
                  <a:lnTo>
                    <a:pt x="56" y="50"/>
                  </a:lnTo>
                  <a:lnTo>
                    <a:pt x="64" y="49"/>
                  </a:lnTo>
                  <a:lnTo>
                    <a:pt x="72" y="51"/>
                  </a:lnTo>
                  <a:lnTo>
                    <a:pt x="80" y="57"/>
                  </a:lnTo>
                  <a:lnTo>
                    <a:pt x="86" y="65"/>
                  </a:lnTo>
                  <a:lnTo>
                    <a:pt x="91" y="74"/>
                  </a:lnTo>
                  <a:lnTo>
                    <a:pt x="97" y="81"/>
                  </a:lnTo>
                  <a:lnTo>
                    <a:pt x="102" y="85"/>
                  </a:lnTo>
                  <a:lnTo>
                    <a:pt x="113" y="85"/>
                  </a:lnTo>
                  <a:lnTo>
                    <a:pt x="124" y="83"/>
                  </a:lnTo>
                  <a:lnTo>
                    <a:pt x="135" y="79"/>
                  </a:lnTo>
                  <a:lnTo>
                    <a:pt x="143" y="74"/>
                  </a:lnTo>
                  <a:lnTo>
                    <a:pt x="146" y="72"/>
                  </a:lnTo>
                  <a:lnTo>
                    <a:pt x="148" y="70"/>
                  </a:lnTo>
                  <a:lnTo>
                    <a:pt x="150" y="68"/>
                  </a:lnTo>
                  <a:lnTo>
                    <a:pt x="150" y="66"/>
                  </a:lnTo>
                  <a:lnTo>
                    <a:pt x="148" y="64"/>
                  </a:lnTo>
                  <a:lnTo>
                    <a:pt x="146" y="61"/>
                  </a:lnTo>
                  <a:lnTo>
                    <a:pt x="140" y="58"/>
                  </a:lnTo>
                  <a:lnTo>
                    <a:pt x="128" y="52"/>
                  </a:lnTo>
                  <a:lnTo>
                    <a:pt x="118" y="46"/>
                  </a:lnTo>
                  <a:lnTo>
                    <a:pt x="113" y="39"/>
                  </a:lnTo>
                  <a:lnTo>
                    <a:pt x="110" y="31"/>
                  </a:lnTo>
                  <a:lnTo>
                    <a:pt x="109" y="23"/>
                  </a:lnTo>
                  <a:lnTo>
                    <a:pt x="109" y="18"/>
                  </a:lnTo>
                  <a:lnTo>
                    <a:pt x="110" y="15"/>
                  </a:lnTo>
                  <a:lnTo>
                    <a:pt x="113" y="12"/>
                  </a:lnTo>
                  <a:lnTo>
                    <a:pt x="115" y="9"/>
                  </a:lnTo>
                  <a:lnTo>
                    <a:pt x="122" y="6"/>
                  </a:lnTo>
                  <a:lnTo>
                    <a:pt x="135" y="2"/>
                  </a:lnTo>
                  <a:lnTo>
                    <a:pt x="148" y="0"/>
                  </a:lnTo>
                  <a:close/>
                </a:path>
              </a:pathLst>
            </a:custGeom>
            <a:solidFill>
              <a:srgbClr val="F50026"/>
            </a:solidFill>
            <a:ln w="0">
              <a:solidFill>
                <a:srgbClr val="F50026"/>
              </a:solidFill>
              <a:prstDash val="solid"/>
              <a:round/>
              <a:headEnd/>
              <a:tailEnd/>
            </a:ln>
          </p:spPr>
          <p:txBody>
            <a:bodyPr/>
            <a:lstStyle/>
            <a:p>
              <a:endParaRPr lang="en-GB"/>
            </a:p>
          </p:txBody>
        </p:sp>
        <p:sp>
          <p:nvSpPr>
            <p:cNvPr id="34" name="Freeform 34"/>
            <p:cNvSpPr>
              <a:spLocks noEditPoints="1"/>
            </p:cNvSpPr>
            <p:nvPr/>
          </p:nvSpPr>
          <p:spPr bwMode="auto">
            <a:xfrm>
              <a:off x="3842" y="133"/>
              <a:ext cx="128" cy="143"/>
            </a:xfrm>
            <a:custGeom>
              <a:avLst/>
              <a:gdLst>
                <a:gd name="T0" fmla="*/ 26 w 254"/>
                <a:gd name="T1" fmla="*/ 33 h 286"/>
                <a:gd name="T2" fmla="*/ 28 w 254"/>
                <a:gd name="T3" fmla="*/ 39 h 286"/>
                <a:gd name="T4" fmla="*/ 21 w 254"/>
                <a:gd name="T5" fmla="*/ 36 h 286"/>
                <a:gd name="T6" fmla="*/ 21 w 254"/>
                <a:gd name="T7" fmla="*/ 40 h 286"/>
                <a:gd name="T8" fmla="*/ 23 w 254"/>
                <a:gd name="T9" fmla="*/ 49 h 286"/>
                <a:gd name="T10" fmla="*/ 26 w 254"/>
                <a:gd name="T11" fmla="*/ 42 h 286"/>
                <a:gd name="T12" fmla="*/ 26 w 254"/>
                <a:gd name="T13" fmla="*/ 46 h 286"/>
                <a:gd name="T14" fmla="*/ 32 w 254"/>
                <a:gd name="T15" fmla="*/ 45 h 286"/>
                <a:gd name="T16" fmla="*/ 27 w 254"/>
                <a:gd name="T17" fmla="*/ 51 h 286"/>
                <a:gd name="T18" fmla="*/ 36 w 254"/>
                <a:gd name="T19" fmla="*/ 46 h 286"/>
                <a:gd name="T20" fmla="*/ 39 w 254"/>
                <a:gd name="T21" fmla="*/ 44 h 286"/>
                <a:gd name="T22" fmla="*/ 31 w 254"/>
                <a:gd name="T23" fmla="*/ 41 h 286"/>
                <a:gd name="T24" fmla="*/ 33 w 254"/>
                <a:gd name="T25" fmla="*/ 38 h 286"/>
                <a:gd name="T26" fmla="*/ 39 w 254"/>
                <a:gd name="T27" fmla="*/ 37 h 286"/>
                <a:gd name="T28" fmla="*/ 38 w 254"/>
                <a:gd name="T29" fmla="*/ 36 h 286"/>
                <a:gd name="T30" fmla="*/ 31 w 254"/>
                <a:gd name="T31" fmla="*/ 36 h 286"/>
                <a:gd name="T32" fmla="*/ 28 w 254"/>
                <a:gd name="T33" fmla="*/ 30 h 286"/>
                <a:gd name="T34" fmla="*/ 40 w 254"/>
                <a:gd name="T35" fmla="*/ 30 h 286"/>
                <a:gd name="T36" fmla="*/ 45 w 254"/>
                <a:gd name="T37" fmla="*/ 33 h 286"/>
                <a:gd name="T38" fmla="*/ 43 w 254"/>
                <a:gd name="T39" fmla="*/ 29 h 286"/>
                <a:gd name="T40" fmla="*/ 27 w 254"/>
                <a:gd name="T41" fmla="*/ 21 h 286"/>
                <a:gd name="T42" fmla="*/ 32 w 254"/>
                <a:gd name="T43" fmla="*/ 26 h 286"/>
                <a:gd name="T44" fmla="*/ 31 w 254"/>
                <a:gd name="T45" fmla="*/ 23 h 286"/>
                <a:gd name="T46" fmla="*/ 28 w 254"/>
                <a:gd name="T47" fmla="*/ 20 h 286"/>
                <a:gd name="T48" fmla="*/ 32 w 254"/>
                <a:gd name="T49" fmla="*/ 1 h 286"/>
                <a:gd name="T50" fmla="*/ 41 w 254"/>
                <a:gd name="T51" fmla="*/ 4 h 286"/>
                <a:gd name="T52" fmla="*/ 47 w 254"/>
                <a:gd name="T53" fmla="*/ 6 h 286"/>
                <a:gd name="T54" fmla="*/ 54 w 254"/>
                <a:gd name="T55" fmla="*/ 7 h 286"/>
                <a:gd name="T56" fmla="*/ 57 w 254"/>
                <a:gd name="T57" fmla="*/ 13 h 286"/>
                <a:gd name="T58" fmla="*/ 63 w 254"/>
                <a:gd name="T59" fmla="*/ 15 h 286"/>
                <a:gd name="T60" fmla="*/ 64 w 254"/>
                <a:gd name="T61" fmla="*/ 18 h 286"/>
                <a:gd name="T62" fmla="*/ 61 w 254"/>
                <a:gd name="T63" fmla="*/ 29 h 286"/>
                <a:gd name="T64" fmla="*/ 58 w 254"/>
                <a:gd name="T65" fmla="*/ 35 h 286"/>
                <a:gd name="T66" fmla="*/ 57 w 254"/>
                <a:gd name="T67" fmla="*/ 48 h 286"/>
                <a:gd name="T68" fmla="*/ 48 w 254"/>
                <a:gd name="T69" fmla="*/ 49 h 286"/>
                <a:gd name="T70" fmla="*/ 46 w 254"/>
                <a:gd name="T71" fmla="*/ 63 h 286"/>
                <a:gd name="T72" fmla="*/ 36 w 254"/>
                <a:gd name="T73" fmla="*/ 64 h 286"/>
                <a:gd name="T74" fmla="*/ 23 w 254"/>
                <a:gd name="T75" fmla="*/ 70 h 286"/>
                <a:gd name="T76" fmla="*/ 21 w 254"/>
                <a:gd name="T77" fmla="*/ 65 h 286"/>
                <a:gd name="T78" fmla="*/ 10 w 254"/>
                <a:gd name="T79" fmla="*/ 68 h 286"/>
                <a:gd name="T80" fmla="*/ 14 w 254"/>
                <a:gd name="T81" fmla="*/ 61 h 286"/>
                <a:gd name="T82" fmla="*/ 10 w 254"/>
                <a:gd name="T83" fmla="*/ 60 h 286"/>
                <a:gd name="T84" fmla="*/ 5 w 254"/>
                <a:gd name="T85" fmla="*/ 57 h 286"/>
                <a:gd name="T86" fmla="*/ 4 w 254"/>
                <a:gd name="T87" fmla="*/ 40 h 286"/>
                <a:gd name="T88" fmla="*/ 4 w 254"/>
                <a:gd name="T89" fmla="*/ 34 h 286"/>
                <a:gd name="T90" fmla="*/ 6 w 254"/>
                <a:gd name="T91" fmla="*/ 28 h 286"/>
                <a:gd name="T92" fmla="*/ 8 w 254"/>
                <a:gd name="T93" fmla="*/ 23 h 286"/>
                <a:gd name="T94" fmla="*/ 14 w 254"/>
                <a:gd name="T95" fmla="*/ 17 h 286"/>
                <a:gd name="T96" fmla="*/ 19 w 254"/>
                <a:gd name="T97" fmla="*/ 9 h 286"/>
                <a:gd name="T98" fmla="*/ 25 w 254"/>
                <a:gd name="T99" fmla="*/ 2 h 286"/>
                <a:gd name="T100" fmla="*/ 30 w 254"/>
                <a:gd name="T101" fmla="*/ 2 h 2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4"/>
                <a:gd name="T154" fmla="*/ 0 h 286"/>
                <a:gd name="T155" fmla="*/ 254 w 254"/>
                <a:gd name="T156" fmla="*/ 286 h 2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4" h="286">
                  <a:moveTo>
                    <a:pt x="110" y="120"/>
                  </a:moveTo>
                  <a:lnTo>
                    <a:pt x="106" y="121"/>
                  </a:lnTo>
                  <a:lnTo>
                    <a:pt x="104" y="123"/>
                  </a:lnTo>
                  <a:lnTo>
                    <a:pt x="103" y="126"/>
                  </a:lnTo>
                  <a:lnTo>
                    <a:pt x="102" y="129"/>
                  </a:lnTo>
                  <a:lnTo>
                    <a:pt x="104" y="136"/>
                  </a:lnTo>
                  <a:lnTo>
                    <a:pt x="106" y="139"/>
                  </a:lnTo>
                  <a:lnTo>
                    <a:pt x="114" y="148"/>
                  </a:lnTo>
                  <a:lnTo>
                    <a:pt x="114" y="153"/>
                  </a:lnTo>
                  <a:lnTo>
                    <a:pt x="112" y="156"/>
                  </a:lnTo>
                  <a:lnTo>
                    <a:pt x="109" y="157"/>
                  </a:lnTo>
                  <a:lnTo>
                    <a:pt x="104" y="157"/>
                  </a:lnTo>
                  <a:lnTo>
                    <a:pt x="96" y="154"/>
                  </a:lnTo>
                  <a:lnTo>
                    <a:pt x="85" y="148"/>
                  </a:lnTo>
                  <a:lnTo>
                    <a:pt x="81" y="141"/>
                  </a:lnTo>
                  <a:lnTo>
                    <a:pt x="80" y="136"/>
                  </a:lnTo>
                  <a:lnTo>
                    <a:pt x="76" y="139"/>
                  </a:lnTo>
                  <a:lnTo>
                    <a:pt x="75" y="145"/>
                  </a:lnTo>
                  <a:lnTo>
                    <a:pt x="77" y="153"/>
                  </a:lnTo>
                  <a:lnTo>
                    <a:pt x="84" y="160"/>
                  </a:lnTo>
                  <a:lnTo>
                    <a:pt x="82" y="167"/>
                  </a:lnTo>
                  <a:lnTo>
                    <a:pt x="82" y="176"/>
                  </a:lnTo>
                  <a:lnTo>
                    <a:pt x="83" y="186"/>
                  </a:lnTo>
                  <a:lnTo>
                    <a:pt x="87" y="194"/>
                  </a:lnTo>
                  <a:lnTo>
                    <a:pt x="91" y="198"/>
                  </a:lnTo>
                  <a:lnTo>
                    <a:pt x="90" y="190"/>
                  </a:lnTo>
                  <a:lnTo>
                    <a:pt x="92" y="179"/>
                  </a:lnTo>
                  <a:lnTo>
                    <a:pt x="96" y="165"/>
                  </a:lnTo>
                  <a:lnTo>
                    <a:pt x="100" y="167"/>
                  </a:lnTo>
                  <a:lnTo>
                    <a:pt x="104" y="168"/>
                  </a:lnTo>
                  <a:lnTo>
                    <a:pt x="106" y="168"/>
                  </a:lnTo>
                  <a:lnTo>
                    <a:pt x="103" y="176"/>
                  </a:lnTo>
                  <a:lnTo>
                    <a:pt x="100" y="185"/>
                  </a:lnTo>
                  <a:lnTo>
                    <a:pt x="100" y="191"/>
                  </a:lnTo>
                  <a:lnTo>
                    <a:pt x="104" y="187"/>
                  </a:lnTo>
                  <a:lnTo>
                    <a:pt x="112" y="179"/>
                  </a:lnTo>
                  <a:lnTo>
                    <a:pt x="115" y="176"/>
                  </a:lnTo>
                  <a:lnTo>
                    <a:pt x="118" y="174"/>
                  </a:lnTo>
                  <a:lnTo>
                    <a:pt x="121" y="178"/>
                  </a:lnTo>
                  <a:lnTo>
                    <a:pt x="126" y="180"/>
                  </a:lnTo>
                  <a:lnTo>
                    <a:pt x="119" y="188"/>
                  </a:lnTo>
                  <a:lnTo>
                    <a:pt x="112" y="195"/>
                  </a:lnTo>
                  <a:lnTo>
                    <a:pt x="105" y="201"/>
                  </a:lnTo>
                  <a:lnTo>
                    <a:pt x="100" y="203"/>
                  </a:lnTo>
                  <a:lnTo>
                    <a:pt x="107" y="204"/>
                  </a:lnTo>
                  <a:lnTo>
                    <a:pt x="115" y="202"/>
                  </a:lnTo>
                  <a:lnTo>
                    <a:pt x="124" y="197"/>
                  </a:lnTo>
                  <a:lnTo>
                    <a:pt x="130" y="191"/>
                  </a:lnTo>
                  <a:lnTo>
                    <a:pt x="135" y="186"/>
                  </a:lnTo>
                  <a:lnTo>
                    <a:pt x="143" y="187"/>
                  </a:lnTo>
                  <a:lnTo>
                    <a:pt x="150" y="186"/>
                  </a:lnTo>
                  <a:lnTo>
                    <a:pt x="155" y="183"/>
                  </a:lnTo>
                  <a:lnTo>
                    <a:pt x="157" y="179"/>
                  </a:lnTo>
                  <a:lnTo>
                    <a:pt x="158" y="175"/>
                  </a:lnTo>
                  <a:lnTo>
                    <a:pt x="152" y="178"/>
                  </a:lnTo>
                  <a:lnTo>
                    <a:pt x="144" y="178"/>
                  </a:lnTo>
                  <a:lnTo>
                    <a:pt x="134" y="174"/>
                  </a:lnTo>
                  <a:lnTo>
                    <a:pt x="129" y="171"/>
                  </a:lnTo>
                  <a:lnTo>
                    <a:pt x="126" y="168"/>
                  </a:lnTo>
                  <a:lnTo>
                    <a:pt x="124" y="166"/>
                  </a:lnTo>
                  <a:lnTo>
                    <a:pt x="122" y="164"/>
                  </a:lnTo>
                  <a:lnTo>
                    <a:pt x="122" y="158"/>
                  </a:lnTo>
                  <a:lnTo>
                    <a:pt x="125" y="156"/>
                  </a:lnTo>
                  <a:lnTo>
                    <a:pt x="127" y="156"/>
                  </a:lnTo>
                  <a:lnTo>
                    <a:pt x="129" y="154"/>
                  </a:lnTo>
                  <a:lnTo>
                    <a:pt x="133" y="156"/>
                  </a:lnTo>
                  <a:lnTo>
                    <a:pt x="143" y="156"/>
                  </a:lnTo>
                  <a:lnTo>
                    <a:pt x="150" y="153"/>
                  </a:lnTo>
                  <a:lnTo>
                    <a:pt x="152" y="151"/>
                  </a:lnTo>
                  <a:lnTo>
                    <a:pt x="154" y="149"/>
                  </a:lnTo>
                  <a:lnTo>
                    <a:pt x="154" y="145"/>
                  </a:lnTo>
                  <a:lnTo>
                    <a:pt x="151" y="141"/>
                  </a:lnTo>
                  <a:lnTo>
                    <a:pt x="149" y="138"/>
                  </a:lnTo>
                  <a:lnTo>
                    <a:pt x="147" y="137"/>
                  </a:lnTo>
                  <a:lnTo>
                    <a:pt x="148" y="143"/>
                  </a:lnTo>
                  <a:lnTo>
                    <a:pt x="145" y="145"/>
                  </a:lnTo>
                  <a:lnTo>
                    <a:pt x="140" y="146"/>
                  </a:lnTo>
                  <a:lnTo>
                    <a:pt x="128" y="144"/>
                  </a:lnTo>
                  <a:lnTo>
                    <a:pt x="125" y="143"/>
                  </a:lnTo>
                  <a:lnTo>
                    <a:pt x="121" y="141"/>
                  </a:lnTo>
                  <a:lnTo>
                    <a:pt x="113" y="133"/>
                  </a:lnTo>
                  <a:lnTo>
                    <a:pt x="111" y="128"/>
                  </a:lnTo>
                  <a:lnTo>
                    <a:pt x="112" y="124"/>
                  </a:lnTo>
                  <a:lnTo>
                    <a:pt x="117" y="122"/>
                  </a:lnTo>
                  <a:lnTo>
                    <a:pt x="112" y="120"/>
                  </a:lnTo>
                  <a:lnTo>
                    <a:pt x="110" y="120"/>
                  </a:lnTo>
                  <a:close/>
                  <a:moveTo>
                    <a:pt x="158" y="112"/>
                  </a:moveTo>
                  <a:lnTo>
                    <a:pt x="157" y="113"/>
                  </a:lnTo>
                  <a:lnTo>
                    <a:pt x="156" y="115"/>
                  </a:lnTo>
                  <a:lnTo>
                    <a:pt x="156" y="120"/>
                  </a:lnTo>
                  <a:lnTo>
                    <a:pt x="157" y="122"/>
                  </a:lnTo>
                  <a:lnTo>
                    <a:pt x="160" y="126"/>
                  </a:lnTo>
                  <a:lnTo>
                    <a:pt x="164" y="128"/>
                  </a:lnTo>
                  <a:lnTo>
                    <a:pt x="169" y="129"/>
                  </a:lnTo>
                  <a:lnTo>
                    <a:pt x="178" y="129"/>
                  </a:lnTo>
                  <a:lnTo>
                    <a:pt x="181" y="128"/>
                  </a:lnTo>
                  <a:lnTo>
                    <a:pt x="184" y="126"/>
                  </a:lnTo>
                  <a:lnTo>
                    <a:pt x="185" y="122"/>
                  </a:lnTo>
                  <a:lnTo>
                    <a:pt x="185" y="118"/>
                  </a:lnTo>
                  <a:lnTo>
                    <a:pt x="170" y="118"/>
                  </a:lnTo>
                  <a:lnTo>
                    <a:pt x="165" y="116"/>
                  </a:lnTo>
                  <a:lnTo>
                    <a:pt x="158" y="112"/>
                  </a:lnTo>
                  <a:close/>
                  <a:moveTo>
                    <a:pt x="109" y="81"/>
                  </a:moveTo>
                  <a:lnTo>
                    <a:pt x="106" y="83"/>
                  </a:lnTo>
                  <a:lnTo>
                    <a:pt x="105" y="85"/>
                  </a:lnTo>
                  <a:lnTo>
                    <a:pt x="105" y="89"/>
                  </a:lnTo>
                  <a:lnTo>
                    <a:pt x="107" y="96"/>
                  </a:lnTo>
                  <a:lnTo>
                    <a:pt x="111" y="99"/>
                  </a:lnTo>
                  <a:lnTo>
                    <a:pt x="119" y="104"/>
                  </a:lnTo>
                  <a:lnTo>
                    <a:pt x="126" y="105"/>
                  </a:lnTo>
                  <a:lnTo>
                    <a:pt x="129" y="103"/>
                  </a:lnTo>
                  <a:lnTo>
                    <a:pt x="130" y="98"/>
                  </a:lnTo>
                  <a:lnTo>
                    <a:pt x="128" y="98"/>
                  </a:lnTo>
                  <a:lnTo>
                    <a:pt x="125" y="97"/>
                  </a:lnTo>
                  <a:lnTo>
                    <a:pt x="122" y="94"/>
                  </a:lnTo>
                  <a:lnTo>
                    <a:pt x="119" y="92"/>
                  </a:lnTo>
                  <a:lnTo>
                    <a:pt x="115" y="89"/>
                  </a:lnTo>
                  <a:lnTo>
                    <a:pt x="114" y="86"/>
                  </a:lnTo>
                  <a:lnTo>
                    <a:pt x="112" y="84"/>
                  </a:lnTo>
                  <a:lnTo>
                    <a:pt x="111" y="82"/>
                  </a:lnTo>
                  <a:lnTo>
                    <a:pt x="110" y="81"/>
                  </a:lnTo>
                  <a:lnTo>
                    <a:pt x="109" y="81"/>
                  </a:lnTo>
                  <a:close/>
                  <a:moveTo>
                    <a:pt x="115" y="0"/>
                  </a:moveTo>
                  <a:lnTo>
                    <a:pt x="120" y="0"/>
                  </a:lnTo>
                  <a:lnTo>
                    <a:pt x="127" y="2"/>
                  </a:lnTo>
                  <a:lnTo>
                    <a:pt x="135" y="5"/>
                  </a:lnTo>
                  <a:lnTo>
                    <a:pt x="142" y="11"/>
                  </a:lnTo>
                  <a:lnTo>
                    <a:pt x="148" y="19"/>
                  </a:lnTo>
                  <a:lnTo>
                    <a:pt x="151" y="30"/>
                  </a:lnTo>
                  <a:lnTo>
                    <a:pt x="162" y="18"/>
                  </a:lnTo>
                  <a:lnTo>
                    <a:pt x="173" y="11"/>
                  </a:lnTo>
                  <a:lnTo>
                    <a:pt x="182" y="9"/>
                  </a:lnTo>
                  <a:lnTo>
                    <a:pt x="192" y="8"/>
                  </a:lnTo>
                  <a:lnTo>
                    <a:pt x="189" y="14"/>
                  </a:lnTo>
                  <a:lnTo>
                    <a:pt x="187" y="27"/>
                  </a:lnTo>
                  <a:lnTo>
                    <a:pt x="189" y="33"/>
                  </a:lnTo>
                  <a:lnTo>
                    <a:pt x="195" y="37"/>
                  </a:lnTo>
                  <a:lnTo>
                    <a:pt x="203" y="37"/>
                  </a:lnTo>
                  <a:lnTo>
                    <a:pt x="209" y="34"/>
                  </a:lnTo>
                  <a:lnTo>
                    <a:pt x="215" y="30"/>
                  </a:lnTo>
                  <a:lnTo>
                    <a:pt x="217" y="22"/>
                  </a:lnTo>
                  <a:lnTo>
                    <a:pt x="223" y="27"/>
                  </a:lnTo>
                  <a:lnTo>
                    <a:pt x="226" y="37"/>
                  </a:lnTo>
                  <a:lnTo>
                    <a:pt x="227" y="46"/>
                  </a:lnTo>
                  <a:lnTo>
                    <a:pt x="226" y="55"/>
                  </a:lnTo>
                  <a:lnTo>
                    <a:pt x="223" y="62"/>
                  </a:lnTo>
                  <a:lnTo>
                    <a:pt x="226" y="62"/>
                  </a:lnTo>
                  <a:lnTo>
                    <a:pt x="233" y="61"/>
                  </a:lnTo>
                  <a:lnTo>
                    <a:pt x="241" y="61"/>
                  </a:lnTo>
                  <a:lnTo>
                    <a:pt x="249" y="62"/>
                  </a:lnTo>
                  <a:lnTo>
                    <a:pt x="252" y="63"/>
                  </a:lnTo>
                  <a:lnTo>
                    <a:pt x="253" y="66"/>
                  </a:lnTo>
                  <a:lnTo>
                    <a:pt x="254" y="67"/>
                  </a:lnTo>
                  <a:lnTo>
                    <a:pt x="254" y="69"/>
                  </a:lnTo>
                  <a:lnTo>
                    <a:pt x="253" y="71"/>
                  </a:lnTo>
                  <a:lnTo>
                    <a:pt x="253" y="72"/>
                  </a:lnTo>
                  <a:lnTo>
                    <a:pt x="248" y="81"/>
                  </a:lnTo>
                  <a:lnTo>
                    <a:pt x="244" y="91"/>
                  </a:lnTo>
                  <a:lnTo>
                    <a:pt x="240" y="104"/>
                  </a:lnTo>
                  <a:lnTo>
                    <a:pt x="240" y="118"/>
                  </a:lnTo>
                  <a:lnTo>
                    <a:pt x="241" y="128"/>
                  </a:lnTo>
                  <a:lnTo>
                    <a:pt x="244" y="136"/>
                  </a:lnTo>
                  <a:lnTo>
                    <a:pt x="245" y="138"/>
                  </a:lnTo>
                  <a:lnTo>
                    <a:pt x="239" y="139"/>
                  </a:lnTo>
                  <a:lnTo>
                    <a:pt x="230" y="138"/>
                  </a:lnTo>
                  <a:lnTo>
                    <a:pt x="221" y="134"/>
                  </a:lnTo>
                  <a:lnTo>
                    <a:pt x="219" y="145"/>
                  </a:lnTo>
                  <a:lnTo>
                    <a:pt x="218" y="161"/>
                  </a:lnTo>
                  <a:lnTo>
                    <a:pt x="221" y="179"/>
                  </a:lnTo>
                  <a:lnTo>
                    <a:pt x="224" y="195"/>
                  </a:lnTo>
                  <a:lnTo>
                    <a:pt x="230" y="208"/>
                  </a:lnTo>
                  <a:lnTo>
                    <a:pt x="222" y="209"/>
                  </a:lnTo>
                  <a:lnTo>
                    <a:pt x="210" y="208"/>
                  </a:lnTo>
                  <a:lnTo>
                    <a:pt x="200" y="203"/>
                  </a:lnTo>
                  <a:lnTo>
                    <a:pt x="188" y="196"/>
                  </a:lnTo>
                  <a:lnTo>
                    <a:pt x="185" y="204"/>
                  </a:lnTo>
                  <a:lnTo>
                    <a:pt x="182" y="218"/>
                  </a:lnTo>
                  <a:lnTo>
                    <a:pt x="184" y="233"/>
                  </a:lnTo>
                  <a:lnTo>
                    <a:pt x="191" y="250"/>
                  </a:lnTo>
                  <a:lnTo>
                    <a:pt x="182" y="252"/>
                  </a:lnTo>
                  <a:lnTo>
                    <a:pt x="172" y="250"/>
                  </a:lnTo>
                  <a:lnTo>
                    <a:pt x="162" y="246"/>
                  </a:lnTo>
                  <a:lnTo>
                    <a:pt x="151" y="236"/>
                  </a:lnTo>
                  <a:lnTo>
                    <a:pt x="147" y="246"/>
                  </a:lnTo>
                  <a:lnTo>
                    <a:pt x="142" y="256"/>
                  </a:lnTo>
                  <a:lnTo>
                    <a:pt x="126" y="275"/>
                  </a:lnTo>
                  <a:lnTo>
                    <a:pt x="114" y="282"/>
                  </a:lnTo>
                  <a:lnTo>
                    <a:pt x="102" y="286"/>
                  </a:lnTo>
                  <a:lnTo>
                    <a:pt x="87" y="286"/>
                  </a:lnTo>
                  <a:lnTo>
                    <a:pt x="90" y="278"/>
                  </a:lnTo>
                  <a:lnTo>
                    <a:pt x="95" y="268"/>
                  </a:lnTo>
                  <a:lnTo>
                    <a:pt x="97" y="257"/>
                  </a:lnTo>
                  <a:lnTo>
                    <a:pt x="96" y="248"/>
                  </a:lnTo>
                  <a:lnTo>
                    <a:pt x="91" y="254"/>
                  </a:lnTo>
                  <a:lnTo>
                    <a:pt x="83" y="260"/>
                  </a:lnTo>
                  <a:lnTo>
                    <a:pt x="72" y="265"/>
                  </a:lnTo>
                  <a:lnTo>
                    <a:pt x="59" y="271"/>
                  </a:lnTo>
                  <a:lnTo>
                    <a:pt x="46" y="273"/>
                  </a:lnTo>
                  <a:lnTo>
                    <a:pt x="36" y="273"/>
                  </a:lnTo>
                  <a:lnTo>
                    <a:pt x="38" y="271"/>
                  </a:lnTo>
                  <a:lnTo>
                    <a:pt x="42" y="267"/>
                  </a:lnTo>
                  <a:lnTo>
                    <a:pt x="47" y="261"/>
                  </a:lnTo>
                  <a:lnTo>
                    <a:pt x="52" y="253"/>
                  </a:lnTo>
                  <a:lnTo>
                    <a:pt x="54" y="249"/>
                  </a:lnTo>
                  <a:lnTo>
                    <a:pt x="54" y="246"/>
                  </a:lnTo>
                  <a:lnTo>
                    <a:pt x="55" y="242"/>
                  </a:lnTo>
                  <a:lnTo>
                    <a:pt x="54" y="239"/>
                  </a:lnTo>
                  <a:lnTo>
                    <a:pt x="52" y="236"/>
                  </a:lnTo>
                  <a:lnTo>
                    <a:pt x="46" y="236"/>
                  </a:lnTo>
                  <a:lnTo>
                    <a:pt x="39" y="241"/>
                  </a:lnTo>
                  <a:lnTo>
                    <a:pt x="35" y="247"/>
                  </a:lnTo>
                  <a:lnTo>
                    <a:pt x="31" y="253"/>
                  </a:lnTo>
                  <a:lnTo>
                    <a:pt x="28" y="260"/>
                  </a:lnTo>
                  <a:lnTo>
                    <a:pt x="22" y="247"/>
                  </a:lnTo>
                  <a:lnTo>
                    <a:pt x="17" y="230"/>
                  </a:lnTo>
                  <a:lnTo>
                    <a:pt x="16" y="209"/>
                  </a:lnTo>
                  <a:lnTo>
                    <a:pt x="21" y="188"/>
                  </a:lnTo>
                  <a:lnTo>
                    <a:pt x="30" y="167"/>
                  </a:lnTo>
                  <a:lnTo>
                    <a:pt x="24" y="165"/>
                  </a:lnTo>
                  <a:lnTo>
                    <a:pt x="15" y="160"/>
                  </a:lnTo>
                  <a:lnTo>
                    <a:pt x="7" y="153"/>
                  </a:lnTo>
                  <a:lnTo>
                    <a:pt x="1" y="144"/>
                  </a:lnTo>
                  <a:lnTo>
                    <a:pt x="0" y="135"/>
                  </a:lnTo>
                  <a:lnTo>
                    <a:pt x="6" y="136"/>
                  </a:lnTo>
                  <a:lnTo>
                    <a:pt x="14" y="136"/>
                  </a:lnTo>
                  <a:lnTo>
                    <a:pt x="24" y="134"/>
                  </a:lnTo>
                  <a:lnTo>
                    <a:pt x="33" y="129"/>
                  </a:lnTo>
                  <a:lnTo>
                    <a:pt x="42" y="121"/>
                  </a:lnTo>
                  <a:lnTo>
                    <a:pt x="30" y="119"/>
                  </a:lnTo>
                  <a:lnTo>
                    <a:pt x="21" y="113"/>
                  </a:lnTo>
                  <a:lnTo>
                    <a:pt x="14" y="105"/>
                  </a:lnTo>
                  <a:lnTo>
                    <a:pt x="10" y="96"/>
                  </a:lnTo>
                  <a:lnTo>
                    <a:pt x="9" y="89"/>
                  </a:lnTo>
                  <a:lnTo>
                    <a:pt x="20" y="92"/>
                  </a:lnTo>
                  <a:lnTo>
                    <a:pt x="31" y="93"/>
                  </a:lnTo>
                  <a:lnTo>
                    <a:pt x="44" y="91"/>
                  </a:lnTo>
                  <a:lnTo>
                    <a:pt x="57" y="85"/>
                  </a:lnTo>
                  <a:lnTo>
                    <a:pt x="68" y="72"/>
                  </a:lnTo>
                  <a:lnTo>
                    <a:pt x="62" y="71"/>
                  </a:lnTo>
                  <a:lnTo>
                    <a:pt x="55" y="68"/>
                  </a:lnTo>
                  <a:lnTo>
                    <a:pt x="51" y="63"/>
                  </a:lnTo>
                  <a:lnTo>
                    <a:pt x="50" y="55"/>
                  </a:lnTo>
                  <a:lnTo>
                    <a:pt x="59" y="52"/>
                  </a:lnTo>
                  <a:lnTo>
                    <a:pt x="68" y="45"/>
                  </a:lnTo>
                  <a:lnTo>
                    <a:pt x="76" y="34"/>
                  </a:lnTo>
                  <a:lnTo>
                    <a:pt x="82" y="23"/>
                  </a:lnTo>
                  <a:lnTo>
                    <a:pt x="84" y="11"/>
                  </a:lnTo>
                  <a:lnTo>
                    <a:pt x="87" y="7"/>
                  </a:lnTo>
                  <a:lnTo>
                    <a:pt x="91" y="5"/>
                  </a:lnTo>
                  <a:lnTo>
                    <a:pt x="98" y="9"/>
                  </a:lnTo>
                  <a:lnTo>
                    <a:pt x="103" y="15"/>
                  </a:lnTo>
                  <a:lnTo>
                    <a:pt x="105" y="23"/>
                  </a:lnTo>
                  <a:lnTo>
                    <a:pt x="111" y="22"/>
                  </a:lnTo>
                  <a:lnTo>
                    <a:pt x="115" y="16"/>
                  </a:lnTo>
                  <a:lnTo>
                    <a:pt x="118" y="8"/>
                  </a:lnTo>
                  <a:lnTo>
                    <a:pt x="115" y="0"/>
                  </a:lnTo>
                  <a:close/>
                </a:path>
              </a:pathLst>
            </a:custGeom>
            <a:solidFill>
              <a:srgbClr val="F50026"/>
            </a:solidFill>
            <a:ln w="0">
              <a:solidFill>
                <a:srgbClr val="F50026"/>
              </a:solidFill>
              <a:prstDash val="solid"/>
              <a:round/>
              <a:headEnd/>
              <a:tailEnd/>
            </a:ln>
          </p:spPr>
          <p:txBody>
            <a:bodyPr/>
            <a:lstStyle/>
            <a:p>
              <a:endParaRPr lang="en-GB"/>
            </a:p>
          </p:txBody>
        </p:sp>
      </p:grpSp>
    </p:spTree>
    <p:extLst>
      <p:ext uri="{BB962C8B-B14F-4D97-AF65-F5344CB8AC3E}">
        <p14:creationId xmlns="" xmlns:p14="http://schemas.microsoft.com/office/powerpoint/2010/main" val="774727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Operations on graphs: </a:t>
            </a:r>
            <a:r>
              <a:rPr lang="en-GB" b="1" dirty="0" smtClean="0"/>
              <a:t>condition [x]G</a:t>
            </a:r>
            <a:endParaRPr lang="en-GB" b="1" dirty="0"/>
          </a:p>
        </p:txBody>
      </p:sp>
      <p:sp>
        <p:nvSpPr>
          <p:cNvPr id="3" name="Content Placeholder 2"/>
          <p:cNvSpPr>
            <a:spLocks noGrp="1"/>
          </p:cNvSpPr>
          <p:nvPr>
            <p:ph sz="quarter" idx="1"/>
          </p:nvPr>
        </p:nvSpPr>
        <p:spPr>
          <a:xfrm>
            <a:off x="533400" y="1066800"/>
            <a:ext cx="8229600" cy="2362200"/>
          </a:xfrm>
        </p:spPr>
        <p:txBody>
          <a:bodyPr/>
          <a:lstStyle/>
          <a:p>
            <a:r>
              <a:rPr lang="en-GB" dirty="0" smtClean="0"/>
              <a:t>[0]G=</a:t>
            </a:r>
            <a:r>
              <a:rPr lang="en-GB" dirty="0" smtClean="0">
                <a:sym typeface="Symbol"/>
              </a:rPr>
              <a:t> (empty graph)</a:t>
            </a:r>
          </a:p>
          <a:p>
            <a:r>
              <a:rPr lang="en-GB" dirty="0" smtClean="0"/>
              <a:t>[1]G=G</a:t>
            </a:r>
            <a:endParaRPr lang="en-GB" dirty="0"/>
          </a:p>
          <a:p>
            <a:endParaRPr lang="en-GB" dirty="0" smtClean="0">
              <a:sym typeface="Symbol"/>
            </a:endParaRPr>
          </a:p>
          <a:p>
            <a:r>
              <a:rPr lang="en-GB" dirty="0" smtClean="0">
                <a:sym typeface="Symbol"/>
              </a:rPr>
              <a:t>From </a:t>
            </a:r>
            <a:r>
              <a:rPr lang="en-GB" b="1" dirty="0" smtClean="0">
                <a:solidFill>
                  <a:srgbClr val="C00000"/>
                </a:solidFill>
                <a:sym typeface="Symbol"/>
              </a:rPr>
              <a:t>arithmetic</a:t>
            </a:r>
            <a:r>
              <a:rPr lang="en-GB" dirty="0" smtClean="0">
                <a:sym typeface="Symbol"/>
              </a:rPr>
              <a:t> to </a:t>
            </a:r>
            <a:r>
              <a:rPr lang="en-GB" b="1" dirty="0" smtClean="0">
                <a:solidFill>
                  <a:srgbClr val="C00000"/>
                </a:solidFill>
                <a:sym typeface="Symbol"/>
              </a:rPr>
              <a:t>algebra</a:t>
            </a:r>
            <a:r>
              <a:rPr lang="en-GB" dirty="0" smtClean="0">
                <a:sym typeface="Symbol"/>
              </a:rPr>
              <a:t>: use parameters </a:t>
            </a:r>
            <a:r>
              <a:rPr lang="en-GB" b="1" dirty="0" smtClean="0">
                <a:solidFill>
                  <a:srgbClr val="C00000"/>
                </a:solidFill>
                <a:sym typeface="Symbol"/>
              </a:rPr>
              <a:t>[x]G</a:t>
            </a:r>
            <a:endParaRPr lang="en-GB" b="1" dirty="0">
              <a:solidFill>
                <a:srgbClr val="C00000"/>
              </a:solidFill>
            </a:endParaRPr>
          </a:p>
        </p:txBody>
      </p:sp>
      <p:pic>
        <p:nvPicPr>
          <p:cNvPr id="3074" name="Picture 2" descr="C:\Users\chEEtah\Documents\Presentations\PG Algebra\box.emf"/>
          <p:cNvPicPr>
            <a:picLocks noChangeAspect="1" noChangeArrowheads="1"/>
          </p:cNvPicPr>
          <p:nvPr/>
        </p:nvPicPr>
        <p:blipFill>
          <a:blip r:embed="rId2" cstate="print"/>
          <a:srcRect/>
          <a:stretch>
            <a:fillRect/>
          </a:stretch>
        </p:blipFill>
        <p:spPr bwMode="auto">
          <a:xfrm>
            <a:off x="3408519" y="3672878"/>
            <a:ext cx="3678081" cy="2346922"/>
          </a:xfrm>
          <a:prstGeom prst="rect">
            <a:avLst/>
          </a:prstGeom>
          <a:noFill/>
        </p:spPr>
      </p:pic>
      <p:pic>
        <p:nvPicPr>
          <p:cNvPr id="2050" name="Picture 2" descr="C:\Users\chEEtah\Documents\Presentations\PG Algebra\cat1.emf"/>
          <p:cNvPicPr>
            <a:picLocks noChangeAspect="1" noChangeArrowheads="1"/>
          </p:cNvPicPr>
          <p:nvPr/>
        </p:nvPicPr>
        <p:blipFill>
          <a:blip r:embed="rId3" cstate="print"/>
          <a:srcRect/>
          <a:stretch>
            <a:fillRect/>
          </a:stretch>
        </p:blipFill>
        <p:spPr bwMode="auto">
          <a:xfrm>
            <a:off x="3581400" y="4114800"/>
            <a:ext cx="2843907" cy="1752600"/>
          </a:xfrm>
          <a:prstGeom prst="rect">
            <a:avLst/>
          </a:prstGeom>
          <a:noFill/>
        </p:spPr>
      </p:pic>
    </p:spTree>
    <p:extLst>
      <p:ext uri="{BB962C8B-B14F-4D97-AF65-F5344CB8AC3E}">
        <p14:creationId xmlns="" xmlns:p14="http://schemas.microsoft.com/office/powerpoint/2010/main" val="107316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Operations on graphs: </a:t>
            </a:r>
            <a:r>
              <a:rPr lang="en-GB" b="1" dirty="0" smtClean="0"/>
              <a:t>condition [x]G</a:t>
            </a:r>
            <a:endParaRPr lang="en-GB" b="1" dirty="0"/>
          </a:p>
        </p:txBody>
      </p:sp>
      <p:sp>
        <p:nvSpPr>
          <p:cNvPr id="3" name="Content Placeholder 2"/>
          <p:cNvSpPr>
            <a:spLocks noGrp="1"/>
          </p:cNvSpPr>
          <p:nvPr>
            <p:ph sz="quarter" idx="1"/>
          </p:nvPr>
        </p:nvSpPr>
        <p:spPr>
          <a:xfrm>
            <a:off x="533400" y="1066800"/>
            <a:ext cx="8229600" cy="2362200"/>
          </a:xfrm>
        </p:spPr>
        <p:txBody>
          <a:bodyPr/>
          <a:lstStyle/>
          <a:p>
            <a:r>
              <a:rPr lang="en-GB" dirty="0" smtClean="0"/>
              <a:t>[0]G=</a:t>
            </a:r>
            <a:r>
              <a:rPr lang="en-GB" dirty="0" smtClean="0">
                <a:sym typeface="Symbol"/>
              </a:rPr>
              <a:t> (empty graph)</a:t>
            </a:r>
          </a:p>
          <a:p>
            <a:r>
              <a:rPr lang="en-GB" dirty="0" smtClean="0"/>
              <a:t>[1]G=G</a:t>
            </a:r>
            <a:endParaRPr lang="en-GB" dirty="0"/>
          </a:p>
          <a:p>
            <a:endParaRPr lang="en-GB" dirty="0" smtClean="0">
              <a:sym typeface="Symbol"/>
            </a:endParaRPr>
          </a:p>
          <a:p>
            <a:r>
              <a:rPr lang="en-GB" dirty="0" smtClean="0">
                <a:sym typeface="Symbol"/>
              </a:rPr>
              <a:t>From </a:t>
            </a:r>
            <a:r>
              <a:rPr lang="en-GB" b="1" dirty="0" smtClean="0">
                <a:solidFill>
                  <a:srgbClr val="C00000"/>
                </a:solidFill>
                <a:sym typeface="Symbol"/>
              </a:rPr>
              <a:t>arithmetic</a:t>
            </a:r>
            <a:r>
              <a:rPr lang="en-GB" dirty="0" smtClean="0">
                <a:sym typeface="Symbol"/>
              </a:rPr>
              <a:t> to </a:t>
            </a:r>
            <a:r>
              <a:rPr lang="en-GB" b="1" dirty="0" smtClean="0">
                <a:solidFill>
                  <a:srgbClr val="C00000"/>
                </a:solidFill>
                <a:sym typeface="Symbol"/>
              </a:rPr>
              <a:t>algebra</a:t>
            </a:r>
            <a:r>
              <a:rPr lang="en-GB" dirty="0" smtClean="0">
                <a:sym typeface="Symbol"/>
              </a:rPr>
              <a:t>: use parameters </a:t>
            </a:r>
            <a:r>
              <a:rPr lang="en-GB" b="1" dirty="0" smtClean="0">
                <a:solidFill>
                  <a:srgbClr val="C00000"/>
                </a:solidFill>
                <a:sym typeface="Symbol"/>
              </a:rPr>
              <a:t>[x]G</a:t>
            </a:r>
            <a:endParaRPr lang="en-GB" b="1" dirty="0">
              <a:solidFill>
                <a:srgbClr val="C00000"/>
              </a:solidFill>
            </a:endParaRPr>
          </a:p>
        </p:txBody>
      </p:sp>
      <p:grpSp>
        <p:nvGrpSpPr>
          <p:cNvPr id="6" name="Group 5"/>
          <p:cNvGrpSpPr/>
          <p:nvPr/>
        </p:nvGrpSpPr>
        <p:grpSpPr>
          <a:xfrm>
            <a:off x="533400" y="3276600"/>
            <a:ext cx="2483880" cy="1584922"/>
            <a:chOff x="3256119" y="3672878"/>
            <a:chExt cx="3678081" cy="2346922"/>
          </a:xfrm>
        </p:grpSpPr>
        <p:pic>
          <p:nvPicPr>
            <p:cNvPr id="3074" name="Picture 2" descr="C:\Users\chEEtah\Documents\Presentations\PG Algebra\box.emf"/>
            <p:cNvPicPr>
              <a:picLocks noChangeAspect="1" noChangeArrowheads="1"/>
            </p:cNvPicPr>
            <p:nvPr/>
          </p:nvPicPr>
          <p:blipFill>
            <a:blip r:embed="rId2" cstate="print"/>
            <a:srcRect/>
            <a:stretch>
              <a:fillRect/>
            </a:stretch>
          </p:blipFill>
          <p:spPr bwMode="auto">
            <a:xfrm>
              <a:off x="3256119" y="3672878"/>
              <a:ext cx="3678081" cy="2346922"/>
            </a:xfrm>
            <a:prstGeom prst="rect">
              <a:avLst/>
            </a:prstGeom>
            <a:noFill/>
          </p:spPr>
        </p:pic>
        <p:pic>
          <p:nvPicPr>
            <p:cNvPr id="2050" name="Picture 2" descr="C:\Users\chEEtah\Documents\Presentations\PG Algebra\cat1.emf"/>
            <p:cNvPicPr>
              <a:picLocks noChangeAspect="1" noChangeArrowheads="1"/>
            </p:cNvPicPr>
            <p:nvPr/>
          </p:nvPicPr>
          <p:blipFill>
            <a:blip r:embed="rId3" cstate="print"/>
            <a:srcRect/>
            <a:stretch>
              <a:fillRect/>
            </a:stretch>
          </p:blipFill>
          <p:spPr bwMode="auto">
            <a:xfrm>
              <a:off x="3429000" y="4114800"/>
              <a:ext cx="2843907" cy="1752600"/>
            </a:xfrm>
            <a:prstGeom prst="rect">
              <a:avLst/>
            </a:prstGeom>
            <a:noFill/>
          </p:spPr>
        </p:pic>
      </p:grpSp>
      <p:pic>
        <p:nvPicPr>
          <p:cNvPr id="7" name="Picture 2" descr="C:\Users\chEEtah\Documents\Presentations\PG Algebra\box.emf"/>
          <p:cNvPicPr>
            <a:picLocks noChangeAspect="1" noChangeArrowheads="1"/>
          </p:cNvPicPr>
          <p:nvPr/>
        </p:nvPicPr>
        <p:blipFill>
          <a:blip r:embed="rId2" cstate="print"/>
          <a:srcRect/>
          <a:stretch>
            <a:fillRect/>
          </a:stretch>
        </p:blipFill>
        <p:spPr bwMode="auto">
          <a:xfrm>
            <a:off x="3408519" y="3672878"/>
            <a:ext cx="3678081" cy="2346922"/>
          </a:xfrm>
          <a:prstGeom prst="rect">
            <a:avLst/>
          </a:prstGeom>
          <a:noFill/>
        </p:spPr>
      </p:pic>
      <p:pic>
        <p:nvPicPr>
          <p:cNvPr id="4" name="Picture 2" descr="C:\Users\chEEtah\Documents\Presentations\PG Algebra\cat0.emf"/>
          <p:cNvPicPr>
            <a:picLocks noChangeAspect="1" noChangeArrowheads="1"/>
          </p:cNvPicPr>
          <p:nvPr/>
        </p:nvPicPr>
        <p:blipFill>
          <a:blip r:embed="rId4" cstate="print"/>
          <a:srcRect/>
          <a:stretch>
            <a:fillRect/>
          </a:stretch>
        </p:blipFill>
        <p:spPr bwMode="auto">
          <a:xfrm>
            <a:off x="3558612" y="4108450"/>
            <a:ext cx="2854209" cy="1758950"/>
          </a:xfrm>
          <a:prstGeom prst="rect">
            <a:avLst/>
          </a:prstGeom>
          <a:noFill/>
        </p:spPr>
      </p:pic>
    </p:spTree>
    <p:extLst>
      <p:ext uri="{BB962C8B-B14F-4D97-AF65-F5344CB8AC3E}">
        <p14:creationId xmlns="" xmlns:p14="http://schemas.microsoft.com/office/powerpoint/2010/main" val="107316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Operations on graphs: </a:t>
            </a:r>
            <a:r>
              <a:rPr lang="en-GB" b="1" dirty="0" smtClean="0"/>
              <a:t>condition [x]G</a:t>
            </a:r>
            <a:endParaRPr lang="en-GB" b="1" dirty="0"/>
          </a:p>
        </p:txBody>
      </p:sp>
      <p:sp>
        <p:nvSpPr>
          <p:cNvPr id="3" name="Content Placeholder 2"/>
          <p:cNvSpPr>
            <a:spLocks noGrp="1"/>
          </p:cNvSpPr>
          <p:nvPr>
            <p:ph sz="quarter" idx="1"/>
          </p:nvPr>
        </p:nvSpPr>
        <p:spPr>
          <a:xfrm>
            <a:off x="533400" y="1066800"/>
            <a:ext cx="8229600" cy="2362200"/>
          </a:xfrm>
        </p:spPr>
        <p:txBody>
          <a:bodyPr/>
          <a:lstStyle/>
          <a:p>
            <a:r>
              <a:rPr lang="en-GB" dirty="0" smtClean="0"/>
              <a:t>[0]G=</a:t>
            </a:r>
            <a:r>
              <a:rPr lang="en-GB" dirty="0" smtClean="0">
                <a:sym typeface="Symbol"/>
              </a:rPr>
              <a:t> (empty graph)</a:t>
            </a:r>
          </a:p>
          <a:p>
            <a:r>
              <a:rPr lang="en-GB" dirty="0" smtClean="0"/>
              <a:t>[1]G=G</a:t>
            </a:r>
            <a:endParaRPr lang="en-GB" dirty="0"/>
          </a:p>
          <a:p>
            <a:endParaRPr lang="en-GB" dirty="0" smtClean="0">
              <a:sym typeface="Symbol"/>
            </a:endParaRPr>
          </a:p>
          <a:p>
            <a:r>
              <a:rPr lang="en-GB" dirty="0" smtClean="0">
                <a:sym typeface="Symbol"/>
              </a:rPr>
              <a:t>From </a:t>
            </a:r>
            <a:r>
              <a:rPr lang="en-GB" b="1" dirty="0" smtClean="0">
                <a:solidFill>
                  <a:srgbClr val="C00000"/>
                </a:solidFill>
                <a:sym typeface="Symbol"/>
              </a:rPr>
              <a:t>arithmetic</a:t>
            </a:r>
            <a:r>
              <a:rPr lang="en-GB" dirty="0" smtClean="0">
                <a:sym typeface="Symbol"/>
              </a:rPr>
              <a:t> to </a:t>
            </a:r>
            <a:r>
              <a:rPr lang="en-GB" b="1" dirty="0" smtClean="0">
                <a:solidFill>
                  <a:srgbClr val="C00000"/>
                </a:solidFill>
                <a:sym typeface="Symbol"/>
              </a:rPr>
              <a:t>algebra</a:t>
            </a:r>
            <a:r>
              <a:rPr lang="en-GB" dirty="0" smtClean="0">
                <a:sym typeface="Symbol"/>
              </a:rPr>
              <a:t>: use parameters </a:t>
            </a:r>
            <a:r>
              <a:rPr lang="en-GB" b="1" dirty="0" smtClean="0">
                <a:solidFill>
                  <a:srgbClr val="C00000"/>
                </a:solidFill>
                <a:sym typeface="Symbol"/>
              </a:rPr>
              <a:t>[x]G</a:t>
            </a:r>
            <a:endParaRPr lang="en-GB" b="1" dirty="0">
              <a:solidFill>
                <a:srgbClr val="C00000"/>
              </a:solidFill>
            </a:endParaRPr>
          </a:p>
        </p:txBody>
      </p:sp>
      <p:grpSp>
        <p:nvGrpSpPr>
          <p:cNvPr id="5" name="Group 5"/>
          <p:cNvGrpSpPr/>
          <p:nvPr/>
        </p:nvGrpSpPr>
        <p:grpSpPr>
          <a:xfrm>
            <a:off x="531773" y="3276600"/>
            <a:ext cx="2483880" cy="1584922"/>
            <a:chOff x="3256119" y="3672878"/>
            <a:chExt cx="3678081" cy="2346922"/>
          </a:xfrm>
        </p:grpSpPr>
        <p:pic>
          <p:nvPicPr>
            <p:cNvPr id="3074" name="Picture 2" descr="C:\Users\chEEtah\Documents\Presentations\PG Algebra\box.emf"/>
            <p:cNvPicPr>
              <a:picLocks noChangeAspect="1" noChangeArrowheads="1"/>
            </p:cNvPicPr>
            <p:nvPr/>
          </p:nvPicPr>
          <p:blipFill>
            <a:blip r:embed="rId2" cstate="print"/>
            <a:srcRect/>
            <a:stretch>
              <a:fillRect/>
            </a:stretch>
          </p:blipFill>
          <p:spPr bwMode="auto">
            <a:xfrm>
              <a:off x="3256119" y="3672878"/>
              <a:ext cx="3678081" cy="2346922"/>
            </a:xfrm>
            <a:prstGeom prst="rect">
              <a:avLst/>
            </a:prstGeom>
            <a:noFill/>
          </p:spPr>
        </p:pic>
        <p:pic>
          <p:nvPicPr>
            <p:cNvPr id="2050" name="Picture 2" descr="C:\Users\chEEtah\Documents\Presentations\PG Algebra\cat1.emf"/>
            <p:cNvPicPr>
              <a:picLocks noChangeAspect="1" noChangeArrowheads="1"/>
            </p:cNvPicPr>
            <p:nvPr/>
          </p:nvPicPr>
          <p:blipFill>
            <a:blip r:embed="rId3" cstate="print"/>
            <a:srcRect/>
            <a:stretch>
              <a:fillRect/>
            </a:stretch>
          </p:blipFill>
          <p:spPr bwMode="auto">
            <a:xfrm>
              <a:off x="3429000" y="4114800"/>
              <a:ext cx="2843907" cy="1752600"/>
            </a:xfrm>
            <a:prstGeom prst="rect">
              <a:avLst/>
            </a:prstGeom>
            <a:noFill/>
          </p:spPr>
        </p:pic>
      </p:grpSp>
      <p:grpSp>
        <p:nvGrpSpPr>
          <p:cNvPr id="9" name="Group 8"/>
          <p:cNvGrpSpPr/>
          <p:nvPr/>
        </p:nvGrpSpPr>
        <p:grpSpPr>
          <a:xfrm>
            <a:off x="531774" y="5050971"/>
            <a:ext cx="2473704" cy="1578429"/>
            <a:chOff x="3256119" y="3672878"/>
            <a:chExt cx="3678081" cy="2346922"/>
          </a:xfrm>
        </p:grpSpPr>
        <p:pic>
          <p:nvPicPr>
            <p:cNvPr id="7" name="Picture 2" descr="C:\Users\chEEtah\Documents\Presentations\PG Algebra\box.emf"/>
            <p:cNvPicPr>
              <a:picLocks noChangeAspect="1" noChangeArrowheads="1"/>
            </p:cNvPicPr>
            <p:nvPr/>
          </p:nvPicPr>
          <p:blipFill>
            <a:blip r:embed="rId2" cstate="print"/>
            <a:srcRect/>
            <a:stretch>
              <a:fillRect/>
            </a:stretch>
          </p:blipFill>
          <p:spPr bwMode="auto">
            <a:xfrm>
              <a:off x="3256119" y="3672878"/>
              <a:ext cx="3678081" cy="2346922"/>
            </a:xfrm>
            <a:prstGeom prst="rect">
              <a:avLst/>
            </a:prstGeom>
            <a:noFill/>
          </p:spPr>
        </p:pic>
        <p:pic>
          <p:nvPicPr>
            <p:cNvPr id="4" name="Picture 2" descr="C:\Users\chEEtah\Documents\Presentations\PG Algebra\cat0.emf"/>
            <p:cNvPicPr>
              <a:picLocks noChangeAspect="1" noChangeArrowheads="1"/>
            </p:cNvPicPr>
            <p:nvPr/>
          </p:nvPicPr>
          <p:blipFill>
            <a:blip r:embed="rId4" cstate="print"/>
            <a:srcRect/>
            <a:stretch>
              <a:fillRect/>
            </a:stretch>
          </p:blipFill>
          <p:spPr bwMode="auto">
            <a:xfrm>
              <a:off x="3406212" y="4108450"/>
              <a:ext cx="2854209" cy="1758950"/>
            </a:xfrm>
            <a:prstGeom prst="rect">
              <a:avLst/>
            </a:prstGeom>
            <a:noFill/>
          </p:spPr>
        </p:pic>
      </p:grpSp>
      <p:sp>
        <p:nvSpPr>
          <p:cNvPr id="10" name="TextBox 9"/>
          <p:cNvSpPr txBox="1"/>
          <p:nvPr/>
        </p:nvSpPr>
        <p:spPr>
          <a:xfrm>
            <a:off x="3351173" y="3810000"/>
            <a:ext cx="601447" cy="523220"/>
          </a:xfrm>
          <a:prstGeom prst="rect">
            <a:avLst/>
          </a:prstGeom>
          <a:noFill/>
        </p:spPr>
        <p:txBody>
          <a:bodyPr wrap="none" rtlCol="0">
            <a:spAutoFit/>
          </a:bodyPr>
          <a:lstStyle/>
          <a:p>
            <a:r>
              <a:rPr lang="en-GB" sz="2800" b="1" dirty="0" smtClean="0"/>
              <a:t>[1]</a:t>
            </a:r>
            <a:endParaRPr lang="en-GB" sz="2800" b="1" dirty="0"/>
          </a:p>
        </p:txBody>
      </p:sp>
      <p:sp>
        <p:nvSpPr>
          <p:cNvPr id="11" name="TextBox 10"/>
          <p:cNvSpPr txBox="1"/>
          <p:nvPr/>
        </p:nvSpPr>
        <p:spPr>
          <a:xfrm>
            <a:off x="3351173" y="5496580"/>
            <a:ext cx="601447" cy="523220"/>
          </a:xfrm>
          <a:prstGeom prst="rect">
            <a:avLst/>
          </a:prstGeom>
          <a:noFill/>
        </p:spPr>
        <p:txBody>
          <a:bodyPr wrap="none" rtlCol="0">
            <a:spAutoFit/>
          </a:bodyPr>
          <a:lstStyle/>
          <a:p>
            <a:r>
              <a:rPr lang="en-GB" sz="2800" b="1" dirty="0" smtClean="0"/>
              <a:t>[0]</a:t>
            </a:r>
            <a:endParaRPr lang="en-GB" sz="2800" b="1" dirty="0"/>
          </a:p>
        </p:txBody>
      </p:sp>
      <p:pic>
        <p:nvPicPr>
          <p:cNvPr id="12" name="Picture 2" descr="C:\Users\chEEtah\Documents\Presentations\PG Algebra\box.emf"/>
          <p:cNvPicPr>
            <a:picLocks noChangeAspect="1" noChangeArrowheads="1"/>
          </p:cNvPicPr>
          <p:nvPr/>
        </p:nvPicPr>
        <p:blipFill>
          <a:blip r:embed="rId2" cstate="print"/>
          <a:srcRect/>
          <a:stretch>
            <a:fillRect/>
          </a:stretch>
        </p:blipFill>
        <p:spPr bwMode="auto">
          <a:xfrm>
            <a:off x="4627719" y="3881876"/>
            <a:ext cx="2992281" cy="1909324"/>
          </a:xfrm>
          <a:prstGeom prst="rect">
            <a:avLst/>
          </a:prstGeom>
          <a:noFill/>
        </p:spPr>
      </p:pic>
      <p:sp>
        <p:nvSpPr>
          <p:cNvPr id="13" name="TextBox 12"/>
          <p:cNvSpPr txBox="1"/>
          <p:nvPr/>
        </p:nvSpPr>
        <p:spPr>
          <a:xfrm>
            <a:off x="5943600" y="4089737"/>
            <a:ext cx="609600" cy="1015663"/>
          </a:xfrm>
          <a:prstGeom prst="rect">
            <a:avLst/>
          </a:prstGeom>
          <a:noFill/>
        </p:spPr>
        <p:txBody>
          <a:bodyPr wrap="square" rtlCol="0">
            <a:spAutoFit/>
          </a:bodyPr>
          <a:lstStyle/>
          <a:p>
            <a:r>
              <a:rPr lang="en-GB" sz="6000" b="1" dirty="0" smtClean="0">
                <a:solidFill>
                  <a:srgbClr val="C00000"/>
                </a:solidFill>
              </a:rPr>
              <a:t>?</a:t>
            </a:r>
            <a:endParaRPr lang="en-GB" sz="6000" b="1" dirty="0">
              <a:solidFill>
                <a:srgbClr val="C00000"/>
              </a:solidFill>
            </a:endParaRPr>
          </a:p>
        </p:txBody>
      </p:sp>
      <p:sp>
        <p:nvSpPr>
          <p:cNvPr id="14" name="TextBox 13"/>
          <p:cNvSpPr txBox="1"/>
          <p:nvPr/>
        </p:nvSpPr>
        <p:spPr>
          <a:xfrm>
            <a:off x="7874386" y="4560408"/>
            <a:ext cx="583814" cy="523220"/>
          </a:xfrm>
          <a:prstGeom prst="rect">
            <a:avLst/>
          </a:prstGeom>
          <a:noFill/>
        </p:spPr>
        <p:txBody>
          <a:bodyPr wrap="none" rtlCol="0">
            <a:spAutoFit/>
          </a:bodyPr>
          <a:lstStyle/>
          <a:p>
            <a:r>
              <a:rPr lang="en-GB" sz="2800" b="1" dirty="0" smtClean="0"/>
              <a:t>[x]</a:t>
            </a:r>
            <a:endParaRPr lang="en-GB" sz="2800" b="1" dirty="0"/>
          </a:p>
        </p:txBody>
      </p:sp>
    </p:spTree>
    <p:extLst>
      <p:ext uri="{BB962C8B-B14F-4D97-AF65-F5344CB8AC3E}">
        <p14:creationId xmlns="" xmlns:p14="http://schemas.microsoft.com/office/powerpoint/2010/main" val="107316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Canonical form of PGs</a:t>
            </a:r>
            <a:endParaRPr lang="en-GB" dirty="0"/>
          </a:p>
        </p:txBody>
      </p:sp>
      <p:sp>
        <p:nvSpPr>
          <p:cNvPr id="3" name="Content Placeholder 2"/>
          <p:cNvSpPr>
            <a:spLocks noGrp="1"/>
          </p:cNvSpPr>
          <p:nvPr>
            <p:ph sz="quarter" idx="1"/>
          </p:nvPr>
        </p:nvSpPr>
        <p:spPr>
          <a:xfrm>
            <a:off x="304800" y="1066800"/>
            <a:ext cx="8534400" cy="5257800"/>
          </a:xfrm>
        </p:spPr>
        <p:txBody>
          <a:bodyPr/>
          <a:lstStyle/>
          <a:p>
            <a:pPr>
              <a:buNone/>
            </a:pPr>
            <a:r>
              <a:rPr lang="en-GB" b="1" dirty="0" smtClean="0"/>
              <a:t>	Proposition: </a:t>
            </a:r>
            <a:r>
              <a:rPr lang="en-GB" dirty="0" smtClean="0"/>
              <a:t>Any PG can be rewritten in the following </a:t>
            </a:r>
            <a:r>
              <a:rPr lang="en-GB" b="1" dirty="0" smtClean="0">
                <a:solidFill>
                  <a:srgbClr val="C00000"/>
                </a:solidFill>
              </a:rPr>
              <a:t>canonical form</a:t>
            </a:r>
            <a:r>
              <a:rPr lang="en-GB" dirty="0" smtClean="0"/>
              <a:t>:</a:t>
            </a:r>
            <a:endParaRPr lang="en-GB" b="1" dirty="0" smtClean="0"/>
          </a:p>
          <a:p>
            <a:endParaRPr lang="en-GB" dirty="0" smtClean="0"/>
          </a:p>
          <a:p>
            <a:endParaRPr lang="en-GB" dirty="0" smtClean="0"/>
          </a:p>
          <a:p>
            <a:endParaRPr lang="en-GB" dirty="0" smtClean="0"/>
          </a:p>
          <a:p>
            <a:pPr>
              <a:buNone/>
            </a:pPr>
            <a:r>
              <a:rPr lang="en-GB" dirty="0" smtClean="0"/>
              <a:t>	</a:t>
            </a:r>
          </a:p>
          <a:p>
            <a:pPr>
              <a:buNone/>
            </a:pPr>
            <a:r>
              <a:rPr lang="en-GB" dirty="0" smtClean="0"/>
              <a:t>	</a:t>
            </a:r>
          </a:p>
          <a:p>
            <a:pPr>
              <a:buNone/>
            </a:pPr>
            <a:r>
              <a:rPr lang="en-GB" dirty="0" smtClean="0"/>
              <a:t>	where</a:t>
            </a:r>
          </a:p>
          <a:p>
            <a:pPr lvl="1"/>
            <a:r>
              <a:rPr lang="en-GB" b="1" dirty="0" smtClean="0">
                <a:solidFill>
                  <a:srgbClr val="C00000"/>
                </a:solidFill>
              </a:rPr>
              <a:t>V</a:t>
            </a:r>
            <a:r>
              <a:rPr lang="en-GB" dirty="0" smtClean="0"/>
              <a:t> is a subset of singleton graphs that appear in the original PG</a:t>
            </a:r>
          </a:p>
          <a:p>
            <a:pPr lvl="1"/>
            <a:r>
              <a:rPr lang="en-GB" b="1" dirty="0" err="1" smtClean="0">
                <a:solidFill>
                  <a:srgbClr val="C00000"/>
                </a:solidFill>
              </a:rPr>
              <a:t>b</a:t>
            </a:r>
            <a:r>
              <a:rPr lang="en-GB" b="1" baseline="-25000" dirty="0" err="1" smtClean="0">
                <a:solidFill>
                  <a:srgbClr val="C00000"/>
                </a:solidFill>
              </a:rPr>
              <a:t>v</a:t>
            </a:r>
            <a:r>
              <a:rPr lang="en-GB" dirty="0" smtClean="0"/>
              <a:t> are canonical forms of Boolean expressions</a:t>
            </a:r>
          </a:p>
          <a:p>
            <a:pPr lvl="1"/>
            <a:r>
              <a:rPr lang="en-GB" b="1" dirty="0" err="1" smtClean="0">
                <a:solidFill>
                  <a:srgbClr val="C00000"/>
                </a:solidFill>
              </a:rPr>
              <a:t>b</a:t>
            </a:r>
            <a:r>
              <a:rPr lang="en-GB" b="1" baseline="-25000" dirty="0" err="1" smtClean="0">
                <a:solidFill>
                  <a:srgbClr val="C00000"/>
                </a:solidFill>
              </a:rPr>
              <a:t>uv</a:t>
            </a:r>
            <a:r>
              <a:rPr lang="en-GB" dirty="0" smtClean="0"/>
              <a:t> are canonical forms of Boolean expressions, </a:t>
            </a:r>
            <a:r>
              <a:rPr lang="en-GB" dirty="0" err="1" smtClean="0"/>
              <a:t>s.t</a:t>
            </a:r>
            <a:r>
              <a:rPr lang="en-GB" dirty="0" smtClean="0"/>
              <a:t>. </a:t>
            </a:r>
            <a:r>
              <a:rPr lang="en-GB" dirty="0" err="1" smtClean="0"/>
              <a:t>b</a:t>
            </a:r>
            <a:r>
              <a:rPr lang="en-GB" baseline="-25000" dirty="0" err="1" smtClean="0"/>
              <a:t>uv</a:t>
            </a:r>
            <a:r>
              <a:rPr lang="en-GB" baseline="-25000" dirty="0" smtClean="0"/>
              <a:t> </a:t>
            </a:r>
            <a:r>
              <a:rPr lang="en-GB" dirty="0" smtClean="0"/>
              <a:t>⇒ </a:t>
            </a:r>
            <a:r>
              <a:rPr lang="en-GB" dirty="0" err="1" smtClean="0"/>
              <a:t>b</a:t>
            </a:r>
            <a:r>
              <a:rPr lang="en-GB" baseline="-25000" dirty="0" err="1" smtClean="0"/>
              <a:t>u</a:t>
            </a:r>
            <a:r>
              <a:rPr lang="en-GB" dirty="0" err="1" smtClean="0">
                <a:sym typeface="Symbol"/>
              </a:rPr>
              <a:t>b</a:t>
            </a:r>
            <a:r>
              <a:rPr lang="en-GB" baseline="-25000" dirty="0" err="1" smtClean="0">
                <a:sym typeface="Symbol"/>
              </a:rPr>
              <a:t>v</a:t>
            </a:r>
            <a:endParaRPr lang="en-GB" baseline="-25000" dirty="0" smtClean="0"/>
          </a:p>
        </p:txBody>
      </p:sp>
      <p:pic>
        <p:nvPicPr>
          <p:cNvPr id="1026" name="Picture 2" descr="C:\Users\chEEtah\Documents\Presentations\PG Algebra\canonical_form_pg.emf"/>
          <p:cNvPicPr>
            <a:picLocks noChangeAspect="1" noChangeArrowheads="1"/>
          </p:cNvPicPr>
          <p:nvPr/>
        </p:nvPicPr>
        <p:blipFill>
          <a:blip r:embed="rId2" cstate="print"/>
          <a:srcRect/>
          <a:stretch>
            <a:fillRect/>
          </a:stretch>
        </p:blipFill>
        <p:spPr bwMode="auto">
          <a:xfrm>
            <a:off x="1447800" y="2438400"/>
            <a:ext cx="6300356" cy="1295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Algebra of PGs</a:t>
            </a:r>
            <a:endParaRPr lang="en-GB" dirty="0"/>
          </a:p>
        </p:txBody>
      </p:sp>
      <p:sp>
        <p:nvSpPr>
          <p:cNvPr id="3" name="Content Placeholder 2"/>
          <p:cNvSpPr>
            <a:spLocks noGrp="1"/>
          </p:cNvSpPr>
          <p:nvPr>
            <p:ph sz="quarter" idx="1"/>
          </p:nvPr>
        </p:nvSpPr>
        <p:spPr>
          <a:xfrm>
            <a:off x="609600" y="1066800"/>
            <a:ext cx="8153400" cy="5334000"/>
          </a:xfrm>
        </p:spPr>
        <p:txBody>
          <a:bodyPr>
            <a:normAutofit lnSpcReduction="10000"/>
          </a:bodyPr>
          <a:lstStyle/>
          <a:p>
            <a:r>
              <a:rPr lang="en-GB" dirty="0" smtClean="0"/>
              <a:t>We define the equivalence relation on PGs </a:t>
            </a:r>
            <a:r>
              <a:rPr lang="en-GB" b="1" dirty="0" smtClean="0">
                <a:solidFill>
                  <a:srgbClr val="C00000"/>
                </a:solidFill>
              </a:rPr>
              <a:t>abstractly</a:t>
            </a:r>
            <a:r>
              <a:rPr lang="en-GB" dirty="0" smtClean="0"/>
              <a:t>, using the following axioms:</a:t>
            </a:r>
          </a:p>
          <a:p>
            <a:pPr lvl="1"/>
            <a:r>
              <a:rPr lang="en-GB" dirty="0" smtClean="0"/>
              <a:t>+ is commutative and associative</a:t>
            </a:r>
          </a:p>
          <a:p>
            <a:pPr lvl="1"/>
            <a:r>
              <a:rPr lang="en-GB" dirty="0" smtClean="0">
                <a:sym typeface="Symbol"/>
              </a:rPr>
              <a:t> is </a:t>
            </a:r>
            <a:r>
              <a:rPr lang="en-GB" dirty="0" smtClean="0"/>
              <a:t>associative</a:t>
            </a:r>
          </a:p>
          <a:p>
            <a:pPr lvl="1"/>
            <a:r>
              <a:rPr lang="en-GB" dirty="0" smtClean="0">
                <a:sym typeface="Symbol"/>
              </a:rPr>
              <a:t></a:t>
            </a:r>
            <a:r>
              <a:rPr lang="en-GB" dirty="0" smtClean="0"/>
              <a:t> </a:t>
            </a:r>
            <a:r>
              <a:rPr lang="en-GB" dirty="0"/>
              <a:t>is a left and right identity of </a:t>
            </a:r>
            <a:r>
              <a:rPr lang="en-GB" dirty="0" smtClean="0">
                <a:sym typeface="Symbol"/>
              </a:rPr>
              <a:t></a:t>
            </a:r>
            <a:endParaRPr lang="en-GB" dirty="0"/>
          </a:p>
          <a:p>
            <a:pPr lvl="1"/>
            <a:r>
              <a:rPr lang="en-GB" dirty="0" smtClean="0">
                <a:sym typeface="Symbol"/>
              </a:rPr>
              <a:t> left- and right-</a:t>
            </a:r>
            <a:r>
              <a:rPr lang="en-GB" dirty="0" smtClean="0"/>
              <a:t>distributes </a:t>
            </a:r>
            <a:r>
              <a:rPr lang="en-GB" dirty="0"/>
              <a:t>over </a:t>
            </a:r>
            <a:r>
              <a:rPr lang="en-GB" dirty="0" smtClean="0"/>
              <a:t>+</a:t>
            </a:r>
            <a:endParaRPr lang="en-GB" dirty="0"/>
          </a:p>
          <a:p>
            <a:pPr lvl="1"/>
            <a:r>
              <a:rPr lang="en-GB" dirty="0" smtClean="0"/>
              <a:t>Decomposition: p </a:t>
            </a:r>
            <a:r>
              <a:rPr lang="en-GB" dirty="0">
                <a:sym typeface="Symbol"/>
              </a:rPr>
              <a:t></a:t>
            </a:r>
            <a:r>
              <a:rPr lang="en-GB" dirty="0" smtClean="0"/>
              <a:t> </a:t>
            </a:r>
            <a:r>
              <a:rPr lang="en-GB" dirty="0"/>
              <a:t>q </a:t>
            </a:r>
            <a:r>
              <a:rPr lang="en-GB" dirty="0">
                <a:sym typeface="Symbol"/>
              </a:rPr>
              <a:t> </a:t>
            </a:r>
            <a:r>
              <a:rPr lang="en-GB" dirty="0" smtClean="0"/>
              <a:t>r </a:t>
            </a:r>
            <a:r>
              <a:rPr lang="en-GB" dirty="0"/>
              <a:t>= p </a:t>
            </a:r>
            <a:r>
              <a:rPr lang="en-GB" dirty="0">
                <a:sym typeface="Symbol"/>
              </a:rPr>
              <a:t></a:t>
            </a:r>
            <a:r>
              <a:rPr lang="en-GB" dirty="0" smtClean="0"/>
              <a:t> </a:t>
            </a:r>
            <a:r>
              <a:rPr lang="en-GB" dirty="0"/>
              <a:t>q + p </a:t>
            </a:r>
            <a:r>
              <a:rPr lang="en-GB" dirty="0">
                <a:sym typeface="Symbol"/>
              </a:rPr>
              <a:t></a:t>
            </a:r>
            <a:r>
              <a:rPr lang="en-GB" dirty="0" smtClean="0"/>
              <a:t> </a:t>
            </a:r>
            <a:r>
              <a:rPr lang="en-GB" dirty="0"/>
              <a:t>r + q </a:t>
            </a:r>
            <a:r>
              <a:rPr lang="en-GB" dirty="0">
                <a:sym typeface="Symbol"/>
              </a:rPr>
              <a:t></a:t>
            </a:r>
            <a:r>
              <a:rPr lang="en-GB" dirty="0" smtClean="0"/>
              <a:t> </a:t>
            </a:r>
            <a:r>
              <a:rPr lang="en-GB" dirty="0"/>
              <a:t>r</a:t>
            </a:r>
          </a:p>
          <a:p>
            <a:pPr lvl="1"/>
            <a:r>
              <a:rPr lang="en-GB" dirty="0" smtClean="0"/>
              <a:t>Condition</a:t>
            </a:r>
            <a:r>
              <a:rPr lang="en-GB" dirty="0"/>
              <a:t>: [0]p = </a:t>
            </a:r>
            <a:r>
              <a:rPr lang="en-GB" dirty="0">
                <a:sym typeface="Symbol"/>
              </a:rPr>
              <a:t></a:t>
            </a:r>
            <a:r>
              <a:rPr lang="en-GB" dirty="0" smtClean="0"/>
              <a:t> </a:t>
            </a:r>
            <a:r>
              <a:rPr lang="en-GB" dirty="0"/>
              <a:t>and [1]p = </a:t>
            </a:r>
            <a:r>
              <a:rPr lang="en-GB" dirty="0" smtClean="0"/>
              <a:t>p</a:t>
            </a:r>
          </a:p>
          <a:p>
            <a:pPr marL="320040" lvl="1" indent="0">
              <a:buNone/>
            </a:pPr>
            <a:endParaRPr lang="en-GB" dirty="0" smtClean="0"/>
          </a:p>
          <a:p>
            <a:pPr marL="0" indent="0">
              <a:buNone/>
            </a:pPr>
            <a:r>
              <a:rPr lang="en-GB" b="1" dirty="0"/>
              <a:t>Theorem:</a:t>
            </a:r>
            <a:r>
              <a:rPr lang="en-GB" dirty="0"/>
              <a:t> The set of axioms of PG-algebra is </a:t>
            </a:r>
          </a:p>
          <a:p>
            <a:pPr lvl="1"/>
            <a:r>
              <a:rPr lang="en-GB" dirty="0"/>
              <a:t>sound</a:t>
            </a:r>
          </a:p>
          <a:p>
            <a:pPr lvl="1"/>
            <a:r>
              <a:rPr lang="en-GB" dirty="0"/>
              <a:t>minimal</a:t>
            </a:r>
          </a:p>
          <a:p>
            <a:pPr lvl="1"/>
            <a:r>
              <a:rPr lang="en-GB" dirty="0"/>
              <a:t>complete w.r.t. </a:t>
            </a:r>
            <a:r>
              <a:rPr lang="en-GB" dirty="0" smtClean="0"/>
              <a:t>PGs</a:t>
            </a:r>
            <a:endParaRPr lang="en-GB" dirty="0"/>
          </a:p>
        </p:txBody>
      </p:sp>
    </p:spTree>
    <p:extLst>
      <p:ext uri="{BB962C8B-B14F-4D97-AF65-F5344CB8AC3E}">
        <p14:creationId xmlns="" xmlns:p14="http://schemas.microsoft.com/office/powerpoint/2010/main" val="196355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Useful </a:t>
            </a:r>
            <a:r>
              <a:rPr lang="en-GB" dirty="0"/>
              <a:t>equalities </a:t>
            </a:r>
            <a:r>
              <a:rPr lang="en-GB" dirty="0" smtClean="0"/>
              <a:t>(proved </a:t>
            </a:r>
            <a:r>
              <a:rPr lang="en-GB" dirty="0"/>
              <a:t>from </a:t>
            </a:r>
            <a:r>
              <a:rPr lang="en-GB" dirty="0" smtClean="0"/>
              <a:t>axioms)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sym typeface="Symbol"/>
              </a:rPr>
              <a:t></a:t>
            </a:r>
            <a:r>
              <a:rPr lang="en-GB" dirty="0" smtClean="0"/>
              <a:t> </a:t>
            </a:r>
            <a:r>
              <a:rPr lang="en-GB" dirty="0"/>
              <a:t>is an identity of </a:t>
            </a:r>
            <a:r>
              <a:rPr lang="en-GB" dirty="0" smtClean="0"/>
              <a:t>+</a:t>
            </a:r>
          </a:p>
          <a:p>
            <a:r>
              <a:rPr lang="en-GB" dirty="0"/>
              <a:t>+ is </a:t>
            </a:r>
            <a:r>
              <a:rPr lang="en-GB" dirty="0" smtClean="0"/>
              <a:t>idempotent</a:t>
            </a:r>
            <a:endParaRPr lang="en-GB" dirty="0"/>
          </a:p>
          <a:p>
            <a:r>
              <a:rPr lang="en-GB" dirty="0"/>
              <a:t> </a:t>
            </a:r>
            <a:r>
              <a:rPr lang="en-GB" dirty="0" smtClean="0"/>
              <a:t>Left/right absorption:</a:t>
            </a:r>
          </a:p>
          <a:p>
            <a:pPr lvl="1"/>
            <a:r>
              <a:rPr lang="fr-FR" dirty="0" smtClean="0"/>
              <a:t>p </a:t>
            </a:r>
            <a:r>
              <a:rPr lang="fr-FR" dirty="0"/>
              <a:t>+ p </a:t>
            </a:r>
            <a:r>
              <a:rPr lang="en-GB" dirty="0">
                <a:sym typeface="Symbol"/>
              </a:rPr>
              <a:t></a:t>
            </a:r>
            <a:r>
              <a:rPr lang="fr-FR" dirty="0" smtClean="0"/>
              <a:t> </a:t>
            </a:r>
            <a:r>
              <a:rPr lang="fr-FR" dirty="0"/>
              <a:t>q = p </a:t>
            </a:r>
            <a:r>
              <a:rPr lang="en-GB" dirty="0">
                <a:sym typeface="Symbol"/>
              </a:rPr>
              <a:t></a:t>
            </a:r>
            <a:r>
              <a:rPr lang="fr-FR" dirty="0" smtClean="0"/>
              <a:t> q</a:t>
            </a:r>
          </a:p>
          <a:p>
            <a:pPr lvl="1"/>
            <a:r>
              <a:rPr lang="fr-FR" dirty="0" smtClean="0"/>
              <a:t>q </a:t>
            </a:r>
            <a:r>
              <a:rPr lang="fr-FR" dirty="0"/>
              <a:t>+ p </a:t>
            </a:r>
            <a:r>
              <a:rPr lang="en-GB" dirty="0">
                <a:sym typeface="Symbol"/>
              </a:rPr>
              <a:t></a:t>
            </a:r>
            <a:r>
              <a:rPr lang="fr-FR" dirty="0" smtClean="0"/>
              <a:t> </a:t>
            </a:r>
            <a:r>
              <a:rPr lang="fr-FR" dirty="0"/>
              <a:t>q = p </a:t>
            </a:r>
            <a:r>
              <a:rPr lang="en-GB" dirty="0">
                <a:sym typeface="Symbol"/>
              </a:rPr>
              <a:t></a:t>
            </a:r>
            <a:r>
              <a:rPr lang="fr-FR" dirty="0" smtClean="0"/>
              <a:t> </a:t>
            </a:r>
            <a:r>
              <a:rPr lang="fr-FR" dirty="0"/>
              <a:t>q</a:t>
            </a:r>
          </a:p>
          <a:p>
            <a:r>
              <a:rPr lang="en-GB" dirty="0" smtClean="0"/>
              <a:t> Conditional </a:t>
            </a:r>
            <a:r>
              <a:rPr lang="en-GB" dirty="0" smtClean="0">
                <a:sym typeface="Symbol"/>
              </a:rPr>
              <a:t></a:t>
            </a:r>
            <a:r>
              <a:rPr lang="en-GB" dirty="0" smtClean="0"/>
              <a:t>: [x]</a:t>
            </a:r>
            <a:r>
              <a:rPr lang="en-GB" dirty="0" smtClean="0">
                <a:sym typeface="Symbol"/>
              </a:rPr>
              <a:t></a:t>
            </a:r>
            <a:r>
              <a:rPr lang="en-GB" dirty="0" smtClean="0"/>
              <a:t> = </a:t>
            </a:r>
            <a:r>
              <a:rPr lang="en-GB" dirty="0" smtClean="0">
                <a:sym typeface="Symbol"/>
              </a:rPr>
              <a:t></a:t>
            </a:r>
            <a:endParaRPr lang="en-GB" dirty="0" smtClean="0"/>
          </a:p>
          <a:p>
            <a:r>
              <a:rPr lang="en-GB" dirty="0" smtClean="0"/>
              <a:t> Conditional + and </a:t>
            </a:r>
            <a:r>
              <a:rPr lang="en-GB" dirty="0" smtClean="0">
                <a:sym typeface="Symbol"/>
              </a:rPr>
              <a:t></a:t>
            </a:r>
            <a:r>
              <a:rPr lang="en-GB" dirty="0" smtClean="0"/>
              <a:t>:</a:t>
            </a:r>
          </a:p>
          <a:p>
            <a:pPr lvl="1"/>
            <a:r>
              <a:rPr lang="en-GB" dirty="0" smtClean="0"/>
              <a:t>[x](p + q) = [x]p + [x]q</a:t>
            </a:r>
          </a:p>
          <a:p>
            <a:pPr lvl="1"/>
            <a:r>
              <a:rPr lang="en-GB" dirty="0" smtClean="0"/>
              <a:t>[x](p </a:t>
            </a:r>
            <a:r>
              <a:rPr lang="en-GB" dirty="0" smtClean="0">
                <a:sym typeface="Symbol"/>
              </a:rPr>
              <a:t></a:t>
            </a:r>
            <a:r>
              <a:rPr lang="en-GB" dirty="0" smtClean="0"/>
              <a:t> q) = [x]p </a:t>
            </a:r>
            <a:r>
              <a:rPr lang="en-GB" dirty="0" smtClean="0">
                <a:sym typeface="Symbol"/>
              </a:rPr>
              <a:t></a:t>
            </a:r>
            <a:r>
              <a:rPr lang="en-GB" dirty="0" smtClean="0"/>
              <a:t> [x]q</a:t>
            </a:r>
          </a:p>
          <a:p>
            <a:r>
              <a:rPr lang="en-GB" dirty="0" smtClean="0"/>
              <a:t> </a:t>
            </a:r>
            <a:r>
              <a:rPr lang="en-GB" dirty="0"/>
              <a:t>AND-condition: </a:t>
            </a:r>
            <a:r>
              <a:rPr lang="en-GB" dirty="0" smtClean="0"/>
              <a:t>[x </a:t>
            </a:r>
            <a:r>
              <a:rPr lang="en-GB" dirty="0" smtClean="0">
                <a:sym typeface="Symbol"/>
              </a:rPr>
              <a:t></a:t>
            </a:r>
            <a:r>
              <a:rPr lang="en-GB" dirty="0" smtClean="0"/>
              <a:t> y]p </a:t>
            </a:r>
            <a:r>
              <a:rPr lang="en-GB" dirty="0"/>
              <a:t>= </a:t>
            </a:r>
            <a:r>
              <a:rPr lang="en-GB" dirty="0" smtClean="0"/>
              <a:t>[x][y]p</a:t>
            </a:r>
            <a:endParaRPr lang="en-GB" dirty="0"/>
          </a:p>
          <a:p>
            <a:r>
              <a:rPr lang="en-GB" dirty="0"/>
              <a:t> OR-condition: </a:t>
            </a:r>
            <a:r>
              <a:rPr lang="en-GB" dirty="0" smtClean="0"/>
              <a:t>[x </a:t>
            </a:r>
            <a:r>
              <a:rPr lang="en-GB" dirty="0" smtClean="0">
                <a:sym typeface="Symbol"/>
              </a:rPr>
              <a:t></a:t>
            </a:r>
            <a:r>
              <a:rPr lang="en-GB" dirty="0" smtClean="0"/>
              <a:t> y]p </a:t>
            </a:r>
            <a:r>
              <a:rPr lang="en-GB" dirty="0"/>
              <a:t>= </a:t>
            </a:r>
            <a:r>
              <a:rPr lang="en-GB" dirty="0" smtClean="0"/>
              <a:t>[x]p </a:t>
            </a:r>
            <a:r>
              <a:rPr lang="en-GB" dirty="0"/>
              <a:t>+ </a:t>
            </a:r>
            <a:r>
              <a:rPr lang="en-GB" dirty="0" smtClean="0"/>
              <a:t>[y]p</a:t>
            </a:r>
            <a:endParaRPr lang="en-GB" dirty="0"/>
          </a:p>
        </p:txBody>
      </p:sp>
    </p:spTree>
    <p:extLst>
      <p:ext uri="{BB962C8B-B14F-4D97-AF65-F5344CB8AC3E}">
        <p14:creationId xmlns="" xmlns:p14="http://schemas.microsoft.com/office/powerpoint/2010/main" val="3750160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Case study: phase encoder</a:t>
            </a:r>
            <a:endParaRPr lang="en-GB" dirty="0"/>
          </a:p>
        </p:txBody>
      </p:sp>
      <p:sp>
        <p:nvSpPr>
          <p:cNvPr id="3" name="Content Placeholder 2"/>
          <p:cNvSpPr>
            <a:spLocks noGrp="1"/>
          </p:cNvSpPr>
          <p:nvPr>
            <p:ph sz="quarter" idx="1"/>
          </p:nvPr>
        </p:nvSpPr>
        <p:spPr/>
        <p:txBody>
          <a:bodyPr/>
          <a:lstStyle/>
          <a:p>
            <a:r>
              <a:rPr lang="en-GB" dirty="0" smtClean="0"/>
              <a:t>Phase encoding: data is encoded by the order of arrival of signals on </a:t>
            </a:r>
            <a:r>
              <a:rPr lang="en-GB" i="1" dirty="0" smtClean="0"/>
              <a:t>n</a:t>
            </a:r>
            <a:r>
              <a:rPr lang="en-GB" dirty="0" smtClean="0"/>
              <a:t> wires:</a:t>
            </a:r>
          </a:p>
          <a:p>
            <a:endParaRPr lang="en-GB" dirty="0" smtClean="0"/>
          </a:p>
          <a:p>
            <a:endParaRPr lang="en-GB" dirty="0" smtClean="0"/>
          </a:p>
          <a:p>
            <a:endParaRPr lang="en-GB" dirty="0" smtClean="0"/>
          </a:p>
          <a:p>
            <a:r>
              <a:rPr lang="en-GB" b="1" dirty="0" smtClean="0">
                <a:solidFill>
                  <a:srgbClr val="C00000"/>
                </a:solidFill>
              </a:rPr>
              <a:t>Goal</a:t>
            </a:r>
            <a:r>
              <a:rPr lang="en-GB" dirty="0" smtClean="0"/>
              <a:t>: synthesise matrix phase encoder</a:t>
            </a:r>
          </a:p>
          <a:p>
            <a:pPr lvl="1">
              <a:spcAft>
                <a:spcPts val="200"/>
              </a:spcAft>
            </a:pPr>
            <a:r>
              <a:rPr lang="en-GB" b="1" dirty="0" smtClean="0"/>
              <a:t>Inputs</a:t>
            </a:r>
            <a:r>
              <a:rPr lang="en-GB" dirty="0" smtClean="0"/>
              <a:t>:        dual-rail ports </a:t>
            </a:r>
            <a:r>
              <a:rPr lang="en-GB" i="1" dirty="0" err="1" smtClean="0"/>
              <a:t>x</a:t>
            </a:r>
            <a:r>
              <a:rPr lang="en-GB" i="1" baseline="-25000" dirty="0" err="1" smtClean="0"/>
              <a:t>ij</a:t>
            </a:r>
            <a:r>
              <a:rPr lang="en-GB" dirty="0" smtClean="0"/>
              <a:t> that specify the order of signals</a:t>
            </a:r>
          </a:p>
          <a:p>
            <a:pPr lvl="1"/>
            <a:r>
              <a:rPr lang="en-GB" b="1" dirty="0" smtClean="0"/>
              <a:t>Outputs</a:t>
            </a:r>
            <a:r>
              <a:rPr lang="en-GB" dirty="0" smtClean="0"/>
              <a:t>: phase encoded data </a:t>
            </a:r>
            <a:r>
              <a:rPr lang="en-GB" i="1" dirty="0" smtClean="0"/>
              <a:t>v</a:t>
            </a:r>
            <a:r>
              <a:rPr lang="en-GB" i="1" baseline="-25000" dirty="0" smtClean="0"/>
              <a:t>i</a:t>
            </a:r>
            <a:r>
              <a:rPr lang="en-GB" dirty="0" smtClean="0"/>
              <a:t> </a:t>
            </a:r>
            <a:endParaRPr lang="en-GB" dirty="0"/>
          </a:p>
        </p:txBody>
      </p:sp>
      <p:pic>
        <p:nvPicPr>
          <p:cNvPr id="4" name="Picture 2" descr="D:\SVN\papers\REP44\EECE\presentation\packet.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81200" y="2113410"/>
            <a:ext cx="1600200" cy="116319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ight Arrow 4"/>
          <p:cNvSpPr/>
          <p:nvPr/>
        </p:nvSpPr>
        <p:spPr>
          <a:xfrm>
            <a:off x="3886200" y="2514600"/>
            <a:ext cx="1524000" cy="381000"/>
          </a:xfrm>
          <a:prstGeom prst="rightArrow">
            <a:avLst/>
          </a:prstGeom>
          <a:solidFill>
            <a:srgbClr val="C00000">
              <a:alpha val="1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638800" y="2438400"/>
            <a:ext cx="1219200" cy="461665"/>
          </a:xfrm>
          <a:prstGeom prst="rect">
            <a:avLst/>
          </a:prstGeom>
          <a:noFill/>
        </p:spPr>
        <p:txBody>
          <a:bodyPr wrap="square" rtlCol="0">
            <a:spAutoFit/>
          </a:bodyPr>
          <a:lstStyle/>
          <a:p>
            <a:r>
              <a:rPr lang="en-GB" sz="2400" dirty="0" err="1" smtClean="0">
                <a:latin typeface="Arial" pitchFamily="34" charset="0"/>
                <a:cs typeface="Arial" pitchFamily="34" charset="0"/>
              </a:rPr>
              <a:t>abdc</a:t>
            </a:r>
            <a:endParaRPr lang="en-GB" sz="2400" dirty="0">
              <a:latin typeface="Arial" pitchFamily="34" charset="0"/>
              <a:cs typeface="Arial" pitchFamily="34" charset="0"/>
            </a:endParaRPr>
          </a:p>
        </p:txBody>
      </p:sp>
      <p:pic>
        <p:nvPicPr>
          <p:cNvPr id="1026" name="Picture 2" descr="C:\Users\chEEtah\Documents\Presentations\PG Algebra\choose_n_2.emf"/>
          <p:cNvPicPr>
            <a:picLocks noChangeAspect="1" noChangeArrowheads="1"/>
          </p:cNvPicPr>
          <p:nvPr/>
        </p:nvPicPr>
        <p:blipFill>
          <a:blip r:embed="rId3" cstate="print"/>
          <a:srcRect/>
          <a:stretch>
            <a:fillRect/>
          </a:stretch>
        </p:blipFill>
        <p:spPr bwMode="auto">
          <a:xfrm>
            <a:off x="2190946" y="3800573"/>
            <a:ext cx="457200" cy="534256"/>
          </a:xfrm>
          <a:prstGeom prst="rect">
            <a:avLst/>
          </a:prstGeom>
          <a:noFill/>
        </p:spPr>
      </p:pic>
      <p:pic>
        <p:nvPicPr>
          <p:cNvPr id="8" name="Picture 5" descr="D:\SVN\papers\REP44\EECE\presentation\matrix_phase_encoder.e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609708" y="4733043"/>
            <a:ext cx="4127167" cy="190500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TextBox 9"/>
          <p:cNvSpPr txBox="1"/>
          <p:nvPr/>
        </p:nvSpPr>
        <p:spPr>
          <a:xfrm>
            <a:off x="981173" y="5226287"/>
            <a:ext cx="3206327" cy="707886"/>
          </a:xfrm>
          <a:prstGeom prst="rect">
            <a:avLst/>
          </a:prstGeom>
          <a:noFill/>
        </p:spPr>
        <p:txBody>
          <a:bodyPr wrap="none" rtlCol="0">
            <a:spAutoFit/>
          </a:bodyPr>
          <a:lstStyle/>
          <a:p>
            <a:r>
              <a:rPr lang="en-GB" sz="4000" b="1" i="1" dirty="0" smtClean="0">
                <a:solidFill>
                  <a:srgbClr val="C00000"/>
                </a:solidFill>
                <a:latin typeface="Arial" pitchFamily="34" charset="0"/>
                <a:cs typeface="Arial" pitchFamily="34" charset="0"/>
              </a:rPr>
              <a:t>n!</a:t>
            </a:r>
            <a:r>
              <a:rPr lang="en-GB" sz="4000" b="1" dirty="0" smtClean="0">
                <a:solidFill>
                  <a:srgbClr val="C00000"/>
                </a:solidFill>
                <a:latin typeface="Arial" pitchFamily="34" charset="0"/>
                <a:cs typeface="Arial" pitchFamily="34" charset="0"/>
              </a:rPr>
              <a:t> scenarios</a:t>
            </a:r>
            <a:endParaRPr lang="en-GB" sz="40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phase encoder</a:t>
            </a:r>
            <a:endParaRPr lang="en-GB" dirty="0"/>
          </a:p>
        </p:txBody>
      </p:sp>
      <p:sp>
        <p:nvSpPr>
          <p:cNvPr id="3" name="Content Placeholder 2"/>
          <p:cNvSpPr>
            <a:spLocks noGrp="1"/>
          </p:cNvSpPr>
          <p:nvPr>
            <p:ph sz="quarter" idx="1"/>
          </p:nvPr>
        </p:nvSpPr>
        <p:spPr>
          <a:xfrm>
            <a:off x="457200" y="914400"/>
            <a:ext cx="8305800" cy="5638800"/>
          </a:xfrm>
        </p:spPr>
        <p:txBody>
          <a:bodyPr>
            <a:normAutofit/>
          </a:bodyPr>
          <a:lstStyle/>
          <a:p>
            <a:pPr>
              <a:lnSpc>
                <a:spcPct val="150000"/>
              </a:lnSpc>
            </a:pPr>
            <a:r>
              <a:rPr lang="en-GB" dirty="0" smtClean="0"/>
              <a:t>Overall specification:             where </a:t>
            </a:r>
            <a:r>
              <a:rPr lang="en-GB" i="1" dirty="0" err="1" smtClean="0"/>
              <a:t>H</a:t>
            </a:r>
            <a:r>
              <a:rPr lang="en-GB" i="1" baseline="-25000" dirty="0" err="1" smtClean="0"/>
              <a:t>ij</a:t>
            </a:r>
            <a:r>
              <a:rPr lang="en-GB" dirty="0" smtClean="0"/>
              <a:t> models behaviour of </a:t>
            </a:r>
            <a:r>
              <a:rPr lang="en-GB" dirty="0" err="1" smtClean="0"/>
              <a:t>i</a:t>
            </a:r>
            <a:r>
              <a:rPr lang="en-GB" baseline="30000" dirty="0" err="1" smtClean="0"/>
              <a:t>th</a:t>
            </a:r>
            <a:r>
              <a:rPr lang="en-GB" dirty="0" smtClean="0"/>
              <a:t> and </a:t>
            </a:r>
            <a:r>
              <a:rPr lang="en-GB" dirty="0" err="1" smtClean="0"/>
              <a:t>j</a:t>
            </a:r>
            <a:r>
              <a:rPr lang="en-GB" baseline="30000" dirty="0" err="1" smtClean="0"/>
              <a:t>th</a:t>
            </a:r>
            <a:r>
              <a:rPr lang="en-GB" dirty="0" smtClean="0"/>
              <a:t> output wires</a:t>
            </a:r>
          </a:p>
          <a:p>
            <a:pPr>
              <a:spcAft>
                <a:spcPts val="200"/>
              </a:spcAft>
            </a:pPr>
            <a:r>
              <a:rPr lang="en-GB" dirty="0" smtClean="0"/>
              <a:t>If </a:t>
            </a:r>
            <a:r>
              <a:rPr lang="en-GB" i="1" dirty="0" err="1" smtClean="0"/>
              <a:t>x</a:t>
            </a:r>
            <a:r>
              <a:rPr lang="en-GB" i="1" baseline="-25000" dirty="0" err="1" smtClean="0"/>
              <a:t>ij</a:t>
            </a:r>
            <a:r>
              <a:rPr lang="en-GB" i="1" dirty="0" smtClean="0"/>
              <a:t>=1</a:t>
            </a:r>
            <a:r>
              <a:rPr lang="en-GB" dirty="0" smtClean="0"/>
              <a:t> and </a:t>
            </a:r>
            <a:r>
              <a:rPr lang="en-GB" i="1" dirty="0" err="1" smtClean="0"/>
              <a:t>x</a:t>
            </a:r>
            <a:r>
              <a:rPr lang="en-GB" i="1" baseline="-25000" dirty="0" err="1" smtClean="0"/>
              <a:t>ji</a:t>
            </a:r>
            <a:r>
              <a:rPr lang="en-GB" i="1" dirty="0" smtClean="0"/>
              <a:t>=0</a:t>
            </a:r>
            <a:r>
              <a:rPr lang="en-GB" dirty="0" smtClean="0"/>
              <a:t> then there is a causal dependency </a:t>
            </a:r>
            <a:r>
              <a:rPr lang="en-GB" i="1" dirty="0" smtClean="0"/>
              <a:t>v</a:t>
            </a:r>
            <a:r>
              <a:rPr lang="en-GB" i="1" baseline="-25000" dirty="0" smtClean="0"/>
              <a:t>i</a:t>
            </a:r>
            <a:r>
              <a:rPr lang="en-GB" dirty="0" smtClean="0">
                <a:sym typeface="Symbol"/>
              </a:rPr>
              <a:t>  </a:t>
            </a:r>
            <a:r>
              <a:rPr lang="en-GB" i="1" dirty="0" err="1" smtClean="0"/>
              <a:t>v</a:t>
            </a:r>
            <a:r>
              <a:rPr lang="en-GB" i="1" baseline="-25000" dirty="0" err="1" smtClean="0"/>
              <a:t>j</a:t>
            </a:r>
            <a:endParaRPr lang="en-GB" i="1" baseline="-25000" dirty="0" smtClean="0"/>
          </a:p>
          <a:p>
            <a:pPr>
              <a:spcAft>
                <a:spcPts val="200"/>
              </a:spcAft>
            </a:pPr>
            <a:r>
              <a:rPr lang="en-GB" dirty="0" smtClean="0"/>
              <a:t>If </a:t>
            </a:r>
            <a:r>
              <a:rPr lang="en-GB" i="1" dirty="0" err="1" smtClean="0"/>
              <a:t>x</a:t>
            </a:r>
            <a:r>
              <a:rPr lang="en-GB" i="1" baseline="-25000" dirty="0" err="1" smtClean="0"/>
              <a:t>ij</a:t>
            </a:r>
            <a:r>
              <a:rPr lang="en-GB" i="1" dirty="0" smtClean="0"/>
              <a:t>=0</a:t>
            </a:r>
            <a:r>
              <a:rPr lang="en-GB" dirty="0" smtClean="0"/>
              <a:t> and </a:t>
            </a:r>
            <a:r>
              <a:rPr lang="en-GB" i="1" dirty="0" err="1" smtClean="0"/>
              <a:t>x</a:t>
            </a:r>
            <a:r>
              <a:rPr lang="en-GB" i="1" baseline="-25000" dirty="0" err="1" smtClean="0"/>
              <a:t>ji</a:t>
            </a:r>
            <a:r>
              <a:rPr lang="en-GB" i="1" dirty="0" smtClean="0"/>
              <a:t>=1</a:t>
            </a:r>
            <a:r>
              <a:rPr lang="en-GB" dirty="0" smtClean="0"/>
              <a:t> then there is a causal dependency </a:t>
            </a:r>
            <a:r>
              <a:rPr lang="en-GB" i="1" dirty="0" err="1" smtClean="0"/>
              <a:t>v</a:t>
            </a:r>
            <a:r>
              <a:rPr lang="en-GB" i="1" baseline="-25000" dirty="0" err="1" smtClean="0"/>
              <a:t>j</a:t>
            </a:r>
            <a:r>
              <a:rPr lang="en-GB" dirty="0" smtClean="0">
                <a:sym typeface="Symbol"/>
              </a:rPr>
              <a:t>  </a:t>
            </a:r>
            <a:r>
              <a:rPr lang="en-GB" i="1" dirty="0" smtClean="0"/>
              <a:t>v</a:t>
            </a:r>
            <a:r>
              <a:rPr lang="en-GB" i="1" baseline="-25000" dirty="0" smtClean="0"/>
              <a:t>i</a:t>
            </a:r>
          </a:p>
          <a:p>
            <a:pPr>
              <a:spcAft>
                <a:spcPts val="200"/>
              </a:spcAft>
            </a:pPr>
            <a:r>
              <a:rPr lang="en-GB" dirty="0" smtClean="0"/>
              <a:t>If </a:t>
            </a:r>
            <a:r>
              <a:rPr lang="en-GB" i="1" dirty="0" err="1" smtClean="0"/>
              <a:t>x</a:t>
            </a:r>
            <a:r>
              <a:rPr lang="en-GB" i="1" baseline="-25000" dirty="0" err="1" smtClean="0"/>
              <a:t>ij</a:t>
            </a:r>
            <a:r>
              <a:rPr lang="en-GB" i="1" dirty="0" smtClean="0"/>
              <a:t>=</a:t>
            </a:r>
            <a:r>
              <a:rPr lang="en-GB" i="1" dirty="0" err="1" smtClean="0"/>
              <a:t>x</a:t>
            </a:r>
            <a:r>
              <a:rPr lang="en-GB" i="1" baseline="-25000" dirty="0" err="1" smtClean="0"/>
              <a:t>ji</a:t>
            </a:r>
            <a:r>
              <a:rPr lang="en-GB" i="1" dirty="0" smtClean="0"/>
              <a:t>=0</a:t>
            </a:r>
            <a:r>
              <a:rPr lang="en-GB" dirty="0" smtClean="0"/>
              <a:t> then neither </a:t>
            </a:r>
            <a:r>
              <a:rPr lang="en-GB" i="1" dirty="0" smtClean="0"/>
              <a:t>v</a:t>
            </a:r>
            <a:r>
              <a:rPr lang="en-GB" i="1" baseline="-25000" dirty="0" smtClean="0"/>
              <a:t>i</a:t>
            </a:r>
            <a:r>
              <a:rPr lang="en-GB" dirty="0" smtClean="0"/>
              <a:t> nor </a:t>
            </a:r>
            <a:r>
              <a:rPr lang="en-GB" i="1" dirty="0" err="1" smtClean="0"/>
              <a:t>v</a:t>
            </a:r>
            <a:r>
              <a:rPr lang="en-GB" i="1" baseline="-25000" dirty="0" err="1" smtClean="0"/>
              <a:t>j</a:t>
            </a:r>
            <a:r>
              <a:rPr lang="en-GB" dirty="0" smtClean="0"/>
              <a:t> can be produced yet; this is expressed by a circular wait condition between </a:t>
            </a:r>
            <a:r>
              <a:rPr lang="en-GB" i="1" dirty="0" smtClean="0"/>
              <a:t>v</a:t>
            </a:r>
            <a:r>
              <a:rPr lang="en-GB" i="1" baseline="-25000" dirty="0" smtClean="0"/>
              <a:t>i</a:t>
            </a:r>
            <a:r>
              <a:rPr lang="en-GB" dirty="0" smtClean="0"/>
              <a:t> and </a:t>
            </a:r>
            <a:r>
              <a:rPr lang="en-GB" i="1" dirty="0" err="1" smtClean="0"/>
              <a:t>v</a:t>
            </a:r>
            <a:r>
              <a:rPr lang="en-GB" i="1" baseline="-25000" dirty="0" err="1" smtClean="0"/>
              <a:t>j</a:t>
            </a:r>
            <a:endParaRPr lang="en-GB" i="1" baseline="-25000" dirty="0" smtClean="0"/>
          </a:p>
          <a:p>
            <a:pPr>
              <a:lnSpc>
                <a:spcPct val="150000"/>
              </a:lnSpc>
            </a:pPr>
            <a:endParaRPr lang="en-GB" i="1" baseline="-25000" dirty="0" smtClean="0"/>
          </a:p>
          <a:p>
            <a:pPr>
              <a:lnSpc>
                <a:spcPct val="150000"/>
              </a:lnSpc>
            </a:pPr>
            <a:endParaRPr lang="en-GB" i="1" baseline="-25000" dirty="0" smtClean="0"/>
          </a:p>
          <a:p>
            <a:pPr>
              <a:lnSpc>
                <a:spcPct val="150000"/>
              </a:lnSpc>
            </a:pPr>
            <a:endParaRPr lang="en-GB" i="1" baseline="-25000" dirty="0" smtClean="0"/>
          </a:p>
          <a:p>
            <a:pPr>
              <a:lnSpc>
                <a:spcPct val="150000"/>
              </a:lnSpc>
            </a:pPr>
            <a:r>
              <a:rPr lang="en-GB" dirty="0" smtClean="0"/>
              <a:t>|H| and the resulting circuit are </a:t>
            </a:r>
            <a:r>
              <a:rPr lang="en-GB" b="1" dirty="0" smtClean="0">
                <a:solidFill>
                  <a:srgbClr val="C00000"/>
                </a:solidFill>
              </a:rPr>
              <a:t>linear</a:t>
            </a:r>
            <a:r>
              <a:rPr lang="en-GB" dirty="0" smtClean="0"/>
              <a:t> in the size of input!</a:t>
            </a:r>
            <a:endParaRPr lang="en-GB" i="1" baseline="-25000" dirty="0"/>
          </a:p>
        </p:txBody>
      </p:sp>
      <p:pic>
        <p:nvPicPr>
          <p:cNvPr id="1027" name="Picture 3" descr="C:\Users\chEEtah\Documents\Presentations\PG Algebra\sum_hij.emf"/>
          <p:cNvPicPr>
            <a:picLocks noChangeAspect="1" noChangeArrowheads="1"/>
          </p:cNvPicPr>
          <p:nvPr/>
        </p:nvPicPr>
        <p:blipFill>
          <a:blip r:embed="rId2" cstate="print"/>
          <a:srcRect/>
          <a:stretch>
            <a:fillRect/>
          </a:stretch>
        </p:blipFill>
        <p:spPr bwMode="auto">
          <a:xfrm>
            <a:off x="3743325" y="1095375"/>
            <a:ext cx="762000" cy="596605"/>
          </a:xfrm>
          <a:prstGeom prst="rect">
            <a:avLst/>
          </a:prstGeom>
          <a:noFill/>
        </p:spPr>
      </p:pic>
      <p:pic>
        <p:nvPicPr>
          <p:cNvPr id="1029" name="Picture 5" descr="C:\Users\chEEtah\Documents\Presentations\PG Algebra\hij.emf"/>
          <p:cNvPicPr>
            <a:picLocks noChangeAspect="1" noChangeArrowheads="1"/>
          </p:cNvPicPr>
          <p:nvPr/>
        </p:nvPicPr>
        <p:blipFill>
          <a:blip r:embed="rId3" cstate="print"/>
          <a:srcRect/>
          <a:stretch>
            <a:fillRect/>
          </a:stretch>
        </p:blipFill>
        <p:spPr bwMode="auto">
          <a:xfrm>
            <a:off x="685800" y="4419600"/>
            <a:ext cx="7799767" cy="259216"/>
          </a:xfrm>
          <a:prstGeom prst="rect">
            <a:avLst/>
          </a:prstGeom>
          <a:noFill/>
        </p:spPr>
      </p:pic>
      <p:sp>
        <p:nvSpPr>
          <p:cNvPr id="8" name="Rectangle 7"/>
          <p:cNvSpPr/>
          <p:nvPr/>
        </p:nvSpPr>
        <p:spPr>
          <a:xfrm>
            <a:off x="1371600" y="4191000"/>
            <a:ext cx="1905000" cy="685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9" name="Rectangle 8"/>
          <p:cNvSpPr/>
          <p:nvPr/>
        </p:nvSpPr>
        <p:spPr>
          <a:xfrm>
            <a:off x="3276600" y="4191000"/>
            <a:ext cx="2133600" cy="685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0" name="Rectangle 9"/>
          <p:cNvSpPr/>
          <p:nvPr/>
        </p:nvSpPr>
        <p:spPr>
          <a:xfrm>
            <a:off x="5410200" y="4191000"/>
            <a:ext cx="3124200" cy="685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1030" name="Picture 6" descr="C:\Users\chEEtah\Documents\Presentations\PG Algebra\hij_simplified.emf"/>
          <p:cNvPicPr>
            <a:picLocks noChangeAspect="1" noChangeArrowheads="1"/>
          </p:cNvPicPr>
          <p:nvPr/>
        </p:nvPicPr>
        <p:blipFill>
          <a:blip r:embed="rId4" cstate="print"/>
          <a:srcRect/>
          <a:stretch>
            <a:fillRect/>
          </a:stretch>
        </p:blipFill>
        <p:spPr bwMode="auto">
          <a:xfrm>
            <a:off x="2057400" y="5029200"/>
            <a:ext cx="4953000" cy="343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xit"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Transitive Parameterised Graphs</a:t>
            </a:r>
            <a:endParaRPr lang="en-GB" dirty="0"/>
          </a:p>
        </p:txBody>
      </p:sp>
      <p:sp>
        <p:nvSpPr>
          <p:cNvPr id="3" name="Content Placeholder 2"/>
          <p:cNvSpPr>
            <a:spLocks noGrp="1"/>
          </p:cNvSpPr>
          <p:nvPr>
            <p:ph sz="quarter" idx="1"/>
          </p:nvPr>
        </p:nvSpPr>
        <p:spPr/>
        <p:txBody>
          <a:bodyPr/>
          <a:lstStyle/>
          <a:p>
            <a:r>
              <a:rPr lang="sv-SE" dirty="0" smtClean="0">
                <a:sym typeface="Symbol"/>
              </a:rPr>
              <a:t> is often interpreted as </a:t>
            </a:r>
            <a:r>
              <a:rPr lang="sv-SE" b="1" dirty="0" smtClean="0">
                <a:solidFill>
                  <a:srgbClr val="C00000"/>
                </a:solidFill>
                <a:sym typeface="Symbol"/>
              </a:rPr>
              <a:t>causal dependency</a:t>
            </a:r>
            <a:r>
              <a:rPr lang="sv-SE" dirty="0" smtClean="0">
                <a:sym typeface="Symbol"/>
              </a:rPr>
              <a:t>, so the graphs are </a:t>
            </a:r>
            <a:r>
              <a:rPr lang="sv-SE" b="1" dirty="0" smtClean="0">
                <a:solidFill>
                  <a:srgbClr val="C00000"/>
                </a:solidFill>
                <a:sym typeface="Symbol"/>
              </a:rPr>
              <a:t>transitive</a:t>
            </a:r>
            <a:endParaRPr lang="en-GB" b="1" dirty="0" smtClean="0">
              <a:solidFill>
                <a:srgbClr val="C00000"/>
              </a:solidFill>
            </a:endParaRPr>
          </a:p>
          <a:p>
            <a:r>
              <a:rPr lang="en-GB" dirty="0" smtClean="0"/>
              <a:t>Hence two graphs are considered equal iff their transitive closures are equal</a:t>
            </a:r>
          </a:p>
          <a:p>
            <a:r>
              <a:rPr lang="en-GB" dirty="0" smtClean="0"/>
              <a:t>Can express this by an additional axiom </a:t>
            </a:r>
            <a:r>
              <a:rPr lang="en-GB" b="1" dirty="0" smtClean="0">
                <a:solidFill>
                  <a:srgbClr val="C00000"/>
                </a:solidFill>
              </a:rPr>
              <a:t>Closure</a:t>
            </a:r>
            <a:r>
              <a:rPr lang="en-GB" dirty="0" smtClean="0"/>
              <a:t>:</a:t>
            </a:r>
          </a:p>
          <a:p>
            <a:pPr marL="0" indent="0" algn="ctr">
              <a:buNone/>
            </a:pPr>
            <a:r>
              <a:rPr lang="pt-BR" dirty="0" smtClean="0"/>
              <a:t>if q </a:t>
            </a:r>
            <a:r>
              <a:rPr lang="pt-BR" dirty="0" smtClean="0">
                <a:sym typeface="Symbol"/>
              </a:rPr>
              <a:t>  then </a:t>
            </a:r>
            <a:r>
              <a:rPr lang="pt-BR" dirty="0" smtClean="0"/>
              <a:t>p </a:t>
            </a:r>
            <a:r>
              <a:rPr lang="pt-BR" dirty="0" smtClean="0">
                <a:sym typeface="Symbol"/>
              </a:rPr>
              <a:t> </a:t>
            </a:r>
            <a:r>
              <a:rPr lang="pt-BR" dirty="0" smtClean="0"/>
              <a:t>q </a:t>
            </a:r>
            <a:r>
              <a:rPr lang="pt-BR" dirty="0"/>
              <a:t>+ </a:t>
            </a:r>
            <a:r>
              <a:rPr lang="pt-BR" dirty="0" smtClean="0"/>
              <a:t>q </a:t>
            </a:r>
            <a:r>
              <a:rPr lang="pt-BR" dirty="0" smtClean="0">
                <a:sym typeface="Symbol"/>
              </a:rPr>
              <a:t> </a:t>
            </a:r>
            <a:r>
              <a:rPr lang="pt-BR" dirty="0" smtClean="0"/>
              <a:t>r </a:t>
            </a:r>
            <a:r>
              <a:rPr lang="pt-BR" dirty="0"/>
              <a:t>= </a:t>
            </a:r>
            <a:r>
              <a:rPr lang="pt-BR" dirty="0" smtClean="0"/>
              <a:t>p </a:t>
            </a:r>
            <a:r>
              <a:rPr lang="pt-BR" dirty="0" smtClean="0">
                <a:sym typeface="Symbol"/>
              </a:rPr>
              <a:t> </a:t>
            </a:r>
            <a:r>
              <a:rPr lang="pt-BR" dirty="0" smtClean="0"/>
              <a:t>q </a:t>
            </a:r>
            <a:r>
              <a:rPr lang="pt-BR" dirty="0"/>
              <a:t>+ </a:t>
            </a:r>
            <a:r>
              <a:rPr lang="pt-BR" dirty="0" smtClean="0"/>
              <a:t>p </a:t>
            </a:r>
            <a:r>
              <a:rPr lang="pt-BR" dirty="0" smtClean="0">
                <a:sym typeface="Symbol"/>
              </a:rPr>
              <a:t> </a:t>
            </a:r>
            <a:r>
              <a:rPr lang="pt-BR" dirty="0" smtClean="0"/>
              <a:t>r </a:t>
            </a:r>
            <a:r>
              <a:rPr lang="pt-BR" dirty="0"/>
              <a:t>+ </a:t>
            </a:r>
            <a:r>
              <a:rPr lang="pt-BR" dirty="0" smtClean="0"/>
              <a:t>q </a:t>
            </a:r>
            <a:r>
              <a:rPr lang="pt-BR" dirty="0" smtClean="0">
                <a:sym typeface="Symbol"/>
              </a:rPr>
              <a:t> </a:t>
            </a:r>
            <a:r>
              <a:rPr lang="pt-BR" dirty="0" smtClean="0"/>
              <a:t>r</a:t>
            </a:r>
            <a:endParaRPr lang="en-GB" dirty="0" smtClean="0"/>
          </a:p>
          <a:p>
            <a:r>
              <a:rPr lang="en-GB" dirty="0" smtClean="0"/>
              <a:t>Often allows to simplify expressions by transitive reduction</a:t>
            </a:r>
            <a:endParaRPr lang="en-GB" dirty="0"/>
          </a:p>
        </p:txBody>
      </p:sp>
    </p:spTree>
    <p:extLst>
      <p:ext uri="{BB962C8B-B14F-4D97-AF65-F5344CB8AC3E}">
        <p14:creationId xmlns="" xmlns:p14="http://schemas.microsoft.com/office/powerpoint/2010/main" val="6379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ounded Rectangle 96"/>
          <p:cNvSpPr/>
          <p:nvPr/>
        </p:nvSpPr>
        <p:spPr>
          <a:xfrm>
            <a:off x="3810000" y="5246916"/>
            <a:ext cx="1066800" cy="1447800"/>
          </a:xfrm>
          <a:prstGeom prst="roundRect">
            <a:avLst/>
          </a:prstGeom>
          <a:solidFill>
            <a:srgbClr val="C00000">
              <a:alpha val="36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Rounded Rectangle 97"/>
          <p:cNvSpPr/>
          <p:nvPr/>
        </p:nvSpPr>
        <p:spPr>
          <a:xfrm>
            <a:off x="370114" y="5246916"/>
            <a:ext cx="1066800" cy="1447800"/>
          </a:xfrm>
          <a:prstGeom prst="roundRect">
            <a:avLst/>
          </a:prstGeom>
          <a:solidFill>
            <a:srgbClr val="00B050">
              <a:alpha val="36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Rounded Rectangle 95"/>
          <p:cNvSpPr/>
          <p:nvPr/>
        </p:nvSpPr>
        <p:spPr>
          <a:xfrm>
            <a:off x="3755572" y="2362200"/>
            <a:ext cx="1066800" cy="1447800"/>
          </a:xfrm>
          <a:prstGeom prst="roundRect">
            <a:avLst/>
          </a:prstGeom>
          <a:solidFill>
            <a:srgbClr val="C00000">
              <a:alpha val="36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ounded Rectangle 94"/>
          <p:cNvSpPr/>
          <p:nvPr/>
        </p:nvSpPr>
        <p:spPr>
          <a:xfrm>
            <a:off x="315686" y="2362200"/>
            <a:ext cx="1066800" cy="1447800"/>
          </a:xfrm>
          <a:prstGeom prst="roundRect">
            <a:avLst/>
          </a:prstGeom>
          <a:solidFill>
            <a:srgbClr val="00B050">
              <a:alpha val="36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t>Transitive parameterised graphs</a:t>
            </a:r>
            <a:endParaRPr lang="en-GB" dirty="0"/>
          </a:p>
        </p:txBody>
      </p:sp>
      <p:pic>
        <p:nvPicPr>
          <p:cNvPr id="4098" name="Picture 2" descr="D:\SVN\papers\REP44\EECE\presentation\cpog_projections_2 _trans.e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13656" y="3772513"/>
            <a:ext cx="4419601" cy="2856887"/>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Picture 3" descr="D:\SVN\papers\REP44\EECE\presentation\cpog_projections_2.e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81000" y="876913"/>
            <a:ext cx="4419601" cy="2856887"/>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4876800" y="1904999"/>
            <a:ext cx="4191000" cy="923330"/>
          </a:xfrm>
          <a:prstGeom prst="rect">
            <a:avLst/>
          </a:prstGeom>
          <a:noFill/>
        </p:spPr>
        <p:txBody>
          <a:bodyPr wrap="square" rtlCol="0">
            <a:spAutoFit/>
          </a:bodyPr>
          <a:lstStyle/>
          <a:p>
            <a:r>
              <a:rPr lang="en-GB" dirty="0" smtClean="0">
                <a:latin typeface="Calibri" pitchFamily="34" charset="0"/>
                <a:cs typeface="Calibri" pitchFamily="34" charset="0"/>
              </a:rPr>
              <a:t>PG expression </a:t>
            </a:r>
          </a:p>
          <a:p>
            <a:r>
              <a:rPr lang="pt-BR" dirty="0">
                <a:latin typeface="Calibri" pitchFamily="34" charset="0"/>
                <a:cs typeface="Calibri" pitchFamily="34" charset="0"/>
              </a:rPr>
              <a:t>[x](</a:t>
            </a:r>
            <a:r>
              <a:rPr lang="pt-BR" dirty="0">
                <a:solidFill>
                  <a:srgbClr val="00B050"/>
                </a:solidFill>
                <a:latin typeface="Calibri" pitchFamily="34" charset="0"/>
                <a:cs typeface="Calibri" pitchFamily="34" charset="0"/>
              </a:rPr>
              <a:t>(a + b)</a:t>
            </a:r>
            <a:r>
              <a:rPr lang="pt-BR" dirty="0">
                <a:solidFill>
                  <a:srgbClr val="00B050"/>
                </a:solidFill>
                <a:latin typeface="Calibri" pitchFamily="34" charset="0"/>
                <a:cs typeface="Calibri" pitchFamily="34" charset="0"/>
                <a:sym typeface="Symbol"/>
              </a:rPr>
              <a:t></a:t>
            </a:r>
            <a:r>
              <a:rPr lang="pt-BR" dirty="0">
                <a:solidFill>
                  <a:srgbClr val="00B050"/>
                </a:solidFill>
                <a:latin typeface="Calibri" pitchFamily="34" charset="0"/>
                <a:cs typeface="Calibri" pitchFamily="34" charset="0"/>
              </a:rPr>
              <a:t>c + c</a:t>
            </a:r>
            <a:r>
              <a:rPr lang="pt-BR" dirty="0">
                <a:solidFill>
                  <a:srgbClr val="00B050"/>
                </a:solidFill>
                <a:latin typeface="Calibri" pitchFamily="34" charset="0"/>
                <a:cs typeface="Calibri" pitchFamily="34" charset="0"/>
                <a:sym typeface="Symbol"/>
              </a:rPr>
              <a:t></a:t>
            </a:r>
            <a:r>
              <a:rPr lang="pt-BR" dirty="0">
                <a:solidFill>
                  <a:srgbClr val="00B050"/>
                </a:solidFill>
                <a:latin typeface="Calibri" pitchFamily="34" charset="0"/>
                <a:cs typeface="Calibri" pitchFamily="34" charset="0"/>
              </a:rPr>
              <a:t>d</a:t>
            </a:r>
            <a:r>
              <a:rPr lang="pt-BR" dirty="0">
                <a:latin typeface="Calibri" pitchFamily="34" charset="0"/>
                <a:cs typeface="Calibri" pitchFamily="34" charset="0"/>
              </a:rPr>
              <a:t>) + [x](</a:t>
            </a:r>
            <a:r>
              <a:rPr lang="pt-BR" dirty="0">
                <a:solidFill>
                  <a:srgbClr val="C00000"/>
                </a:solidFill>
                <a:latin typeface="Calibri" pitchFamily="34" charset="0"/>
                <a:cs typeface="Calibri" pitchFamily="34" charset="0"/>
              </a:rPr>
              <a:t>(a + b)</a:t>
            </a:r>
            <a:r>
              <a:rPr lang="pt-BR" dirty="0">
                <a:solidFill>
                  <a:srgbClr val="C00000"/>
                </a:solidFill>
                <a:latin typeface="Calibri" pitchFamily="34" charset="0"/>
                <a:cs typeface="Calibri" pitchFamily="34" charset="0"/>
                <a:sym typeface="Symbol"/>
              </a:rPr>
              <a:t></a:t>
            </a:r>
            <a:r>
              <a:rPr lang="pt-BR" dirty="0">
                <a:solidFill>
                  <a:srgbClr val="C00000"/>
                </a:solidFill>
                <a:latin typeface="Calibri" pitchFamily="34" charset="0"/>
                <a:cs typeface="Calibri" pitchFamily="34" charset="0"/>
              </a:rPr>
              <a:t>(d + e</a:t>
            </a:r>
            <a:r>
              <a:rPr lang="pt-BR" dirty="0" smtClean="0">
                <a:solidFill>
                  <a:srgbClr val="C00000"/>
                </a:solidFill>
                <a:latin typeface="Calibri" pitchFamily="34" charset="0"/>
                <a:cs typeface="Calibri" pitchFamily="34" charset="0"/>
              </a:rPr>
              <a:t>)</a:t>
            </a:r>
            <a:r>
              <a:rPr lang="pt-BR" dirty="0" smtClean="0">
                <a:latin typeface="Calibri" pitchFamily="34" charset="0"/>
                <a:cs typeface="Calibri" pitchFamily="34" charset="0"/>
              </a:rPr>
              <a:t>)</a:t>
            </a:r>
            <a:endParaRPr lang="en-GB" dirty="0" smtClean="0">
              <a:latin typeface="Calibri" pitchFamily="34" charset="0"/>
              <a:cs typeface="Calibri" pitchFamily="34" charset="0"/>
            </a:endParaRPr>
          </a:p>
          <a:p>
            <a:r>
              <a:rPr lang="en-GB" dirty="0" smtClean="0">
                <a:latin typeface="Calibri" pitchFamily="34" charset="0"/>
                <a:cs typeface="Calibri" pitchFamily="34" charset="0"/>
              </a:rPr>
              <a:t>with the specialisations</a:t>
            </a:r>
            <a:endParaRPr lang="en-GB" dirty="0">
              <a:latin typeface="Calibri" pitchFamily="34" charset="0"/>
              <a:cs typeface="Calibri" pitchFamily="34" charset="0"/>
            </a:endParaRPr>
          </a:p>
        </p:txBody>
      </p:sp>
      <p:sp>
        <p:nvSpPr>
          <p:cNvPr id="11" name="TextBox 10"/>
          <p:cNvSpPr txBox="1"/>
          <p:nvPr/>
        </p:nvSpPr>
        <p:spPr>
          <a:xfrm>
            <a:off x="4876800" y="4572000"/>
            <a:ext cx="4191000" cy="923330"/>
          </a:xfrm>
          <a:prstGeom prst="rect">
            <a:avLst/>
          </a:prstGeom>
          <a:noFill/>
        </p:spPr>
        <p:txBody>
          <a:bodyPr wrap="square" rtlCol="0">
            <a:spAutoFit/>
          </a:bodyPr>
          <a:lstStyle/>
          <a:p>
            <a:r>
              <a:rPr lang="en-GB" dirty="0" smtClean="0">
                <a:latin typeface="Calibri" pitchFamily="34" charset="0"/>
                <a:cs typeface="Calibri" pitchFamily="34" charset="0"/>
              </a:rPr>
              <a:t>TPG expression </a:t>
            </a:r>
          </a:p>
          <a:p>
            <a:r>
              <a:rPr lang="pt-BR" dirty="0">
                <a:latin typeface="Calibri" pitchFamily="34" charset="0"/>
                <a:cs typeface="Calibri" pitchFamily="34" charset="0"/>
              </a:rPr>
              <a:t>(a + b</a:t>
            </a:r>
            <a:r>
              <a:rPr lang="pt-BR" dirty="0" smtClean="0">
                <a:latin typeface="Calibri" pitchFamily="34" charset="0"/>
                <a:cs typeface="Calibri" pitchFamily="34" charset="0"/>
              </a:rPr>
              <a:t>)</a:t>
            </a:r>
            <a:r>
              <a:rPr lang="pt-BR" dirty="0" smtClean="0">
                <a:latin typeface="Calibri" pitchFamily="34" charset="0"/>
                <a:cs typeface="Calibri" pitchFamily="34" charset="0"/>
                <a:sym typeface="Symbol"/>
              </a:rPr>
              <a:t></a:t>
            </a:r>
            <a:r>
              <a:rPr lang="pt-BR" dirty="0" smtClean="0">
                <a:latin typeface="Calibri" pitchFamily="34" charset="0"/>
                <a:cs typeface="Calibri" pitchFamily="34" charset="0"/>
              </a:rPr>
              <a:t>([x]</a:t>
            </a:r>
            <a:r>
              <a:rPr lang="pt-BR" dirty="0" smtClean="0">
                <a:solidFill>
                  <a:srgbClr val="00B050"/>
                </a:solidFill>
                <a:latin typeface="Calibri" pitchFamily="34" charset="0"/>
                <a:cs typeface="Calibri" pitchFamily="34" charset="0"/>
              </a:rPr>
              <a:t>c</a:t>
            </a:r>
            <a:r>
              <a:rPr lang="pt-BR" dirty="0" smtClean="0">
                <a:latin typeface="Calibri" pitchFamily="34" charset="0"/>
                <a:cs typeface="Calibri" pitchFamily="34" charset="0"/>
                <a:sym typeface="Symbol"/>
              </a:rPr>
              <a:t></a:t>
            </a:r>
            <a:r>
              <a:rPr lang="pt-BR" dirty="0" smtClean="0">
                <a:latin typeface="Calibri" pitchFamily="34" charset="0"/>
                <a:cs typeface="Calibri" pitchFamily="34" charset="0"/>
              </a:rPr>
              <a:t>d </a:t>
            </a:r>
            <a:r>
              <a:rPr lang="pt-BR" dirty="0">
                <a:latin typeface="Calibri" pitchFamily="34" charset="0"/>
                <a:cs typeface="Calibri" pitchFamily="34" charset="0"/>
              </a:rPr>
              <a:t>+ [x]</a:t>
            </a:r>
            <a:r>
              <a:rPr lang="pt-BR" dirty="0">
                <a:solidFill>
                  <a:srgbClr val="C00000"/>
                </a:solidFill>
                <a:latin typeface="Calibri" pitchFamily="34" charset="0"/>
                <a:cs typeface="Calibri" pitchFamily="34" charset="0"/>
              </a:rPr>
              <a:t>e</a:t>
            </a:r>
            <a:r>
              <a:rPr lang="pt-BR" dirty="0" smtClean="0">
                <a:latin typeface="Calibri" pitchFamily="34" charset="0"/>
                <a:cs typeface="Calibri" pitchFamily="34" charset="0"/>
              </a:rPr>
              <a:t>)</a:t>
            </a:r>
          </a:p>
          <a:p>
            <a:r>
              <a:rPr lang="en-GB" dirty="0" smtClean="0">
                <a:latin typeface="Calibri" pitchFamily="34" charset="0"/>
                <a:cs typeface="Calibri" pitchFamily="34" charset="0"/>
              </a:rPr>
              <a:t>with the specialisations</a:t>
            </a:r>
            <a:endParaRPr lang="en-GB" dirty="0">
              <a:latin typeface="Calibri" pitchFamily="34" charset="0"/>
              <a:cs typeface="Calibri" pitchFamily="34" charset="0"/>
            </a:endParaRPr>
          </a:p>
        </p:txBody>
      </p:sp>
      <p:cxnSp>
        <p:nvCxnSpPr>
          <p:cNvPr id="10" name="Straight Connector 9"/>
          <p:cNvCxnSpPr/>
          <p:nvPr/>
        </p:nvCxnSpPr>
        <p:spPr>
          <a:xfrm>
            <a:off x="7185428" y="2311398"/>
            <a:ext cx="10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00147" y="4978401"/>
            <a:ext cx="10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28539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sz="quarter" idx="1"/>
          </p:nvPr>
        </p:nvSpPr>
        <p:spPr>
          <a:xfrm>
            <a:off x="609600" y="914400"/>
            <a:ext cx="8153400" cy="5715000"/>
          </a:xfrm>
        </p:spPr>
        <p:txBody>
          <a:bodyPr>
            <a:noAutofit/>
          </a:bodyPr>
          <a:lstStyle/>
          <a:p>
            <a:pPr>
              <a:lnSpc>
                <a:spcPct val="90000"/>
              </a:lnSpc>
            </a:pPr>
            <a:r>
              <a:rPr lang="en-GB" sz="2400" b="1" dirty="0" smtClean="0">
                <a:solidFill>
                  <a:srgbClr val="C00000"/>
                </a:solidFill>
              </a:rPr>
              <a:t>Design cost is </a:t>
            </a:r>
            <a:r>
              <a:rPr lang="en-GB" sz="2400" b="1" dirty="0">
                <a:solidFill>
                  <a:srgbClr val="C00000"/>
                </a:solidFill>
              </a:rPr>
              <a:t>the greatest threat </a:t>
            </a:r>
            <a:r>
              <a:rPr lang="en-GB" sz="2400" dirty="0"/>
              <a:t>to </a:t>
            </a:r>
            <a:r>
              <a:rPr lang="en-GB" sz="2400" dirty="0" smtClean="0"/>
              <a:t>the semiconductors roadmap:</a:t>
            </a:r>
          </a:p>
          <a:p>
            <a:pPr lvl="1">
              <a:lnSpc>
                <a:spcPct val="90000"/>
              </a:lnSpc>
            </a:pPr>
            <a:r>
              <a:rPr lang="en-GB" dirty="0" smtClean="0"/>
              <a:t>manufacturing takes </a:t>
            </a:r>
            <a:r>
              <a:rPr lang="en-GB" dirty="0"/>
              <a:t>weeks, with low </a:t>
            </a:r>
            <a:r>
              <a:rPr lang="en-GB" dirty="0" smtClean="0"/>
              <a:t>uncertainty</a:t>
            </a:r>
          </a:p>
          <a:p>
            <a:pPr lvl="1">
              <a:lnSpc>
                <a:spcPct val="90000"/>
              </a:lnSpc>
            </a:pPr>
            <a:r>
              <a:rPr lang="en-GB" dirty="0" smtClean="0"/>
              <a:t>design </a:t>
            </a:r>
            <a:r>
              <a:rPr lang="en-GB" dirty="0"/>
              <a:t>takes </a:t>
            </a:r>
            <a:r>
              <a:rPr lang="en-GB" dirty="0" smtClean="0"/>
              <a:t>months </a:t>
            </a:r>
            <a:r>
              <a:rPr lang="en-GB" dirty="0"/>
              <a:t>or years, with high </a:t>
            </a:r>
            <a:r>
              <a:rPr lang="en-GB" dirty="0" smtClean="0"/>
              <a:t>uncertainty</a:t>
            </a:r>
          </a:p>
          <a:p>
            <a:pPr>
              <a:lnSpc>
                <a:spcPct val="90000"/>
              </a:lnSpc>
            </a:pPr>
            <a:r>
              <a:rPr lang="en-GB" sz="2400" dirty="0" smtClean="0"/>
              <a:t>Designer has </a:t>
            </a:r>
            <a:r>
              <a:rPr lang="en-GB" sz="2400" dirty="0"/>
              <a:t>to </a:t>
            </a:r>
            <a:r>
              <a:rPr lang="en-GB" sz="2400" b="1" dirty="0" smtClean="0">
                <a:solidFill>
                  <a:srgbClr val="C00000"/>
                </a:solidFill>
              </a:rPr>
              <a:t>explore a large design space</a:t>
            </a:r>
            <a:r>
              <a:rPr lang="en-GB" sz="2400" dirty="0" smtClean="0"/>
              <a:t>, and thus comprehend a huge number of</a:t>
            </a:r>
          </a:p>
          <a:p>
            <a:pPr lvl="1">
              <a:lnSpc>
                <a:spcPct val="90000"/>
              </a:lnSpc>
            </a:pPr>
            <a:r>
              <a:rPr lang="en-GB" dirty="0" smtClean="0"/>
              <a:t>system configurations</a:t>
            </a:r>
          </a:p>
          <a:p>
            <a:pPr lvl="1">
              <a:lnSpc>
                <a:spcPct val="90000"/>
              </a:lnSpc>
            </a:pPr>
            <a:r>
              <a:rPr lang="en-GB" dirty="0" smtClean="0"/>
              <a:t>operational modes</a:t>
            </a:r>
          </a:p>
          <a:p>
            <a:pPr lvl="1">
              <a:lnSpc>
                <a:spcPct val="90000"/>
              </a:lnSpc>
            </a:pPr>
            <a:r>
              <a:rPr lang="en-GB" dirty="0" smtClean="0"/>
              <a:t>behavioural scenarios</a:t>
            </a:r>
          </a:p>
          <a:p>
            <a:pPr lvl="1">
              <a:lnSpc>
                <a:spcPct val="90000"/>
              </a:lnSpc>
            </a:pPr>
            <a:r>
              <a:rPr lang="en-GB" dirty="0" smtClean="0"/>
              <a:t>implementation choices</a:t>
            </a:r>
          </a:p>
          <a:p>
            <a:pPr>
              <a:lnSpc>
                <a:spcPct val="90000"/>
              </a:lnSpc>
            </a:pPr>
            <a:r>
              <a:rPr lang="en-GB" sz="2400" dirty="0" smtClean="0"/>
              <a:t>Infeasible to consider each </a:t>
            </a:r>
            <a:r>
              <a:rPr lang="en-GB" sz="2400" dirty="0"/>
              <a:t>individual </a:t>
            </a:r>
            <a:r>
              <a:rPr lang="en-GB" sz="2400" dirty="0" smtClean="0"/>
              <a:t>mode, need to</a:t>
            </a:r>
          </a:p>
          <a:p>
            <a:pPr lvl="1">
              <a:lnSpc>
                <a:spcPct val="90000"/>
              </a:lnSpc>
            </a:pPr>
            <a:r>
              <a:rPr lang="en-GB" b="1" dirty="0" smtClean="0">
                <a:solidFill>
                  <a:srgbClr val="C00000"/>
                </a:solidFill>
              </a:rPr>
              <a:t>exploit </a:t>
            </a:r>
            <a:r>
              <a:rPr lang="en-GB" b="1" dirty="0">
                <a:solidFill>
                  <a:srgbClr val="C00000"/>
                </a:solidFill>
              </a:rPr>
              <a:t>similarities </a:t>
            </a:r>
            <a:r>
              <a:rPr lang="en-GB" dirty="0" smtClean="0"/>
              <a:t>between the </a:t>
            </a:r>
            <a:r>
              <a:rPr lang="en-GB" dirty="0"/>
              <a:t>individual </a:t>
            </a:r>
            <a:r>
              <a:rPr lang="en-GB" dirty="0" smtClean="0"/>
              <a:t>modes</a:t>
            </a:r>
          </a:p>
          <a:p>
            <a:pPr lvl="1">
              <a:lnSpc>
                <a:spcPct val="90000"/>
              </a:lnSpc>
            </a:pPr>
            <a:r>
              <a:rPr lang="en-GB" dirty="0" smtClean="0"/>
              <a:t>work </a:t>
            </a:r>
            <a:r>
              <a:rPr lang="en-GB" dirty="0"/>
              <a:t>with </a:t>
            </a:r>
            <a:r>
              <a:rPr lang="en-GB" b="1" dirty="0">
                <a:solidFill>
                  <a:srgbClr val="C00000"/>
                </a:solidFill>
              </a:rPr>
              <a:t>groups of modes </a:t>
            </a:r>
            <a:r>
              <a:rPr lang="en-GB" dirty="0" smtClean="0"/>
              <a:t>rather than </a:t>
            </a:r>
            <a:r>
              <a:rPr lang="en-GB" dirty="0"/>
              <a:t>individual </a:t>
            </a:r>
            <a:r>
              <a:rPr lang="en-GB" dirty="0" smtClean="0"/>
              <a:t>ones</a:t>
            </a:r>
          </a:p>
          <a:p>
            <a:pPr lvl="1">
              <a:lnSpc>
                <a:spcPct val="90000"/>
              </a:lnSpc>
            </a:pPr>
            <a:r>
              <a:rPr lang="en-GB" dirty="0" smtClean="0"/>
              <a:t>manage the </a:t>
            </a:r>
            <a:r>
              <a:rPr lang="en-GB" dirty="0"/>
              <a:t>modes and groups of modes </a:t>
            </a:r>
            <a:r>
              <a:rPr lang="en-GB" b="1" dirty="0" smtClean="0">
                <a:solidFill>
                  <a:srgbClr val="C00000"/>
                </a:solidFill>
              </a:rPr>
              <a:t>compositionally</a:t>
            </a:r>
            <a:endParaRPr lang="en-GB" dirty="0" smtClean="0">
              <a:solidFill>
                <a:srgbClr val="C00000"/>
              </a:solidFill>
            </a:endParaRPr>
          </a:p>
          <a:p>
            <a:pPr lvl="1">
              <a:lnSpc>
                <a:spcPct val="90000"/>
              </a:lnSpc>
            </a:pPr>
            <a:r>
              <a:rPr lang="en-GB" b="1" dirty="0" smtClean="0">
                <a:solidFill>
                  <a:srgbClr val="C00000"/>
                </a:solidFill>
              </a:rPr>
              <a:t>transform/optimise</a:t>
            </a:r>
            <a:r>
              <a:rPr lang="en-GB" dirty="0" smtClean="0">
                <a:solidFill>
                  <a:srgbClr val="FF0000"/>
                </a:solidFill>
              </a:rPr>
              <a:t> </a:t>
            </a:r>
            <a:r>
              <a:rPr lang="en-GB" dirty="0" smtClean="0"/>
              <a:t>specs </a:t>
            </a:r>
            <a:r>
              <a:rPr lang="en-GB" dirty="0"/>
              <a:t>in a </a:t>
            </a:r>
            <a:r>
              <a:rPr lang="en-GB" b="1" dirty="0" smtClean="0">
                <a:solidFill>
                  <a:srgbClr val="C00000"/>
                </a:solidFill>
              </a:rPr>
              <a:t>formal</a:t>
            </a:r>
            <a:r>
              <a:rPr lang="en-GB" dirty="0" smtClean="0">
                <a:solidFill>
                  <a:srgbClr val="FF0000"/>
                </a:solidFill>
              </a:rPr>
              <a:t> </a:t>
            </a:r>
            <a:r>
              <a:rPr lang="en-GB" dirty="0"/>
              <a:t>and natural </a:t>
            </a:r>
            <a:r>
              <a:rPr lang="en-GB" dirty="0" smtClean="0"/>
              <a:t>way</a:t>
            </a:r>
          </a:p>
        </p:txBody>
      </p:sp>
      <p:pic>
        <p:nvPicPr>
          <p:cNvPr id="1026" name="Picture 2" descr="C:\Users\nvk9\AppData\Local\Microsoft\Windows\Temporary Internet Files\Content.IE5\PSL6M5XC\MC900056149[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18297" y="2819400"/>
            <a:ext cx="2020903" cy="1752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8471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Canonical form of TPGs</a:t>
            </a:r>
            <a:endParaRPr lang="en-GB" dirty="0"/>
          </a:p>
        </p:txBody>
      </p:sp>
      <p:sp>
        <p:nvSpPr>
          <p:cNvPr id="3" name="Content Placeholder 2"/>
          <p:cNvSpPr>
            <a:spLocks noGrp="1"/>
          </p:cNvSpPr>
          <p:nvPr>
            <p:ph sz="quarter" idx="1"/>
          </p:nvPr>
        </p:nvSpPr>
        <p:spPr>
          <a:xfrm>
            <a:off x="228600" y="1066800"/>
            <a:ext cx="8610600" cy="5257800"/>
          </a:xfrm>
        </p:spPr>
        <p:txBody>
          <a:bodyPr/>
          <a:lstStyle/>
          <a:p>
            <a:pPr>
              <a:buNone/>
            </a:pPr>
            <a:r>
              <a:rPr lang="en-GB" b="1" dirty="0" smtClean="0"/>
              <a:t>	Proposition: </a:t>
            </a:r>
            <a:r>
              <a:rPr lang="en-GB" dirty="0" smtClean="0"/>
              <a:t>Any TPG can be rewritten in the following </a:t>
            </a:r>
            <a:r>
              <a:rPr lang="en-GB" b="1" dirty="0" smtClean="0">
                <a:solidFill>
                  <a:srgbClr val="C00000"/>
                </a:solidFill>
              </a:rPr>
              <a:t>canonical form</a:t>
            </a:r>
            <a:r>
              <a:rPr lang="en-GB" dirty="0" smtClean="0"/>
              <a:t>:</a:t>
            </a:r>
            <a:endParaRPr lang="en-GB" b="1" dirty="0" smtClean="0"/>
          </a:p>
          <a:p>
            <a:endParaRPr lang="en-GB" dirty="0" smtClean="0"/>
          </a:p>
          <a:p>
            <a:endParaRPr lang="en-GB" dirty="0" smtClean="0"/>
          </a:p>
          <a:p>
            <a:endParaRPr lang="en-GB" dirty="0" smtClean="0"/>
          </a:p>
          <a:p>
            <a:pPr>
              <a:buNone/>
            </a:pPr>
            <a:r>
              <a:rPr lang="en-GB" dirty="0" smtClean="0"/>
              <a:t>	</a:t>
            </a:r>
          </a:p>
          <a:p>
            <a:pPr>
              <a:buNone/>
            </a:pPr>
            <a:r>
              <a:rPr lang="en-GB" dirty="0" smtClean="0"/>
              <a:t>	where</a:t>
            </a:r>
          </a:p>
          <a:p>
            <a:pPr lvl="1"/>
            <a:r>
              <a:rPr lang="en-GB" b="1" dirty="0" smtClean="0">
                <a:solidFill>
                  <a:srgbClr val="C00000"/>
                </a:solidFill>
              </a:rPr>
              <a:t>V</a:t>
            </a:r>
            <a:r>
              <a:rPr lang="en-GB" dirty="0" smtClean="0"/>
              <a:t> is a subset of singleton graphs that appear in the original TPG</a:t>
            </a:r>
          </a:p>
          <a:p>
            <a:pPr lvl="1"/>
            <a:r>
              <a:rPr lang="en-GB" b="1" dirty="0" err="1" smtClean="0">
                <a:solidFill>
                  <a:srgbClr val="C00000"/>
                </a:solidFill>
              </a:rPr>
              <a:t>b</a:t>
            </a:r>
            <a:r>
              <a:rPr lang="en-GB" b="1" baseline="-25000" dirty="0" err="1" smtClean="0">
                <a:solidFill>
                  <a:srgbClr val="C00000"/>
                </a:solidFill>
              </a:rPr>
              <a:t>v</a:t>
            </a:r>
            <a:r>
              <a:rPr lang="en-GB" dirty="0" smtClean="0"/>
              <a:t> are canonical forms of Boolean expressions</a:t>
            </a:r>
          </a:p>
          <a:p>
            <a:pPr lvl="1"/>
            <a:r>
              <a:rPr lang="en-GB" b="1" dirty="0" err="1" smtClean="0">
                <a:solidFill>
                  <a:srgbClr val="C00000"/>
                </a:solidFill>
              </a:rPr>
              <a:t>b</a:t>
            </a:r>
            <a:r>
              <a:rPr lang="en-GB" b="1" baseline="-25000" dirty="0" err="1" smtClean="0">
                <a:solidFill>
                  <a:srgbClr val="C00000"/>
                </a:solidFill>
              </a:rPr>
              <a:t>uv</a:t>
            </a:r>
            <a:r>
              <a:rPr lang="en-GB" dirty="0" smtClean="0"/>
              <a:t> are canonical forms of Boolean expressions, </a:t>
            </a:r>
            <a:r>
              <a:rPr lang="en-GB" dirty="0" err="1" smtClean="0"/>
              <a:t>s.t</a:t>
            </a:r>
            <a:r>
              <a:rPr lang="en-GB" dirty="0" smtClean="0"/>
              <a:t>. </a:t>
            </a:r>
            <a:r>
              <a:rPr lang="en-GB" dirty="0" err="1" smtClean="0"/>
              <a:t>b</a:t>
            </a:r>
            <a:r>
              <a:rPr lang="en-GB" baseline="-25000" dirty="0" err="1" smtClean="0"/>
              <a:t>uv</a:t>
            </a:r>
            <a:r>
              <a:rPr lang="en-GB" baseline="-25000" dirty="0" smtClean="0"/>
              <a:t> </a:t>
            </a:r>
            <a:r>
              <a:rPr lang="en-GB" dirty="0" smtClean="0"/>
              <a:t>⇒ </a:t>
            </a:r>
            <a:r>
              <a:rPr lang="en-GB" dirty="0" err="1" smtClean="0"/>
              <a:t>b</a:t>
            </a:r>
            <a:r>
              <a:rPr lang="en-GB" baseline="-25000" dirty="0" err="1" smtClean="0"/>
              <a:t>u</a:t>
            </a:r>
            <a:r>
              <a:rPr lang="en-GB" dirty="0" err="1" smtClean="0">
                <a:sym typeface="Symbol"/>
              </a:rPr>
              <a:t>b</a:t>
            </a:r>
            <a:r>
              <a:rPr lang="en-GB" baseline="-25000" dirty="0" err="1" smtClean="0">
                <a:sym typeface="Symbol"/>
              </a:rPr>
              <a:t>v</a:t>
            </a:r>
            <a:endParaRPr lang="en-GB" baseline="-25000" dirty="0" smtClean="0">
              <a:sym typeface="Symbol"/>
            </a:endParaRPr>
          </a:p>
          <a:p>
            <a:pPr lvl="1">
              <a:lnSpc>
                <a:spcPct val="150000"/>
              </a:lnSpc>
            </a:pPr>
            <a:r>
              <a:rPr lang="en-GB" b="1" dirty="0" smtClean="0">
                <a:solidFill>
                  <a:srgbClr val="C00000"/>
                </a:solidFill>
              </a:rPr>
              <a:t>transitivity:</a:t>
            </a:r>
            <a:r>
              <a:rPr lang="en-GB" dirty="0" smtClean="0"/>
              <a:t> for all </a:t>
            </a:r>
            <a:r>
              <a:rPr lang="en-GB" dirty="0" err="1" smtClean="0"/>
              <a:t>u,v,w∈V</a:t>
            </a:r>
            <a:r>
              <a:rPr lang="en-GB" dirty="0" smtClean="0"/>
              <a:t>, </a:t>
            </a:r>
            <a:r>
              <a:rPr lang="en-GB" dirty="0" err="1" smtClean="0"/>
              <a:t>b</a:t>
            </a:r>
            <a:r>
              <a:rPr lang="en-GB" baseline="-25000" dirty="0" err="1" smtClean="0"/>
              <a:t>uv</a:t>
            </a:r>
            <a:r>
              <a:rPr lang="en-GB" dirty="0" smtClean="0"/>
              <a:t> </a:t>
            </a:r>
            <a:r>
              <a:rPr lang="en-GB" dirty="0" smtClean="0">
                <a:sym typeface="Symbol"/>
              </a:rPr>
              <a:t> </a:t>
            </a:r>
            <a:r>
              <a:rPr lang="en-GB" dirty="0" err="1" smtClean="0">
                <a:sym typeface="Symbol"/>
              </a:rPr>
              <a:t>b</a:t>
            </a:r>
            <a:r>
              <a:rPr lang="en-GB" baseline="-25000" dirty="0" err="1" smtClean="0">
                <a:sym typeface="Symbol"/>
              </a:rPr>
              <a:t>vw</a:t>
            </a:r>
            <a:r>
              <a:rPr lang="en-GB" dirty="0" smtClean="0">
                <a:sym typeface="Symbol"/>
              </a:rPr>
              <a:t> </a:t>
            </a:r>
            <a:r>
              <a:rPr lang="en-GB" dirty="0" smtClean="0"/>
              <a:t>⇒ </a:t>
            </a:r>
            <a:r>
              <a:rPr lang="en-GB" dirty="0" err="1" smtClean="0"/>
              <a:t>b</a:t>
            </a:r>
            <a:r>
              <a:rPr lang="en-GB" baseline="-25000" dirty="0" err="1" smtClean="0"/>
              <a:t>uw</a:t>
            </a:r>
            <a:r>
              <a:rPr lang="en-GB" dirty="0" smtClean="0"/>
              <a:t> </a:t>
            </a:r>
            <a:endParaRPr lang="en-GB" baseline="-25000" dirty="0" smtClean="0">
              <a:sym typeface="Symbol"/>
            </a:endParaRPr>
          </a:p>
          <a:p>
            <a:pPr lvl="1"/>
            <a:endParaRPr lang="en-GB" baseline="-25000" dirty="0" smtClean="0"/>
          </a:p>
        </p:txBody>
      </p:sp>
      <p:pic>
        <p:nvPicPr>
          <p:cNvPr id="1026" name="Picture 2" descr="C:\Users\chEEtah\Documents\Presentations\PG Algebra\canonical_form_pg.emf"/>
          <p:cNvPicPr>
            <a:picLocks noChangeAspect="1" noChangeArrowheads="1"/>
          </p:cNvPicPr>
          <p:nvPr/>
        </p:nvPicPr>
        <p:blipFill>
          <a:blip r:embed="rId2" cstate="print"/>
          <a:srcRect/>
          <a:stretch>
            <a:fillRect/>
          </a:stretch>
        </p:blipFill>
        <p:spPr bwMode="auto">
          <a:xfrm>
            <a:off x="1447800" y="2133600"/>
            <a:ext cx="6300356" cy="12954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TPG axioms </a:t>
            </a:r>
            <a:r>
              <a:rPr lang="en-GB" dirty="0"/>
              <a:t>– minimal, sound, complete</a:t>
            </a:r>
          </a:p>
        </p:txBody>
      </p:sp>
      <p:sp>
        <p:nvSpPr>
          <p:cNvPr id="3" name="Content Placeholder 2"/>
          <p:cNvSpPr>
            <a:spLocks noGrp="1"/>
          </p:cNvSpPr>
          <p:nvPr>
            <p:ph sz="quarter" idx="1"/>
          </p:nvPr>
        </p:nvSpPr>
        <p:spPr/>
        <p:txBody>
          <a:bodyPr/>
          <a:lstStyle/>
          <a:p>
            <a:pPr marL="0" indent="0">
              <a:buNone/>
            </a:pPr>
            <a:r>
              <a:rPr lang="en-GB" b="1" dirty="0"/>
              <a:t>Theorem:</a:t>
            </a:r>
            <a:r>
              <a:rPr lang="en-GB" dirty="0"/>
              <a:t> The set of axioms of </a:t>
            </a:r>
            <a:r>
              <a:rPr lang="en-GB" dirty="0" smtClean="0"/>
              <a:t>TPG-algebra </a:t>
            </a:r>
            <a:r>
              <a:rPr lang="en-GB" dirty="0"/>
              <a:t>is </a:t>
            </a:r>
          </a:p>
          <a:p>
            <a:pPr lvl="1"/>
            <a:r>
              <a:rPr lang="en-GB" dirty="0"/>
              <a:t>sound</a:t>
            </a:r>
          </a:p>
          <a:p>
            <a:pPr lvl="1"/>
            <a:r>
              <a:rPr lang="en-GB" dirty="0"/>
              <a:t>minimal</a:t>
            </a:r>
          </a:p>
          <a:p>
            <a:pPr lvl="1"/>
            <a:r>
              <a:rPr lang="en-GB" dirty="0"/>
              <a:t>complete w.r.t. </a:t>
            </a:r>
            <a:r>
              <a:rPr lang="en-GB" dirty="0" smtClean="0"/>
              <a:t>TPGs.</a:t>
            </a:r>
            <a:endParaRPr lang="en-GB" dirty="0"/>
          </a:p>
        </p:txBody>
      </p:sp>
    </p:spTree>
    <p:extLst>
      <p:ext uri="{BB962C8B-B14F-4D97-AF65-F5344CB8AC3E}">
        <p14:creationId xmlns="" xmlns:p14="http://schemas.microsoft.com/office/powerpoint/2010/main" val="4204784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Case study</a:t>
            </a:r>
            <a:r>
              <a:rPr lang="en-GB" dirty="0"/>
              <a:t>: Processor </a:t>
            </a:r>
            <a:r>
              <a:rPr lang="en-GB" dirty="0" smtClean="0"/>
              <a:t>microcontroller</a:t>
            </a:r>
            <a:endParaRPr lang="en-GB" dirty="0"/>
          </a:p>
        </p:txBody>
      </p:sp>
      <p:pic>
        <p:nvPicPr>
          <p:cNvPr id="1026" name="Picture 2" descr="D:\SVN\papers\REP44\EECE\presentation\processor_architecture.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1295400"/>
            <a:ext cx="8410556" cy="47244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 Box 5"/>
          <p:cNvSpPr txBox="1">
            <a:spLocks noChangeArrowheads="1"/>
          </p:cNvSpPr>
          <p:nvPr/>
        </p:nvSpPr>
        <p:spPr bwMode="auto">
          <a:xfrm>
            <a:off x="5562603" y="4953000"/>
            <a:ext cx="471487"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l" eaLnBrk="1" hangingPunct="1"/>
            <a:r>
              <a:rPr lang="en-GB" sz="4400" b="1" dirty="0" smtClean="0">
                <a:solidFill>
                  <a:srgbClr val="FF0000"/>
                </a:solidFill>
                <a:latin typeface="Calibri" pitchFamily="34" charset="0"/>
                <a:cs typeface="Calibri" pitchFamily="34" charset="0"/>
              </a:rPr>
              <a:t>?</a:t>
            </a:r>
            <a:endParaRPr lang="ru-RU" sz="4400" b="1" dirty="0">
              <a:solidFill>
                <a:srgbClr val="FF0000"/>
              </a:solidFill>
              <a:latin typeface="Calibri" pitchFamily="34" charset="0"/>
              <a:cs typeface="Calibri" pitchFamily="34" charset="0"/>
            </a:endParaRPr>
          </a:p>
        </p:txBody>
      </p:sp>
    </p:spTree>
    <p:extLst>
      <p:ext uri="{BB962C8B-B14F-4D97-AF65-F5344CB8AC3E}">
        <p14:creationId xmlns="" xmlns:p14="http://schemas.microsoft.com/office/powerpoint/2010/main" val="3176146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sp>
        <p:nvSpPr>
          <p:cNvPr id="3" name="Content Placeholder 2"/>
          <p:cNvSpPr>
            <a:spLocks noGrp="1"/>
          </p:cNvSpPr>
          <p:nvPr>
            <p:ph sz="quarter" idx="1"/>
          </p:nvPr>
        </p:nvSpPr>
        <p:spPr>
          <a:xfrm>
            <a:off x="609600" y="1295400"/>
            <a:ext cx="8153400" cy="4724400"/>
          </a:xfrm>
        </p:spPr>
        <p:txBody>
          <a:bodyPr/>
          <a:lstStyle/>
          <a:p>
            <a:r>
              <a:rPr lang="en-GB" b="1" dirty="0" smtClean="0"/>
              <a:t>Instructions classes:</a:t>
            </a:r>
            <a:endParaRPr lang="en-GB" b="1" dirty="0"/>
          </a:p>
          <a:p>
            <a:pPr lvl="1"/>
            <a:r>
              <a:rPr lang="en-GB" dirty="0"/>
              <a:t>ALU </a:t>
            </a:r>
            <a:r>
              <a:rPr lang="en-GB" dirty="0" err="1"/>
              <a:t>Rn</a:t>
            </a:r>
            <a:r>
              <a:rPr lang="en-GB" dirty="0"/>
              <a:t> to </a:t>
            </a:r>
            <a:r>
              <a:rPr lang="en-GB" dirty="0" err="1" smtClean="0"/>
              <a:t>Rn</a:t>
            </a:r>
            <a:r>
              <a:rPr lang="en-GB" dirty="0" smtClean="0"/>
              <a:t>			e.g. ADD A,B; MOV A,B</a:t>
            </a:r>
            <a:endParaRPr lang="en-GB" dirty="0"/>
          </a:p>
          <a:p>
            <a:pPr lvl="1"/>
            <a:r>
              <a:rPr lang="pl-PL" dirty="0"/>
              <a:t>ALU #123 to </a:t>
            </a:r>
            <a:r>
              <a:rPr lang="pl-PL" dirty="0" smtClean="0"/>
              <a:t>Rn</a:t>
            </a:r>
            <a:r>
              <a:rPr lang="en-GB" dirty="0" smtClean="0"/>
              <a:t>			e.g. SUB A,#1; MOV B,#3</a:t>
            </a:r>
            <a:endParaRPr lang="pl-PL" dirty="0"/>
          </a:p>
          <a:p>
            <a:pPr lvl="1"/>
            <a:r>
              <a:rPr lang="en-GB" dirty="0"/>
              <a:t>ALU </a:t>
            </a:r>
            <a:r>
              <a:rPr lang="en-GB" dirty="0" err="1"/>
              <a:t>Rn</a:t>
            </a:r>
            <a:r>
              <a:rPr lang="en-GB" dirty="0"/>
              <a:t> to </a:t>
            </a:r>
            <a:r>
              <a:rPr lang="en-GB" dirty="0" smtClean="0"/>
              <a:t>PC			e.g. JMP A</a:t>
            </a:r>
            <a:endParaRPr lang="en-GB" dirty="0"/>
          </a:p>
          <a:p>
            <a:pPr lvl="1"/>
            <a:r>
              <a:rPr lang="pl-PL" dirty="0"/>
              <a:t>ALU #123 to </a:t>
            </a:r>
            <a:r>
              <a:rPr lang="pl-PL" dirty="0" smtClean="0"/>
              <a:t>PC</a:t>
            </a:r>
            <a:r>
              <a:rPr lang="en-GB" dirty="0" smtClean="0"/>
              <a:t>			e.g</a:t>
            </a:r>
            <a:r>
              <a:rPr lang="en-GB" dirty="0"/>
              <a:t>. JMP </a:t>
            </a:r>
            <a:r>
              <a:rPr lang="en-GB" dirty="0" smtClean="0"/>
              <a:t>#2012</a:t>
            </a:r>
            <a:endParaRPr lang="pl-PL" dirty="0"/>
          </a:p>
          <a:p>
            <a:pPr lvl="1"/>
            <a:r>
              <a:rPr lang="en-GB" dirty="0"/>
              <a:t>Memory </a:t>
            </a:r>
            <a:r>
              <a:rPr lang="en-GB" dirty="0" smtClean="0"/>
              <a:t>access			e.g</a:t>
            </a:r>
            <a:r>
              <a:rPr lang="en-GB" dirty="0"/>
              <a:t>. MOV </a:t>
            </a:r>
            <a:r>
              <a:rPr lang="en-GB" dirty="0" smtClean="0"/>
              <a:t>A,[</a:t>
            </a:r>
            <a:r>
              <a:rPr lang="en-GB" dirty="0"/>
              <a:t>B</a:t>
            </a:r>
            <a:r>
              <a:rPr lang="en-GB" dirty="0" smtClean="0"/>
              <a:t>]; MOV </a:t>
            </a:r>
            <a:r>
              <a:rPr lang="en-GB" dirty="0"/>
              <a:t>[B</a:t>
            </a:r>
            <a:r>
              <a:rPr lang="en-GB" dirty="0" smtClean="0"/>
              <a:t>],A</a:t>
            </a:r>
            <a:endParaRPr lang="en-GB" dirty="0"/>
          </a:p>
          <a:p>
            <a:pPr lvl="1"/>
            <a:r>
              <a:rPr lang="en-GB" dirty="0" smtClean="0"/>
              <a:t>Cond. ALU </a:t>
            </a:r>
            <a:r>
              <a:rPr lang="en-GB" dirty="0" err="1"/>
              <a:t>Rn</a:t>
            </a:r>
            <a:r>
              <a:rPr lang="en-GB" dirty="0"/>
              <a:t> to </a:t>
            </a:r>
            <a:r>
              <a:rPr lang="en-GB" dirty="0" err="1" smtClean="0"/>
              <a:t>Rn</a:t>
            </a:r>
            <a:r>
              <a:rPr lang="en-GB" dirty="0" smtClean="0"/>
              <a:t>		e.g. if A&lt;B then ADD A,B</a:t>
            </a:r>
            <a:endParaRPr lang="en-GB" dirty="0"/>
          </a:p>
          <a:p>
            <a:pPr lvl="1"/>
            <a:r>
              <a:rPr lang="en-GB" dirty="0"/>
              <a:t>Cond. </a:t>
            </a:r>
            <a:r>
              <a:rPr lang="pl-PL" dirty="0" smtClean="0"/>
              <a:t>ALU </a:t>
            </a:r>
            <a:r>
              <a:rPr lang="pl-PL" dirty="0"/>
              <a:t>#123 to </a:t>
            </a:r>
            <a:r>
              <a:rPr lang="pl-PL" dirty="0" smtClean="0"/>
              <a:t>Rn</a:t>
            </a:r>
            <a:r>
              <a:rPr lang="en-GB" dirty="0" smtClean="0"/>
              <a:t>		e.g</a:t>
            </a:r>
            <a:r>
              <a:rPr lang="en-GB" dirty="0"/>
              <a:t>. if A&lt;B then </a:t>
            </a:r>
            <a:r>
              <a:rPr lang="en-GB" dirty="0" smtClean="0"/>
              <a:t>SUB </a:t>
            </a:r>
            <a:r>
              <a:rPr lang="en-GB" dirty="0"/>
              <a:t>A,#</a:t>
            </a:r>
            <a:r>
              <a:rPr lang="en-GB" dirty="0" smtClean="0"/>
              <a:t>1</a:t>
            </a:r>
            <a:endParaRPr lang="pl-PL" dirty="0"/>
          </a:p>
          <a:p>
            <a:pPr lvl="1"/>
            <a:r>
              <a:rPr lang="en-GB" dirty="0"/>
              <a:t>Cond. </a:t>
            </a:r>
            <a:r>
              <a:rPr lang="pl-PL" dirty="0" smtClean="0"/>
              <a:t>ALU </a:t>
            </a:r>
            <a:r>
              <a:rPr lang="pl-PL" dirty="0"/>
              <a:t>#123 to </a:t>
            </a:r>
            <a:r>
              <a:rPr lang="pl-PL" dirty="0" smtClean="0"/>
              <a:t>PC</a:t>
            </a:r>
            <a:r>
              <a:rPr lang="en-GB" dirty="0" smtClean="0"/>
              <a:t>		e.g</a:t>
            </a:r>
            <a:r>
              <a:rPr lang="en-GB" dirty="0"/>
              <a:t>. if A&lt;B then </a:t>
            </a:r>
            <a:r>
              <a:rPr lang="en-GB" dirty="0" smtClean="0"/>
              <a:t>JMP </a:t>
            </a:r>
            <a:r>
              <a:rPr lang="en-GB" dirty="0"/>
              <a:t>#2012</a:t>
            </a:r>
            <a:endParaRPr lang="pl-PL" dirty="0"/>
          </a:p>
        </p:txBody>
      </p:sp>
    </p:spTree>
    <p:extLst>
      <p:ext uri="{BB962C8B-B14F-4D97-AF65-F5344CB8AC3E}">
        <p14:creationId xmlns="" xmlns:p14="http://schemas.microsoft.com/office/powerpoint/2010/main" val="926774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sp>
        <p:nvSpPr>
          <p:cNvPr id="3" name="Content Placeholder 2"/>
          <p:cNvSpPr>
            <a:spLocks noGrp="1"/>
          </p:cNvSpPr>
          <p:nvPr>
            <p:ph sz="quarter" idx="1"/>
          </p:nvPr>
        </p:nvSpPr>
        <p:spPr>
          <a:xfrm>
            <a:off x="540169" y="1143000"/>
            <a:ext cx="8153400" cy="2209800"/>
          </a:xfrm>
        </p:spPr>
        <p:txBody>
          <a:bodyPr>
            <a:noAutofit/>
          </a:bodyPr>
          <a:lstStyle/>
          <a:p>
            <a:r>
              <a:rPr lang="pl-PL" sz="2800" dirty="0" smtClean="0"/>
              <a:t>ALU </a:t>
            </a:r>
            <a:r>
              <a:rPr lang="pl-PL" sz="2800" dirty="0"/>
              <a:t>#123 to </a:t>
            </a:r>
            <a:r>
              <a:rPr lang="pl-PL" sz="2800" dirty="0" smtClean="0"/>
              <a:t>Rn</a:t>
            </a:r>
            <a:r>
              <a:rPr lang="en-GB" sz="2800" dirty="0" smtClean="0"/>
              <a:t>		e.g. SUB A,#1; MOV B,#3</a:t>
            </a:r>
          </a:p>
          <a:p>
            <a:r>
              <a:rPr lang="en-GB" sz="2800" dirty="0" smtClean="0"/>
              <a:t>TPG algebra specification:</a:t>
            </a:r>
          </a:p>
          <a:p>
            <a:pPr marL="0" indent="0" algn="ctr">
              <a:buNone/>
            </a:pPr>
            <a:r>
              <a:rPr lang="pl-PL" sz="2800" dirty="0" smtClean="0"/>
              <a:t>PCIU </a:t>
            </a:r>
            <a:r>
              <a:rPr lang="pt-BR" sz="2800" dirty="0">
                <a:sym typeface="Symbol"/>
              </a:rPr>
              <a:t></a:t>
            </a:r>
            <a:r>
              <a:rPr lang="pl-PL" sz="2800" dirty="0" smtClean="0"/>
              <a:t> </a:t>
            </a:r>
            <a:r>
              <a:rPr lang="pl-PL" sz="2800" dirty="0"/>
              <a:t>IFU </a:t>
            </a:r>
            <a:r>
              <a:rPr lang="pt-BR" sz="2800" dirty="0" smtClean="0">
                <a:sym typeface="Symbol"/>
              </a:rPr>
              <a:t> </a:t>
            </a:r>
            <a:r>
              <a:rPr lang="pl-PL" sz="2800" dirty="0" smtClean="0"/>
              <a:t>(ALU + PCIU</a:t>
            </a:r>
            <a:r>
              <a:rPr lang="en-GB" sz="2800" dirty="0" smtClean="0"/>
              <a:t>’</a:t>
            </a:r>
            <a:r>
              <a:rPr lang="pl-PL" sz="2800" dirty="0" smtClean="0"/>
              <a:t>) </a:t>
            </a:r>
            <a:r>
              <a:rPr lang="pt-BR" sz="2800" dirty="0" smtClean="0">
                <a:sym typeface="Symbol"/>
              </a:rPr>
              <a:t></a:t>
            </a:r>
            <a:r>
              <a:rPr lang="pl-PL" sz="2800" dirty="0" smtClean="0"/>
              <a:t> IFU</a:t>
            </a:r>
            <a:r>
              <a:rPr lang="en-GB" sz="2800" dirty="0" smtClean="0"/>
              <a:t>’</a:t>
            </a:r>
          </a:p>
          <a:p>
            <a:r>
              <a:rPr lang="en-GB" sz="2800" dirty="0" smtClean="0"/>
              <a:t>The graph is considered up to transitivity</a:t>
            </a:r>
            <a:endParaRPr lang="en-GB" sz="2800" dirty="0"/>
          </a:p>
          <a:p>
            <a:pPr marL="0" indent="0">
              <a:buNone/>
            </a:pPr>
            <a:endParaRPr lang="pl-PL" sz="2800" dirty="0"/>
          </a:p>
        </p:txBody>
      </p:sp>
      <p:pic>
        <p:nvPicPr>
          <p:cNvPr id="4098" name="Picture 2" descr="D:\SVN\papers\REP44\EECE\presentation\po_ALU_123_Rn.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19200" y="3657600"/>
            <a:ext cx="6795338" cy="2514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5946028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sp>
        <p:nvSpPr>
          <p:cNvPr id="3" name="Content Placeholder 2"/>
          <p:cNvSpPr>
            <a:spLocks noGrp="1"/>
          </p:cNvSpPr>
          <p:nvPr>
            <p:ph sz="quarter" idx="1"/>
          </p:nvPr>
        </p:nvSpPr>
        <p:spPr>
          <a:xfrm>
            <a:off x="540169" y="1143000"/>
            <a:ext cx="8153400" cy="5410200"/>
          </a:xfrm>
        </p:spPr>
        <p:txBody>
          <a:bodyPr>
            <a:noAutofit/>
          </a:bodyPr>
          <a:lstStyle/>
          <a:p>
            <a:r>
              <a:rPr lang="en-GB" sz="2800" dirty="0"/>
              <a:t>Cond. ALU #123 to </a:t>
            </a:r>
            <a:r>
              <a:rPr lang="en-GB" sz="2800" dirty="0" err="1" smtClean="0"/>
              <a:t>Rn</a:t>
            </a:r>
            <a:r>
              <a:rPr lang="en-GB" sz="2800" dirty="0" smtClean="0"/>
              <a:t>	e.g</a:t>
            </a:r>
            <a:r>
              <a:rPr lang="en-GB" sz="2800" dirty="0"/>
              <a:t>. if A&lt;B then SUB A,#1</a:t>
            </a:r>
          </a:p>
          <a:p>
            <a:r>
              <a:rPr lang="en-GB" sz="2800" dirty="0" smtClean="0"/>
              <a:t>If A </a:t>
            </a:r>
            <a:r>
              <a:rPr lang="en-GB" sz="2800" dirty="0"/>
              <a:t>&lt; B holds</a:t>
            </a:r>
            <a:r>
              <a:rPr lang="en-GB" sz="2800" dirty="0" smtClean="0"/>
              <a:t>:</a:t>
            </a:r>
          </a:p>
          <a:p>
            <a:pPr marL="0" indent="0" algn="ctr">
              <a:buNone/>
            </a:pPr>
            <a:r>
              <a:rPr lang="pl-PL" sz="2800" dirty="0" smtClean="0">
                <a:solidFill>
                  <a:srgbClr val="00B050"/>
                </a:solidFill>
              </a:rPr>
              <a:t>(</a:t>
            </a:r>
            <a:r>
              <a:rPr lang="pl-PL" sz="2800" dirty="0">
                <a:solidFill>
                  <a:srgbClr val="00B050"/>
                </a:solidFill>
              </a:rPr>
              <a:t>ALU + </a:t>
            </a:r>
            <a:r>
              <a:rPr lang="pl-PL" sz="2800" dirty="0" smtClean="0">
                <a:solidFill>
                  <a:srgbClr val="00B050"/>
                </a:solidFill>
              </a:rPr>
              <a:t>PCIU)</a:t>
            </a:r>
            <a:r>
              <a:rPr lang="pt-BR" sz="2800" dirty="0">
                <a:solidFill>
                  <a:srgbClr val="00B050"/>
                </a:solidFill>
                <a:sym typeface="Symbol"/>
              </a:rPr>
              <a:t>  </a:t>
            </a:r>
            <a:r>
              <a:rPr lang="pl-PL" sz="2800" dirty="0" smtClean="0">
                <a:solidFill>
                  <a:srgbClr val="00B050"/>
                </a:solidFill>
              </a:rPr>
              <a:t>IFU </a:t>
            </a:r>
            <a:r>
              <a:rPr lang="pt-BR" sz="2800" dirty="0" smtClean="0">
                <a:solidFill>
                  <a:srgbClr val="00B050"/>
                </a:solidFill>
                <a:sym typeface="Symbol"/>
              </a:rPr>
              <a:t> </a:t>
            </a:r>
            <a:r>
              <a:rPr lang="pl-PL" sz="2800" dirty="0" smtClean="0">
                <a:solidFill>
                  <a:srgbClr val="00B050"/>
                </a:solidFill>
              </a:rPr>
              <a:t>(ALU</a:t>
            </a:r>
            <a:r>
              <a:rPr lang="en-GB" sz="2800" dirty="0" smtClean="0">
                <a:solidFill>
                  <a:srgbClr val="00B050"/>
                </a:solidFill>
              </a:rPr>
              <a:t>’</a:t>
            </a:r>
            <a:r>
              <a:rPr lang="pl-PL" sz="2800" dirty="0" smtClean="0">
                <a:solidFill>
                  <a:srgbClr val="00B050"/>
                </a:solidFill>
              </a:rPr>
              <a:t> </a:t>
            </a:r>
            <a:r>
              <a:rPr lang="pl-PL" sz="2800" dirty="0">
                <a:solidFill>
                  <a:srgbClr val="00B050"/>
                </a:solidFill>
              </a:rPr>
              <a:t>+ </a:t>
            </a:r>
            <a:r>
              <a:rPr lang="pl-PL" sz="2800" dirty="0" smtClean="0">
                <a:solidFill>
                  <a:srgbClr val="00B050"/>
                </a:solidFill>
              </a:rPr>
              <a:t>PCIU</a:t>
            </a:r>
            <a:r>
              <a:rPr lang="en-GB" sz="2800" dirty="0" smtClean="0">
                <a:solidFill>
                  <a:srgbClr val="00B050"/>
                </a:solidFill>
              </a:rPr>
              <a:t>’</a:t>
            </a:r>
            <a:r>
              <a:rPr lang="pl-PL" sz="2800" dirty="0" smtClean="0">
                <a:solidFill>
                  <a:srgbClr val="00B050"/>
                </a:solidFill>
              </a:rPr>
              <a:t>)</a:t>
            </a:r>
            <a:r>
              <a:rPr lang="pt-BR" sz="2800" dirty="0">
                <a:solidFill>
                  <a:srgbClr val="00B050"/>
                </a:solidFill>
                <a:sym typeface="Symbol"/>
              </a:rPr>
              <a:t>  </a:t>
            </a:r>
            <a:r>
              <a:rPr lang="pl-PL" sz="2800" dirty="0" smtClean="0">
                <a:solidFill>
                  <a:srgbClr val="00B050"/>
                </a:solidFill>
              </a:rPr>
              <a:t>IFU</a:t>
            </a:r>
            <a:r>
              <a:rPr lang="en-GB" sz="2800" dirty="0" smtClean="0">
                <a:solidFill>
                  <a:srgbClr val="00B050"/>
                </a:solidFill>
              </a:rPr>
              <a:t>’</a:t>
            </a:r>
            <a:endParaRPr lang="en-GB" sz="2800" dirty="0">
              <a:solidFill>
                <a:srgbClr val="00B050"/>
              </a:solidFill>
            </a:endParaRPr>
          </a:p>
          <a:p>
            <a:r>
              <a:rPr lang="en-GB" sz="2800" dirty="0"/>
              <a:t>If A &lt; B </a:t>
            </a:r>
            <a:r>
              <a:rPr lang="en-GB" sz="2800" dirty="0" smtClean="0"/>
              <a:t>does not hold:</a:t>
            </a:r>
          </a:p>
          <a:p>
            <a:pPr marL="0" indent="0" algn="ctr">
              <a:buNone/>
            </a:pPr>
            <a:r>
              <a:rPr lang="pl-PL" sz="2800" dirty="0">
                <a:solidFill>
                  <a:srgbClr val="FF0000"/>
                </a:solidFill>
              </a:rPr>
              <a:t>(ALU + </a:t>
            </a:r>
            <a:r>
              <a:rPr lang="pl-PL" sz="2800" dirty="0" smtClean="0">
                <a:solidFill>
                  <a:srgbClr val="FF0000"/>
                </a:solidFill>
              </a:rPr>
              <a:t>PCIU)</a:t>
            </a:r>
            <a:r>
              <a:rPr lang="pt-BR" sz="2800" dirty="0" smtClean="0">
                <a:solidFill>
                  <a:srgbClr val="FF0000"/>
                </a:solidFill>
                <a:sym typeface="Symbol"/>
              </a:rPr>
              <a:t> </a:t>
            </a:r>
            <a:r>
              <a:rPr lang="pt-BR" sz="2800" dirty="0">
                <a:solidFill>
                  <a:srgbClr val="FF0000"/>
                </a:solidFill>
                <a:sym typeface="Symbol"/>
              </a:rPr>
              <a:t> </a:t>
            </a:r>
            <a:r>
              <a:rPr lang="pl-PL" sz="2800" dirty="0" smtClean="0">
                <a:solidFill>
                  <a:srgbClr val="FF0000"/>
                </a:solidFill>
              </a:rPr>
              <a:t>PCIU</a:t>
            </a:r>
            <a:r>
              <a:rPr lang="en-GB" sz="2800" dirty="0" smtClean="0">
                <a:solidFill>
                  <a:srgbClr val="FF0000"/>
                </a:solidFill>
              </a:rPr>
              <a:t>’</a:t>
            </a:r>
            <a:r>
              <a:rPr lang="pt-BR" sz="2800" dirty="0" smtClean="0">
                <a:solidFill>
                  <a:srgbClr val="FF0000"/>
                </a:solidFill>
                <a:sym typeface="Symbol"/>
              </a:rPr>
              <a:t> </a:t>
            </a:r>
            <a:r>
              <a:rPr lang="pt-BR" sz="2800" dirty="0">
                <a:solidFill>
                  <a:srgbClr val="FF0000"/>
                </a:solidFill>
                <a:sym typeface="Symbol"/>
              </a:rPr>
              <a:t> </a:t>
            </a:r>
            <a:r>
              <a:rPr lang="pl-PL" sz="2800" dirty="0" smtClean="0">
                <a:solidFill>
                  <a:srgbClr val="FF0000"/>
                </a:solidFill>
              </a:rPr>
              <a:t>IFU</a:t>
            </a:r>
            <a:r>
              <a:rPr lang="en-GB" sz="2800" dirty="0" smtClean="0">
                <a:solidFill>
                  <a:srgbClr val="FF0000"/>
                </a:solidFill>
              </a:rPr>
              <a:t>’</a:t>
            </a:r>
          </a:p>
          <a:p>
            <a:r>
              <a:rPr lang="en-GB" sz="2800" dirty="0" smtClean="0"/>
              <a:t>Composing the two scenarios, </a:t>
            </a:r>
            <a:r>
              <a:rPr lang="en-GB" sz="2800" dirty="0" err="1" smtClean="0"/>
              <a:t>lt</a:t>
            </a:r>
            <a:r>
              <a:rPr lang="en-GB" sz="2800" dirty="0" smtClean="0"/>
              <a:t> := (A&lt;B):</a:t>
            </a:r>
          </a:p>
          <a:p>
            <a:pPr marL="0" indent="0" algn="ctr">
              <a:buNone/>
            </a:pPr>
            <a:r>
              <a:rPr lang="en-GB" sz="2800" dirty="0" smtClean="0"/>
              <a:t>[</a:t>
            </a:r>
            <a:r>
              <a:rPr lang="en-GB" sz="2800" dirty="0" err="1" smtClean="0"/>
              <a:t>lt</a:t>
            </a:r>
            <a:r>
              <a:rPr lang="en-GB" sz="2800" dirty="0" smtClean="0"/>
              <a:t>](</a:t>
            </a:r>
            <a:r>
              <a:rPr lang="pl-PL" sz="2800" dirty="0" smtClean="0">
                <a:solidFill>
                  <a:srgbClr val="00B050"/>
                </a:solidFill>
              </a:rPr>
              <a:t>(ALU </a:t>
            </a:r>
            <a:r>
              <a:rPr lang="pl-PL" sz="2800" dirty="0">
                <a:solidFill>
                  <a:srgbClr val="00B050"/>
                </a:solidFill>
              </a:rPr>
              <a:t>+ PCIU)</a:t>
            </a:r>
            <a:r>
              <a:rPr lang="pt-BR" sz="2800" dirty="0">
                <a:solidFill>
                  <a:srgbClr val="00B050"/>
                </a:solidFill>
                <a:sym typeface="Symbol"/>
              </a:rPr>
              <a:t>  </a:t>
            </a:r>
            <a:r>
              <a:rPr lang="pl-PL" sz="2800" dirty="0">
                <a:solidFill>
                  <a:srgbClr val="00B050"/>
                </a:solidFill>
              </a:rPr>
              <a:t>IFU </a:t>
            </a:r>
            <a:r>
              <a:rPr lang="pt-BR" sz="2800" dirty="0" smtClean="0">
                <a:solidFill>
                  <a:srgbClr val="00B050"/>
                </a:solidFill>
                <a:sym typeface="Symbol"/>
              </a:rPr>
              <a:t> </a:t>
            </a:r>
            <a:r>
              <a:rPr lang="pl-PL" sz="2800" dirty="0" smtClean="0">
                <a:solidFill>
                  <a:srgbClr val="00B050"/>
                </a:solidFill>
              </a:rPr>
              <a:t>(</a:t>
            </a:r>
            <a:r>
              <a:rPr lang="pl-PL" sz="2800" dirty="0">
                <a:solidFill>
                  <a:srgbClr val="00B050"/>
                </a:solidFill>
              </a:rPr>
              <a:t>ALU</a:t>
            </a:r>
            <a:r>
              <a:rPr lang="en-GB" sz="2800" dirty="0">
                <a:solidFill>
                  <a:srgbClr val="00B050"/>
                </a:solidFill>
              </a:rPr>
              <a:t>’</a:t>
            </a:r>
            <a:r>
              <a:rPr lang="pl-PL" sz="2800" dirty="0">
                <a:solidFill>
                  <a:srgbClr val="00B050"/>
                </a:solidFill>
              </a:rPr>
              <a:t> + PCIU</a:t>
            </a:r>
            <a:r>
              <a:rPr lang="en-GB" sz="2800" dirty="0">
                <a:solidFill>
                  <a:srgbClr val="00B050"/>
                </a:solidFill>
              </a:rPr>
              <a:t>’</a:t>
            </a:r>
            <a:r>
              <a:rPr lang="pl-PL" sz="2800" dirty="0">
                <a:solidFill>
                  <a:srgbClr val="00B050"/>
                </a:solidFill>
              </a:rPr>
              <a:t>)</a:t>
            </a:r>
            <a:r>
              <a:rPr lang="pt-BR" sz="2800" dirty="0">
                <a:solidFill>
                  <a:srgbClr val="00B050"/>
                </a:solidFill>
                <a:sym typeface="Symbol"/>
              </a:rPr>
              <a:t>  </a:t>
            </a:r>
            <a:r>
              <a:rPr lang="pl-PL" sz="2800" dirty="0">
                <a:solidFill>
                  <a:srgbClr val="00B050"/>
                </a:solidFill>
              </a:rPr>
              <a:t>IFU</a:t>
            </a:r>
            <a:r>
              <a:rPr lang="en-GB" sz="2800" dirty="0" smtClean="0">
                <a:solidFill>
                  <a:srgbClr val="00B050"/>
                </a:solidFill>
              </a:rPr>
              <a:t>’</a:t>
            </a:r>
            <a:r>
              <a:rPr lang="en-GB" sz="2800" dirty="0" smtClean="0"/>
              <a:t>)+</a:t>
            </a:r>
          </a:p>
          <a:p>
            <a:pPr marL="0" indent="0" algn="ctr">
              <a:buNone/>
            </a:pPr>
            <a:r>
              <a:rPr lang="en-GB" sz="2800" dirty="0" smtClean="0"/>
              <a:t>[</a:t>
            </a:r>
            <a:r>
              <a:rPr lang="en-GB" sz="2800" dirty="0" err="1" smtClean="0"/>
              <a:t>lt</a:t>
            </a:r>
            <a:r>
              <a:rPr lang="en-GB" sz="2800" dirty="0" smtClean="0"/>
              <a:t>](</a:t>
            </a:r>
            <a:r>
              <a:rPr lang="pl-PL" sz="2800" dirty="0" smtClean="0">
                <a:solidFill>
                  <a:srgbClr val="FF0000"/>
                </a:solidFill>
              </a:rPr>
              <a:t>(</a:t>
            </a:r>
            <a:r>
              <a:rPr lang="pl-PL" sz="2800" dirty="0">
                <a:solidFill>
                  <a:srgbClr val="FF0000"/>
                </a:solidFill>
              </a:rPr>
              <a:t>ALU + </a:t>
            </a:r>
            <a:r>
              <a:rPr lang="pl-PL" sz="2800" dirty="0" smtClean="0">
                <a:solidFill>
                  <a:srgbClr val="FF0000"/>
                </a:solidFill>
              </a:rPr>
              <a:t>PCIU)</a:t>
            </a:r>
            <a:r>
              <a:rPr lang="pt-BR" sz="2800" dirty="0" smtClean="0">
                <a:solidFill>
                  <a:srgbClr val="FF0000"/>
                </a:solidFill>
                <a:sym typeface="Symbol"/>
              </a:rPr>
              <a:t> </a:t>
            </a:r>
            <a:r>
              <a:rPr lang="pt-BR" sz="2800" dirty="0">
                <a:solidFill>
                  <a:srgbClr val="FF0000"/>
                </a:solidFill>
                <a:sym typeface="Symbol"/>
              </a:rPr>
              <a:t> </a:t>
            </a:r>
            <a:r>
              <a:rPr lang="pl-PL" sz="2800" dirty="0">
                <a:solidFill>
                  <a:srgbClr val="FF0000"/>
                </a:solidFill>
              </a:rPr>
              <a:t>PCIU</a:t>
            </a:r>
            <a:r>
              <a:rPr lang="en-GB" sz="2800" dirty="0">
                <a:solidFill>
                  <a:srgbClr val="FF0000"/>
                </a:solidFill>
              </a:rPr>
              <a:t>’</a:t>
            </a:r>
            <a:r>
              <a:rPr lang="pt-BR" sz="2800" dirty="0">
                <a:solidFill>
                  <a:srgbClr val="FF0000"/>
                </a:solidFill>
                <a:sym typeface="Symbol"/>
              </a:rPr>
              <a:t>  </a:t>
            </a:r>
            <a:r>
              <a:rPr lang="pl-PL" sz="2800" dirty="0">
                <a:solidFill>
                  <a:srgbClr val="FF0000"/>
                </a:solidFill>
              </a:rPr>
              <a:t>IFU</a:t>
            </a:r>
            <a:r>
              <a:rPr lang="en-GB" sz="2800" dirty="0" smtClean="0">
                <a:solidFill>
                  <a:srgbClr val="FF0000"/>
                </a:solidFill>
              </a:rPr>
              <a:t>’</a:t>
            </a:r>
            <a:r>
              <a:rPr lang="en-GB" sz="2800" dirty="0" smtClean="0"/>
              <a:t>)</a:t>
            </a:r>
          </a:p>
          <a:p>
            <a:pPr marL="0" indent="0" algn="ctr">
              <a:buNone/>
            </a:pPr>
            <a:r>
              <a:rPr lang="en-GB" sz="2800" dirty="0"/>
              <a:t>=</a:t>
            </a:r>
          </a:p>
          <a:p>
            <a:pPr marL="0" indent="0" algn="ctr">
              <a:buNone/>
            </a:pPr>
            <a:r>
              <a:rPr lang="en-GB" sz="2800" dirty="0"/>
              <a:t>(ALU </a:t>
            </a:r>
            <a:r>
              <a:rPr lang="en-GB" sz="2800" dirty="0" smtClean="0"/>
              <a:t>+ PCIU)</a:t>
            </a:r>
            <a:r>
              <a:rPr lang="pt-BR" sz="2800" dirty="0" smtClean="0">
                <a:sym typeface="Symbol"/>
              </a:rPr>
              <a:t>  </a:t>
            </a:r>
            <a:r>
              <a:rPr lang="en-GB" sz="2800" dirty="0" smtClean="0"/>
              <a:t>[</a:t>
            </a:r>
            <a:r>
              <a:rPr lang="en-GB" sz="2800" dirty="0" err="1"/>
              <a:t>lt</a:t>
            </a:r>
            <a:r>
              <a:rPr lang="en-GB" sz="2800" dirty="0"/>
              <a:t>]IFU </a:t>
            </a:r>
            <a:r>
              <a:rPr lang="pt-BR" sz="2800" dirty="0" smtClean="0">
                <a:sym typeface="Symbol"/>
              </a:rPr>
              <a:t> </a:t>
            </a:r>
            <a:r>
              <a:rPr lang="en-GB" sz="2800" dirty="0" smtClean="0"/>
              <a:t>(PCIU’ + [</a:t>
            </a:r>
            <a:r>
              <a:rPr lang="en-GB" sz="2800" dirty="0" err="1" smtClean="0"/>
              <a:t>lt</a:t>
            </a:r>
            <a:r>
              <a:rPr lang="en-GB" sz="2800" dirty="0" smtClean="0"/>
              <a:t>]ALU’)</a:t>
            </a:r>
            <a:r>
              <a:rPr lang="pt-BR" sz="2800" dirty="0" smtClean="0">
                <a:sym typeface="Symbol"/>
              </a:rPr>
              <a:t> </a:t>
            </a:r>
            <a:r>
              <a:rPr lang="pt-BR" sz="2800" dirty="0">
                <a:sym typeface="Symbol"/>
              </a:rPr>
              <a:t> </a:t>
            </a:r>
            <a:r>
              <a:rPr lang="en-GB" sz="2800" dirty="0" smtClean="0"/>
              <a:t>IFU’</a:t>
            </a:r>
            <a:endParaRPr lang="en-GB" sz="2800" dirty="0"/>
          </a:p>
          <a:p>
            <a:pPr marL="0" indent="0" algn="ctr">
              <a:buNone/>
            </a:pPr>
            <a:endParaRPr lang="en-GB" sz="2800" dirty="0"/>
          </a:p>
        </p:txBody>
      </p:sp>
      <p:cxnSp>
        <p:nvCxnSpPr>
          <p:cNvPr id="5" name="Straight Connector 4"/>
          <p:cNvCxnSpPr/>
          <p:nvPr/>
        </p:nvCxnSpPr>
        <p:spPr>
          <a:xfrm>
            <a:off x="2311401" y="4749801"/>
            <a:ext cx="228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83774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sp>
        <p:nvSpPr>
          <p:cNvPr id="3" name="Content Placeholder 2"/>
          <p:cNvSpPr>
            <a:spLocks noGrp="1"/>
          </p:cNvSpPr>
          <p:nvPr>
            <p:ph sz="quarter" idx="1"/>
          </p:nvPr>
        </p:nvSpPr>
        <p:spPr>
          <a:xfrm>
            <a:off x="540169" y="1143000"/>
            <a:ext cx="8153400" cy="1600200"/>
          </a:xfrm>
        </p:spPr>
        <p:txBody>
          <a:bodyPr>
            <a:noAutofit/>
          </a:bodyPr>
          <a:lstStyle/>
          <a:p>
            <a:r>
              <a:rPr lang="en-GB" sz="2800" dirty="0"/>
              <a:t>Cond. ALU #123 to </a:t>
            </a:r>
            <a:r>
              <a:rPr lang="en-GB" sz="2800" dirty="0" err="1" smtClean="0"/>
              <a:t>Rn</a:t>
            </a:r>
            <a:r>
              <a:rPr lang="en-GB" sz="2800" dirty="0" smtClean="0"/>
              <a:t>	e.g</a:t>
            </a:r>
            <a:r>
              <a:rPr lang="en-GB" sz="2800" dirty="0"/>
              <a:t>. if A&lt;B then SUB A,#</a:t>
            </a:r>
            <a:r>
              <a:rPr lang="en-GB" sz="2800" dirty="0" smtClean="0"/>
              <a:t>1</a:t>
            </a:r>
          </a:p>
          <a:p>
            <a:endParaRPr lang="en-GB" sz="2800" dirty="0"/>
          </a:p>
          <a:p>
            <a:pPr marL="0" indent="0" algn="ctr">
              <a:buNone/>
            </a:pPr>
            <a:r>
              <a:rPr lang="en-GB" sz="2800" dirty="0"/>
              <a:t>(ALU </a:t>
            </a:r>
            <a:r>
              <a:rPr lang="en-GB" sz="2800" dirty="0" smtClean="0"/>
              <a:t>+ PCIU</a:t>
            </a:r>
            <a:r>
              <a:rPr lang="en-GB" sz="2800" dirty="0"/>
              <a:t>)</a:t>
            </a:r>
            <a:r>
              <a:rPr lang="pt-BR" sz="2800" dirty="0">
                <a:sym typeface="Symbol"/>
              </a:rPr>
              <a:t>  </a:t>
            </a:r>
            <a:r>
              <a:rPr lang="en-GB" sz="2800" dirty="0"/>
              <a:t>[</a:t>
            </a:r>
            <a:r>
              <a:rPr lang="en-GB" sz="2800" dirty="0" err="1"/>
              <a:t>lt</a:t>
            </a:r>
            <a:r>
              <a:rPr lang="en-GB" sz="2800" dirty="0"/>
              <a:t>]IFU </a:t>
            </a:r>
            <a:r>
              <a:rPr lang="pt-BR" sz="2800" dirty="0">
                <a:sym typeface="Symbol"/>
              </a:rPr>
              <a:t> </a:t>
            </a:r>
            <a:r>
              <a:rPr lang="en-GB" sz="2800" dirty="0"/>
              <a:t>(PCIU</a:t>
            </a:r>
            <a:r>
              <a:rPr lang="en-GB" sz="2800" dirty="0" smtClean="0"/>
              <a:t>’ + [</a:t>
            </a:r>
            <a:r>
              <a:rPr lang="en-GB" sz="2800" dirty="0" err="1"/>
              <a:t>lt</a:t>
            </a:r>
            <a:r>
              <a:rPr lang="en-GB" sz="2800" dirty="0"/>
              <a:t>]ALU’)</a:t>
            </a:r>
            <a:r>
              <a:rPr lang="pt-BR" sz="2800" dirty="0">
                <a:sym typeface="Symbol"/>
              </a:rPr>
              <a:t>  </a:t>
            </a:r>
            <a:r>
              <a:rPr lang="en-GB" sz="2800" dirty="0"/>
              <a:t>IFU</a:t>
            </a:r>
            <a:r>
              <a:rPr lang="en-GB" sz="2800" dirty="0" smtClean="0"/>
              <a:t>’</a:t>
            </a:r>
            <a:endParaRPr lang="en-GB" sz="2800" dirty="0"/>
          </a:p>
          <a:p>
            <a:pPr marL="0" indent="0" algn="ctr">
              <a:buNone/>
            </a:pPr>
            <a:endParaRPr lang="en-GB" sz="2800" dirty="0"/>
          </a:p>
          <a:p>
            <a:pPr marL="0" indent="0" algn="ctr">
              <a:buNone/>
            </a:pPr>
            <a:endParaRPr lang="en-GB" sz="2800" dirty="0"/>
          </a:p>
        </p:txBody>
      </p:sp>
      <p:pic>
        <p:nvPicPr>
          <p:cNvPr id="5122" name="Picture 2" descr="D:\SVN\papers\REP44\EECE\presentation\po_CALU_123_Rn.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0600" y="2895600"/>
            <a:ext cx="7007947" cy="29718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256746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pic>
        <p:nvPicPr>
          <p:cNvPr id="6146" name="Picture 2" descr="D:\SVN\papers\REP44\EECE\presentation\po_MAU.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72533" y="2969301"/>
            <a:ext cx="2098555" cy="1357166"/>
          </a:xfrm>
          <a:prstGeom prst="rect">
            <a:avLst/>
          </a:prstGeom>
          <a:noFill/>
          <a:extLst>
            <a:ext uri="{909E8E84-426E-40DD-AFC4-6F175D3DCCD1}">
              <a14:hiddenFill xmlns="" xmlns:a14="http://schemas.microsoft.com/office/drawing/2010/main">
                <a:solidFill>
                  <a:srgbClr val="FFFFFF"/>
                </a:solidFill>
              </a14:hiddenFill>
            </a:ext>
          </a:extLst>
        </p:spPr>
      </p:pic>
      <p:pic>
        <p:nvPicPr>
          <p:cNvPr id="6147" name="Picture 3" descr="D:\SVN\papers\REP44\EECE\presentation\po_ALU_123_PC.e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311049" y="3081809"/>
            <a:ext cx="3147151" cy="1166016"/>
          </a:xfrm>
          <a:prstGeom prst="rect">
            <a:avLst/>
          </a:prstGeom>
          <a:noFill/>
          <a:extLst>
            <a:ext uri="{909E8E84-426E-40DD-AFC4-6F175D3DCCD1}">
              <a14:hiddenFill xmlns="" xmlns:a14="http://schemas.microsoft.com/office/drawing/2010/main">
                <a:solidFill>
                  <a:srgbClr val="FFFFFF"/>
                </a:solidFill>
              </a14:hiddenFill>
            </a:ext>
          </a:extLst>
        </p:spPr>
      </p:pic>
      <p:pic>
        <p:nvPicPr>
          <p:cNvPr id="6148" name="Picture 4" descr="D:\SVN\papers\REP44\EECE\presentation\po_ALU_123_Rn.e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654972" y="1295400"/>
            <a:ext cx="3136228" cy="1160555"/>
          </a:xfrm>
          <a:prstGeom prst="rect">
            <a:avLst/>
          </a:prstGeom>
          <a:noFill/>
          <a:extLst>
            <a:ext uri="{909E8E84-426E-40DD-AFC4-6F175D3DCCD1}">
              <a14:hiddenFill xmlns="" xmlns:a14="http://schemas.microsoft.com/office/drawing/2010/main">
                <a:solidFill>
                  <a:srgbClr val="FFFFFF"/>
                </a:solidFill>
              </a14:hiddenFill>
            </a:ext>
          </a:extLst>
        </p:spPr>
      </p:pic>
      <p:pic>
        <p:nvPicPr>
          <p:cNvPr id="6149" name="Picture 5" descr="D:\SVN\papers\REP44\EECE\presentation\po_ALU_Rn_PC.em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229315" y="1289939"/>
            <a:ext cx="2098555" cy="1166016"/>
          </a:xfrm>
          <a:prstGeom prst="rect">
            <a:avLst/>
          </a:prstGeom>
          <a:noFill/>
          <a:extLst>
            <a:ext uri="{909E8E84-426E-40DD-AFC4-6F175D3DCCD1}">
              <a14:hiddenFill xmlns="" xmlns:a14="http://schemas.microsoft.com/office/drawing/2010/main">
                <a:solidFill>
                  <a:srgbClr val="FFFFFF"/>
                </a:solidFill>
              </a14:hiddenFill>
            </a:ext>
          </a:extLst>
        </p:spPr>
      </p:pic>
      <p:pic>
        <p:nvPicPr>
          <p:cNvPr id="6150" name="Picture 6" descr="D:\SVN\papers\REP44\EECE\presentation\po_ALU_Rn_Rn.emf"/>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81000" y="1185863"/>
            <a:ext cx="2098555" cy="1166016"/>
          </a:xfrm>
          <a:prstGeom prst="rect">
            <a:avLst/>
          </a:prstGeom>
          <a:noFill/>
          <a:extLst>
            <a:ext uri="{909E8E84-426E-40DD-AFC4-6F175D3DCCD1}">
              <a14:hiddenFill xmlns="" xmlns:a14="http://schemas.microsoft.com/office/drawing/2010/main">
                <a:solidFill>
                  <a:srgbClr val="FFFFFF"/>
                </a:solidFill>
              </a14:hiddenFill>
            </a:ext>
          </a:extLst>
        </p:spPr>
      </p:pic>
      <p:pic>
        <p:nvPicPr>
          <p:cNvPr id="6151" name="Picture 7" descr="D:\SVN\papers\REP44\EECE\presentation\po_CALU_123_PC.emf"/>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029200" y="5181600"/>
            <a:ext cx="3200400" cy="1357166"/>
          </a:xfrm>
          <a:prstGeom prst="rect">
            <a:avLst/>
          </a:prstGeom>
          <a:noFill/>
          <a:extLst>
            <a:ext uri="{909E8E84-426E-40DD-AFC4-6F175D3DCCD1}">
              <a14:hiddenFill xmlns="" xmlns:a14="http://schemas.microsoft.com/office/drawing/2010/main">
                <a:solidFill>
                  <a:srgbClr val="FFFFFF"/>
                </a:solidFill>
              </a14:hiddenFill>
            </a:ext>
          </a:extLst>
        </p:spPr>
      </p:pic>
      <p:pic>
        <p:nvPicPr>
          <p:cNvPr id="6152" name="Picture 8" descr="D:\SVN\papers\REP44\EECE\presentation\po_CALU_123_Rn.emf"/>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762000" y="5181600"/>
            <a:ext cx="3200400" cy="1357166"/>
          </a:xfrm>
          <a:prstGeom prst="rect">
            <a:avLst/>
          </a:prstGeom>
          <a:noFill/>
          <a:extLst>
            <a:ext uri="{909E8E84-426E-40DD-AFC4-6F175D3DCCD1}">
              <a14:hiddenFill xmlns="" xmlns:a14="http://schemas.microsoft.com/office/drawing/2010/main">
                <a:solidFill>
                  <a:srgbClr val="FFFFFF"/>
                </a:solidFill>
              </a14:hiddenFill>
            </a:ext>
          </a:extLst>
        </p:spPr>
      </p:pic>
      <p:pic>
        <p:nvPicPr>
          <p:cNvPr id="6153" name="Picture 9" descr="D:\SVN\papers\REP44\EECE\presentation\po_CALU_Rn_Rn.emf"/>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602959" y="2986234"/>
            <a:ext cx="2426241" cy="135716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68867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Case study: Processor microcontroller</a:t>
            </a:r>
          </a:p>
        </p:txBody>
      </p:sp>
      <p:pic>
        <p:nvPicPr>
          <p:cNvPr id="7172" name="Picture 4" descr="D:\SVN\papers\REP44\EECE\presentation\CPOG_L_3.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2057400"/>
            <a:ext cx="7971261" cy="2895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28321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and future work</a:t>
            </a:r>
            <a:endParaRPr lang="en-GB" dirty="0"/>
          </a:p>
        </p:txBody>
      </p:sp>
      <p:sp>
        <p:nvSpPr>
          <p:cNvPr id="3" name="Content Placeholder 2"/>
          <p:cNvSpPr>
            <a:spLocks noGrp="1"/>
          </p:cNvSpPr>
          <p:nvPr>
            <p:ph sz="quarter" idx="1"/>
          </p:nvPr>
        </p:nvSpPr>
        <p:spPr>
          <a:xfrm>
            <a:off x="457200" y="838200"/>
            <a:ext cx="8305800" cy="5791200"/>
          </a:xfrm>
        </p:spPr>
        <p:txBody>
          <a:bodyPr>
            <a:noAutofit/>
          </a:bodyPr>
          <a:lstStyle/>
          <a:p>
            <a:r>
              <a:rPr lang="en-GB" sz="2800" dirty="0" smtClean="0"/>
              <a:t>New formalisms: PG and TPG algebrae with sound, minimal and complete sets of axioms</a:t>
            </a:r>
          </a:p>
          <a:p>
            <a:r>
              <a:rPr lang="en-GB" sz="2800" dirty="0" smtClean="0"/>
              <a:t>Canonical forms</a:t>
            </a:r>
          </a:p>
          <a:p>
            <a:r>
              <a:rPr lang="en-GB" sz="2800" dirty="0" smtClean="0"/>
              <a:t>Can work with groups </a:t>
            </a:r>
            <a:r>
              <a:rPr lang="en-GB" sz="2800" dirty="0"/>
              <a:t>of </a:t>
            </a:r>
            <a:r>
              <a:rPr lang="en-GB" sz="2800" dirty="0" smtClean="0"/>
              <a:t>scenarios and exploit the similarities between them</a:t>
            </a:r>
          </a:p>
          <a:p>
            <a:r>
              <a:rPr lang="en-GB" sz="2800" dirty="0" smtClean="0"/>
              <a:t>Can formally compose, manipulate and simplify the specifications using </a:t>
            </a:r>
            <a:r>
              <a:rPr lang="en-GB" sz="2800" dirty="0"/>
              <a:t>the rules of </a:t>
            </a:r>
            <a:r>
              <a:rPr lang="en-GB" sz="2800" dirty="0" smtClean="0"/>
              <a:t>these </a:t>
            </a:r>
            <a:r>
              <a:rPr lang="en-GB" sz="2800" dirty="0" err="1" smtClean="0"/>
              <a:t>algebrae</a:t>
            </a:r>
            <a:endParaRPr lang="en-GB" sz="2800" dirty="0" smtClean="0"/>
          </a:p>
          <a:p>
            <a:r>
              <a:rPr lang="en-GB" sz="2800" dirty="0" smtClean="0"/>
              <a:t>Applications in microelectronics, formal methods, computer architecture, modelling university courses </a:t>
            </a:r>
          </a:p>
          <a:p>
            <a:pPr marL="0" indent="0">
              <a:spcBef>
                <a:spcPts val="1800"/>
              </a:spcBef>
              <a:buNone/>
            </a:pPr>
            <a:r>
              <a:rPr lang="en-GB" sz="2800" b="1" dirty="0" smtClean="0"/>
              <a:t>Future work:</a:t>
            </a:r>
          </a:p>
          <a:p>
            <a:r>
              <a:rPr lang="en-GB" sz="2800" dirty="0" smtClean="0"/>
              <a:t>Tool implementation</a:t>
            </a:r>
          </a:p>
          <a:p>
            <a:r>
              <a:rPr lang="en-GB" sz="2800" dirty="0" smtClean="0"/>
              <a:t>Simplification by modular decomposition of graphs</a:t>
            </a:r>
            <a:endParaRPr lang="en-GB" sz="2800" dirty="0"/>
          </a:p>
        </p:txBody>
      </p:sp>
    </p:spTree>
    <p:extLst>
      <p:ext uri="{BB962C8B-B14F-4D97-AF65-F5344CB8AC3E}">
        <p14:creationId xmlns="" xmlns:p14="http://schemas.microsoft.com/office/powerpoint/2010/main" val="3896379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GB" dirty="0" smtClean="0"/>
              <a:t>Design productivity gap</a:t>
            </a:r>
            <a:endParaRPr lang="en-GB" dirty="0"/>
          </a:p>
        </p:txBody>
      </p:sp>
      <p:sp>
        <p:nvSpPr>
          <p:cNvPr id="5" name="TextBox 4"/>
          <p:cNvSpPr txBox="1"/>
          <p:nvPr/>
        </p:nvSpPr>
        <p:spPr>
          <a:xfrm>
            <a:off x="6477000" y="2819400"/>
            <a:ext cx="1066800" cy="369332"/>
          </a:xfrm>
          <a:prstGeom prst="rect">
            <a:avLst/>
          </a:prstGeom>
          <a:noFill/>
        </p:spPr>
        <p:txBody>
          <a:bodyPr wrap="square" rtlCol="0">
            <a:spAutoFit/>
          </a:bodyPr>
          <a:lstStyle/>
          <a:p>
            <a:r>
              <a:rPr lang="en-GB" b="1" dirty="0" smtClean="0">
                <a:solidFill>
                  <a:srgbClr val="C00000"/>
                </a:solidFill>
              </a:rPr>
              <a:t>10000py</a:t>
            </a:r>
            <a:endParaRPr lang="en-GB" b="1" dirty="0">
              <a:solidFill>
                <a:srgbClr val="C00000"/>
              </a:solidFill>
            </a:endParaRPr>
          </a:p>
        </p:txBody>
      </p:sp>
      <p:sp>
        <p:nvSpPr>
          <p:cNvPr id="7" name="TextBox 6"/>
          <p:cNvSpPr txBox="1"/>
          <p:nvPr/>
        </p:nvSpPr>
        <p:spPr>
          <a:xfrm rot="20466234">
            <a:off x="4069662" y="4235718"/>
            <a:ext cx="2886688" cy="369332"/>
          </a:xfrm>
          <a:prstGeom prst="rect">
            <a:avLst/>
          </a:prstGeom>
          <a:noFill/>
        </p:spPr>
        <p:txBody>
          <a:bodyPr wrap="none" rtlCol="0">
            <a:spAutoFit/>
          </a:bodyPr>
          <a:lstStyle/>
          <a:p>
            <a:r>
              <a:rPr lang="en-GB" dirty="0" smtClean="0">
                <a:solidFill>
                  <a:srgbClr val="C00000"/>
                </a:solidFill>
              </a:rPr>
              <a:t>Annual productivity gain ~20% </a:t>
            </a:r>
            <a:endParaRPr lang="en-GB" dirty="0">
              <a:solidFill>
                <a:srgbClr val="C00000"/>
              </a:solidFill>
            </a:endParaRPr>
          </a:p>
        </p:txBody>
      </p:sp>
      <p:sp>
        <p:nvSpPr>
          <p:cNvPr id="16" name="TextBox 15"/>
          <p:cNvSpPr txBox="1"/>
          <p:nvPr/>
        </p:nvSpPr>
        <p:spPr>
          <a:xfrm rot="18919726">
            <a:off x="2119140" y="3101443"/>
            <a:ext cx="3338606" cy="369332"/>
          </a:xfrm>
          <a:prstGeom prst="rect">
            <a:avLst/>
          </a:prstGeom>
          <a:noFill/>
        </p:spPr>
        <p:txBody>
          <a:bodyPr wrap="none" rtlCol="0">
            <a:spAutoFit/>
          </a:bodyPr>
          <a:lstStyle/>
          <a:p>
            <a:r>
              <a:rPr lang="en-GB" dirty="0" smtClean="0"/>
              <a:t>Annual manufacturing gain &gt;40% </a:t>
            </a:r>
            <a:endParaRPr lang="en-GB" dirty="0"/>
          </a:p>
        </p:txBody>
      </p:sp>
      <p:pic>
        <p:nvPicPr>
          <p:cNvPr id="2050" name="Picture 2" descr="C:\Users\chEEtah\Documents\Presentations\PG Algebra\Transistor_Count_and_Moore's_Law_-_2011.emf"/>
          <p:cNvPicPr>
            <a:picLocks noChangeAspect="1" noChangeArrowheads="1"/>
          </p:cNvPicPr>
          <p:nvPr/>
        </p:nvPicPr>
        <p:blipFill>
          <a:blip r:embed="rId2" cstate="print"/>
          <a:srcRect/>
          <a:stretch>
            <a:fillRect/>
          </a:stretch>
        </p:blipFill>
        <p:spPr bwMode="auto">
          <a:xfrm>
            <a:off x="141306" y="807027"/>
            <a:ext cx="8850294" cy="5867400"/>
          </a:xfrm>
          <a:prstGeom prst="rect">
            <a:avLst/>
          </a:prstGeom>
          <a:noFill/>
        </p:spPr>
      </p:pic>
      <p:sp>
        <p:nvSpPr>
          <p:cNvPr id="4" name="Down Arrow 3"/>
          <p:cNvSpPr/>
          <p:nvPr/>
        </p:nvSpPr>
        <p:spPr>
          <a:xfrm>
            <a:off x="6400800" y="1534391"/>
            <a:ext cx="152400" cy="2133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Down Arrow 11"/>
          <p:cNvSpPr/>
          <p:nvPr/>
        </p:nvSpPr>
        <p:spPr>
          <a:xfrm>
            <a:off x="5181600" y="2612675"/>
            <a:ext cx="152400" cy="1491734"/>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5334000" y="3516868"/>
            <a:ext cx="1066800" cy="369332"/>
          </a:xfrm>
          <a:prstGeom prst="rect">
            <a:avLst/>
          </a:prstGeom>
          <a:noFill/>
        </p:spPr>
        <p:txBody>
          <a:bodyPr wrap="square" rtlCol="0">
            <a:spAutoFit/>
          </a:bodyPr>
          <a:lstStyle/>
          <a:p>
            <a:r>
              <a:rPr lang="en-GB" b="1" dirty="0" smtClean="0">
                <a:solidFill>
                  <a:srgbClr val="C00000"/>
                </a:solidFill>
              </a:rPr>
              <a:t>850py</a:t>
            </a:r>
            <a:endParaRPr lang="en-GB" b="1" dirty="0">
              <a:solidFill>
                <a:srgbClr val="C00000"/>
              </a:solidFill>
            </a:endParaRPr>
          </a:p>
        </p:txBody>
      </p:sp>
      <p:sp>
        <p:nvSpPr>
          <p:cNvPr id="6" name="TextBox 5"/>
          <p:cNvSpPr txBox="1"/>
          <p:nvPr/>
        </p:nvSpPr>
        <p:spPr>
          <a:xfrm rot="19441274">
            <a:off x="4729076" y="2800023"/>
            <a:ext cx="2139240" cy="400110"/>
          </a:xfrm>
          <a:prstGeom prst="rect">
            <a:avLst/>
          </a:prstGeom>
          <a:solidFill>
            <a:schemeClr val="bg1"/>
          </a:solidFill>
        </p:spPr>
        <p:txBody>
          <a:bodyPr wrap="none" rtlCol="0">
            <a:spAutoFit/>
          </a:bodyPr>
          <a:lstStyle/>
          <a:p>
            <a:r>
              <a:rPr lang="en-GB" sz="2000" b="1" dirty="0" smtClean="0">
                <a:solidFill>
                  <a:srgbClr val="C00000"/>
                </a:solidFill>
              </a:rPr>
              <a:t>“Productivity gap”</a:t>
            </a:r>
            <a:endParaRPr lang="en-GB" sz="2000" b="1" dirty="0">
              <a:solidFill>
                <a:srgbClr val="C00000"/>
              </a:solidFill>
            </a:endParaRPr>
          </a:p>
        </p:txBody>
      </p:sp>
    </p:spTree>
    <p:extLst>
      <p:ext uri="{BB962C8B-B14F-4D97-AF65-F5344CB8AC3E}">
        <p14:creationId xmlns="" xmlns:p14="http://schemas.microsoft.com/office/powerpoint/2010/main" val="166406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animBg="1"/>
      <p:bldP spid="12" grpId="0" animBg="1"/>
      <p:bldP spid="13"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667000"/>
            <a:ext cx="8839200" cy="808038"/>
          </a:xfrm>
        </p:spPr>
        <p:txBody>
          <a:bodyPr/>
          <a:lstStyle/>
          <a:p>
            <a:pPr algn="ctr"/>
            <a:r>
              <a:rPr lang="en-GB" b="1" dirty="0" smtClean="0"/>
              <a:t>Thank you!</a:t>
            </a:r>
            <a:endParaRPr lang="en-GB"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4" name="AutoShape 406"/>
          <p:cNvSpPr>
            <a:spLocks noChangeArrowheads="1"/>
          </p:cNvSpPr>
          <p:nvPr/>
        </p:nvSpPr>
        <p:spPr bwMode="auto">
          <a:xfrm rot="1285296">
            <a:off x="5003800" y="2492375"/>
            <a:ext cx="287338" cy="2160588"/>
          </a:xfrm>
          <a:prstGeom prst="upDownArrow">
            <a:avLst>
              <a:gd name="adj1" fmla="val 42537"/>
              <a:gd name="adj2" fmla="val 38328"/>
            </a:avLst>
          </a:prstGeom>
          <a:solidFill>
            <a:srgbClr val="B7D8FF"/>
          </a:solidFill>
          <a:ln w="9525" algn="ctr">
            <a:solidFill>
              <a:schemeClr val="tx1"/>
            </a:solidFill>
            <a:miter lim="800000"/>
            <a:headEnd/>
            <a:tailEnd/>
          </a:ln>
        </p:spPr>
        <p:txBody>
          <a:bodyPr wrap="none" anchor="ctr"/>
          <a:lstStyle/>
          <a:p>
            <a:endParaRPr lang="en-US"/>
          </a:p>
        </p:txBody>
      </p:sp>
      <p:sp>
        <p:nvSpPr>
          <p:cNvPr id="22932" name="Rectangle 404"/>
          <p:cNvSpPr>
            <a:spLocks noChangeArrowheads="1"/>
          </p:cNvSpPr>
          <p:nvPr/>
        </p:nvSpPr>
        <p:spPr bwMode="auto">
          <a:xfrm>
            <a:off x="5376863" y="1557338"/>
            <a:ext cx="838200" cy="1008062"/>
          </a:xfrm>
          <a:prstGeom prst="rect">
            <a:avLst/>
          </a:prstGeom>
          <a:solidFill>
            <a:srgbClr val="B7D8FF"/>
          </a:solidFill>
          <a:ln w="9525">
            <a:solidFill>
              <a:schemeClr val="tx1"/>
            </a:solidFill>
            <a:miter lim="800000"/>
            <a:headEnd/>
            <a:tailEnd/>
          </a:ln>
        </p:spPr>
        <p:txBody>
          <a:bodyPr wrap="none" anchor="ctr"/>
          <a:lstStyle/>
          <a:p>
            <a:endParaRPr lang="en-US"/>
          </a:p>
        </p:txBody>
      </p:sp>
      <p:sp>
        <p:nvSpPr>
          <p:cNvPr id="22921" name="Rectangle 393"/>
          <p:cNvSpPr>
            <a:spLocks noChangeArrowheads="1"/>
          </p:cNvSpPr>
          <p:nvPr/>
        </p:nvSpPr>
        <p:spPr bwMode="auto">
          <a:xfrm>
            <a:off x="5011738" y="3068638"/>
            <a:ext cx="792162" cy="1008062"/>
          </a:xfrm>
          <a:prstGeom prst="rect">
            <a:avLst/>
          </a:prstGeom>
          <a:solidFill>
            <a:srgbClr val="FFC197"/>
          </a:solidFill>
          <a:ln w="9525">
            <a:solidFill>
              <a:schemeClr val="tx1"/>
            </a:solidFill>
            <a:miter lim="800000"/>
            <a:headEnd/>
            <a:tailEnd/>
          </a:ln>
        </p:spPr>
        <p:txBody>
          <a:bodyPr wrap="none" anchor="ctr"/>
          <a:lstStyle/>
          <a:p>
            <a:endParaRPr lang="en-US"/>
          </a:p>
        </p:txBody>
      </p:sp>
      <p:sp>
        <p:nvSpPr>
          <p:cNvPr id="22919" name="Rectangle 391"/>
          <p:cNvSpPr>
            <a:spLocks noChangeArrowheads="1"/>
          </p:cNvSpPr>
          <p:nvPr/>
        </p:nvSpPr>
        <p:spPr bwMode="auto">
          <a:xfrm>
            <a:off x="5029200" y="4581525"/>
            <a:ext cx="792163" cy="1008063"/>
          </a:xfrm>
          <a:prstGeom prst="rect">
            <a:avLst/>
          </a:prstGeom>
          <a:solidFill>
            <a:srgbClr val="FFC197"/>
          </a:solidFill>
          <a:ln w="9525">
            <a:solidFill>
              <a:schemeClr val="tx1"/>
            </a:solidFill>
            <a:miter lim="800000"/>
            <a:headEnd/>
            <a:tailEnd/>
          </a:ln>
        </p:spPr>
        <p:txBody>
          <a:bodyPr wrap="none" anchor="ctr"/>
          <a:lstStyle/>
          <a:p>
            <a:endParaRPr lang="en-US"/>
          </a:p>
        </p:txBody>
      </p:sp>
      <p:sp>
        <p:nvSpPr>
          <p:cNvPr id="22917" name="Rectangle 389"/>
          <p:cNvSpPr>
            <a:spLocks noChangeArrowheads="1"/>
          </p:cNvSpPr>
          <p:nvPr/>
        </p:nvSpPr>
        <p:spPr bwMode="auto">
          <a:xfrm>
            <a:off x="4138613" y="4581525"/>
            <a:ext cx="792162" cy="1008063"/>
          </a:xfrm>
          <a:prstGeom prst="rect">
            <a:avLst/>
          </a:prstGeom>
          <a:solidFill>
            <a:srgbClr val="B7D8FF"/>
          </a:solidFill>
          <a:ln w="9525">
            <a:solidFill>
              <a:schemeClr val="tx1"/>
            </a:solidFill>
            <a:miter lim="800000"/>
            <a:headEnd/>
            <a:tailEnd/>
          </a:ln>
        </p:spPr>
        <p:txBody>
          <a:bodyPr wrap="none" anchor="ctr"/>
          <a:lstStyle/>
          <a:p>
            <a:endParaRPr lang="en-US"/>
          </a:p>
        </p:txBody>
      </p:sp>
      <p:sp>
        <p:nvSpPr>
          <p:cNvPr id="22911" name="Rectangle 383"/>
          <p:cNvSpPr>
            <a:spLocks noChangeArrowheads="1"/>
          </p:cNvSpPr>
          <p:nvPr/>
        </p:nvSpPr>
        <p:spPr bwMode="auto">
          <a:xfrm>
            <a:off x="3270250" y="3121025"/>
            <a:ext cx="720725" cy="935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2910" name="Rectangle 382"/>
          <p:cNvSpPr>
            <a:spLocks noChangeArrowheads="1"/>
          </p:cNvSpPr>
          <p:nvPr/>
        </p:nvSpPr>
        <p:spPr bwMode="auto">
          <a:xfrm>
            <a:off x="3714750" y="1570037"/>
            <a:ext cx="720725" cy="935037"/>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2533" name="Text Box 5"/>
          <p:cNvSpPr txBox="1">
            <a:spLocks noChangeArrowheads="1"/>
          </p:cNvSpPr>
          <p:nvPr/>
        </p:nvSpPr>
        <p:spPr bwMode="auto">
          <a:xfrm>
            <a:off x="3414713" y="2463225"/>
            <a:ext cx="471487"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l" eaLnBrk="1" hangingPunct="1"/>
            <a:r>
              <a:rPr lang="en-GB" sz="3200" b="1" dirty="0" smtClean="0">
                <a:solidFill>
                  <a:srgbClr val="FF0000"/>
                </a:solidFill>
                <a:latin typeface="Calibri" pitchFamily="34" charset="0"/>
                <a:cs typeface="Calibri" pitchFamily="34" charset="0"/>
              </a:rPr>
              <a:t>?</a:t>
            </a:r>
            <a:endParaRPr lang="ru-RU" sz="3200" b="1" dirty="0">
              <a:solidFill>
                <a:srgbClr val="FF0000"/>
              </a:solidFill>
              <a:latin typeface="Calibri" pitchFamily="34" charset="0"/>
              <a:cs typeface="Calibri" pitchFamily="34" charset="0"/>
            </a:endParaRPr>
          </a:p>
        </p:txBody>
      </p:sp>
      <p:sp>
        <p:nvSpPr>
          <p:cNvPr id="22913" name="AutoShape 385"/>
          <p:cNvSpPr>
            <a:spLocks noChangeArrowheads="1"/>
          </p:cNvSpPr>
          <p:nvPr/>
        </p:nvSpPr>
        <p:spPr bwMode="auto">
          <a:xfrm rot="1500000">
            <a:off x="3802063" y="2592388"/>
            <a:ext cx="257175" cy="496887"/>
          </a:xfrm>
          <a:prstGeom prst="downArrow">
            <a:avLst>
              <a:gd name="adj1" fmla="val 50000"/>
              <a:gd name="adj2" fmla="val 48302"/>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a:p>
        </p:txBody>
      </p:sp>
      <p:sp>
        <p:nvSpPr>
          <p:cNvPr id="22920" name="AutoShape 392"/>
          <p:cNvSpPr>
            <a:spLocks noChangeArrowheads="1"/>
          </p:cNvSpPr>
          <p:nvPr/>
        </p:nvSpPr>
        <p:spPr bwMode="auto">
          <a:xfrm>
            <a:off x="5291138" y="4076700"/>
            <a:ext cx="215900" cy="504825"/>
          </a:xfrm>
          <a:prstGeom prst="upDownArrow">
            <a:avLst>
              <a:gd name="adj1" fmla="val 50000"/>
              <a:gd name="adj2" fmla="val 46765"/>
            </a:avLst>
          </a:prstGeom>
          <a:solidFill>
            <a:srgbClr val="FFC197"/>
          </a:solidFill>
          <a:ln w="9525">
            <a:solidFill>
              <a:schemeClr val="tx1"/>
            </a:solidFill>
            <a:miter lim="800000"/>
            <a:headEnd/>
            <a:tailEnd/>
          </a:ln>
        </p:spPr>
        <p:txBody>
          <a:bodyPr vert="eaVert" wrap="none" anchor="ctr"/>
          <a:lstStyle/>
          <a:p>
            <a:endParaRPr lang="en-US"/>
          </a:p>
        </p:txBody>
      </p:sp>
      <p:sp>
        <p:nvSpPr>
          <p:cNvPr id="22935" name="AutoShape 407"/>
          <p:cNvSpPr>
            <a:spLocks/>
          </p:cNvSpPr>
          <p:nvPr/>
        </p:nvSpPr>
        <p:spPr bwMode="auto">
          <a:xfrm>
            <a:off x="7019925" y="2049463"/>
            <a:ext cx="504825" cy="3527425"/>
          </a:xfrm>
          <a:prstGeom prst="rightBrace">
            <a:avLst>
              <a:gd name="adj1" fmla="val 58229"/>
              <a:gd name="adj2" fmla="val 50000"/>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2936" name="Text Box 408"/>
          <p:cNvSpPr txBox="1">
            <a:spLocks noChangeArrowheads="1"/>
          </p:cNvSpPr>
          <p:nvPr/>
        </p:nvSpPr>
        <p:spPr bwMode="auto">
          <a:xfrm>
            <a:off x="7451725" y="3459163"/>
            <a:ext cx="169227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a:t>13 lines</a:t>
            </a:r>
          </a:p>
          <a:p>
            <a:pPr eaLnBrk="1" hangingPunct="1"/>
            <a:r>
              <a:rPr lang="en-GB" sz="2200"/>
              <a:t>270 stations</a:t>
            </a:r>
            <a:endParaRPr lang="ru-RU" sz="2200"/>
          </a:p>
        </p:txBody>
      </p:sp>
      <p:sp>
        <p:nvSpPr>
          <p:cNvPr id="22938" name="Line 410"/>
          <p:cNvSpPr>
            <a:spLocks noChangeShapeType="1"/>
          </p:cNvSpPr>
          <p:nvPr/>
        </p:nvSpPr>
        <p:spPr bwMode="auto">
          <a:xfrm flipV="1">
            <a:off x="4067175" y="2540000"/>
            <a:ext cx="1728788" cy="0"/>
          </a:xfrm>
          <a:prstGeom prst="line">
            <a:avLst/>
          </a:prstGeom>
          <a:noFill/>
          <a:ln w="9525">
            <a:solidFill>
              <a:schemeClr val="tx1"/>
            </a:solidFill>
            <a:round/>
            <a:headEnd type="oval" w="med" len="med"/>
            <a:tailEnd type="stealth" w="lg" len="lg"/>
          </a:ln>
          <a:extLst>
            <a:ext uri="{909E8E84-426E-40DD-AFC4-6F175D3DCCD1}">
              <a14:hiddenFill xmlns="" xmlns:a14="http://schemas.microsoft.com/office/drawing/2010/main">
                <a:noFill/>
              </a14:hiddenFill>
            </a:ext>
          </a:extLst>
        </p:spPr>
        <p:txBody>
          <a:bodyPr wrap="none" anchor="ctr"/>
          <a:lstStyle/>
          <a:p>
            <a:endParaRPr lang="en-GB"/>
          </a:p>
        </p:txBody>
      </p:sp>
      <p:sp>
        <p:nvSpPr>
          <p:cNvPr id="22939" name="Line 411"/>
          <p:cNvSpPr>
            <a:spLocks noChangeShapeType="1"/>
          </p:cNvSpPr>
          <p:nvPr/>
        </p:nvSpPr>
        <p:spPr bwMode="auto">
          <a:xfrm>
            <a:off x="4525963" y="5589588"/>
            <a:ext cx="904875" cy="0"/>
          </a:xfrm>
          <a:prstGeom prst="line">
            <a:avLst/>
          </a:prstGeom>
          <a:noFill/>
          <a:ln w="9525">
            <a:solidFill>
              <a:schemeClr val="tx1"/>
            </a:solidFill>
            <a:round/>
            <a:headEnd type="oval" w="med" len="med"/>
            <a:tailEnd type="stealth" w="lg" len="lg"/>
          </a:ln>
          <a:extLst>
            <a:ext uri="{909E8E84-426E-40DD-AFC4-6F175D3DCCD1}">
              <a14:hiddenFill xmlns="" xmlns:a14="http://schemas.microsoft.com/office/drawing/2010/main">
                <a:noFill/>
              </a14:hiddenFill>
            </a:ext>
          </a:extLst>
        </p:spPr>
        <p:txBody>
          <a:bodyPr wrap="none" anchor="ctr"/>
          <a:lstStyle/>
          <a:p>
            <a:endParaRPr lang="en-GB"/>
          </a:p>
        </p:txBody>
      </p:sp>
      <p:sp>
        <p:nvSpPr>
          <p:cNvPr id="22940" name="Line 412"/>
          <p:cNvSpPr>
            <a:spLocks noChangeShapeType="1"/>
          </p:cNvSpPr>
          <p:nvPr/>
        </p:nvSpPr>
        <p:spPr bwMode="auto">
          <a:xfrm flipH="1">
            <a:off x="3609975" y="4076700"/>
            <a:ext cx="1830388" cy="0"/>
          </a:xfrm>
          <a:prstGeom prst="line">
            <a:avLst/>
          </a:prstGeom>
          <a:noFill/>
          <a:ln w="9525">
            <a:solidFill>
              <a:schemeClr val="tx1"/>
            </a:solidFill>
            <a:round/>
            <a:headEnd type="oval" w="med" len="med"/>
            <a:tailEnd type="stealth" w="lg" len="lg"/>
          </a:ln>
          <a:extLst>
            <a:ext uri="{909E8E84-426E-40DD-AFC4-6F175D3DCCD1}">
              <a14:hiddenFill xmlns="" xmlns:a14="http://schemas.microsoft.com/office/drawing/2010/main">
                <a:noFill/>
              </a14:hiddenFill>
            </a:ext>
          </a:extLst>
        </p:spPr>
        <p:txBody>
          <a:bodyPr wrap="none" anchor="ctr"/>
          <a:lstStyle/>
          <a:p>
            <a:endParaRPr lang="en-GB"/>
          </a:p>
        </p:txBody>
      </p:sp>
      <p:pic>
        <p:nvPicPr>
          <p:cNvPr id="22941" name="Picture 413" descr="london-underground-logo"/>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27925" y="3249613"/>
            <a:ext cx="1322388" cy="1108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4" name="Title 1"/>
          <p:cNvSpPr>
            <a:spLocks noGrp="1"/>
          </p:cNvSpPr>
          <p:nvPr>
            <p:ph type="title"/>
          </p:nvPr>
        </p:nvSpPr>
        <p:spPr/>
        <p:txBody>
          <a:bodyPr/>
          <a:lstStyle/>
          <a:p>
            <a:r>
              <a:rPr lang="en-GB" dirty="0" smtClean="0"/>
              <a:t>Individual descriptions</a:t>
            </a:r>
            <a:endParaRPr lang="en-GB" dirty="0"/>
          </a:p>
        </p:txBody>
      </p:sp>
      <p:pic>
        <p:nvPicPr>
          <p:cNvPr id="22915" name="Picture 387" descr="metro_lines"/>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t="7342" b="2923"/>
          <a:stretch/>
        </p:blipFill>
        <p:spPr bwMode="auto">
          <a:xfrm>
            <a:off x="250825" y="1380744"/>
            <a:ext cx="6842125" cy="44189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186710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9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9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91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9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9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9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9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9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920"/>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935"/>
                                        </p:tgtEl>
                                        <p:attrNameLst>
                                          <p:attrName>style.visibility</p:attrName>
                                        </p:attrNameLst>
                                      </p:cBhvr>
                                      <p:to>
                                        <p:strVal val="visible"/>
                                      </p:to>
                                    </p:set>
                                  </p:childTnLst>
                                </p:cTn>
                              </p:par>
                              <p:par>
                                <p:cTn id="33" presetID="0" presetClass="path" presetSubtype="0" accel="50000" decel="50000" fill="hold" nodeType="withEffect">
                                  <p:stCondLst>
                                    <p:cond delay="0"/>
                                  </p:stCondLst>
                                  <p:childTnLst>
                                    <p:animMotion origin="layout" path="M 5.27778E-6 -1.85185E-6 L 5.27778E-6 -0.14699 " pathEditMode="relative" ptsTypes="AA">
                                      <p:cBhvr>
                                        <p:cTn id="34" dur="500" fill="hold"/>
                                        <p:tgtEl>
                                          <p:spTgt spid="22941"/>
                                        </p:tgtEl>
                                        <p:attrNameLst>
                                          <p:attrName>ppt_x</p:attrName>
                                          <p:attrName>ppt_y</p:attrName>
                                        </p:attrNameLst>
                                      </p:cBhvr>
                                    </p:animMotion>
                                  </p:childTnLst>
                                </p:cTn>
                              </p:par>
                              <p:par>
                                <p:cTn id="35" presetID="1" presetClass="entr" presetSubtype="0" fill="hold" grpId="0" nodeType="withEffect">
                                  <p:stCondLst>
                                    <p:cond delay="0"/>
                                  </p:stCondLst>
                                  <p:childTnLst>
                                    <p:set>
                                      <p:cBhvr>
                                        <p:cTn id="36" dur="1" fill="hold">
                                          <p:stCondLst>
                                            <p:cond delay="0"/>
                                          </p:stCondLst>
                                        </p:cTn>
                                        <p:tgtEl>
                                          <p:spTgt spid="2293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2934"/>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2932"/>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22921"/>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22919"/>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2917"/>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2911"/>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22910"/>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22913"/>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2920"/>
                                        </p:tgtEl>
                                        <p:attrNameLst>
                                          <p:attrName>style.visibility</p:attrName>
                                        </p:attrNameLst>
                                      </p:cBhvr>
                                      <p:to>
                                        <p:strVal val="hidden"/>
                                      </p:to>
                                    </p:set>
                                  </p:childTnLst>
                                </p:cTn>
                              </p:par>
                              <p:par>
                                <p:cTn id="57" presetID="1" presetClass="exit" presetSubtype="0" fill="hold" grpId="0" nodeType="withEffect">
                                  <p:stCondLst>
                                    <p:cond delay="0"/>
                                  </p:stCondLst>
                                  <p:childTnLst>
                                    <p:set>
                                      <p:cBhvr>
                                        <p:cTn id="58" dur="1" fill="hold">
                                          <p:stCondLst>
                                            <p:cond delay="0"/>
                                          </p:stCondLst>
                                        </p:cTn>
                                        <p:tgtEl>
                                          <p:spTgt spid="2253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93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9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9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4" grpId="0" animBg="1"/>
      <p:bldP spid="22934" grpId="1" animBg="1"/>
      <p:bldP spid="22932" grpId="0" animBg="1"/>
      <p:bldP spid="22932" grpId="1" animBg="1"/>
      <p:bldP spid="22921" grpId="0" animBg="1"/>
      <p:bldP spid="22921" grpId="1" animBg="1"/>
      <p:bldP spid="22919" grpId="0" animBg="1"/>
      <p:bldP spid="22919" grpId="1" animBg="1"/>
      <p:bldP spid="22917" grpId="0" animBg="1"/>
      <p:bldP spid="22917" grpId="1" animBg="1"/>
      <p:bldP spid="22911" grpId="0" animBg="1"/>
      <p:bldP spid="22911" grpId="1" animBg="1"/>
      <p:bldP spid="22910" grpId="0" animBg="1"/>
      <p:bldP spid="22910" grpId="1" animBg="1"/>
      <p:bldP spid="22533" grpId="0"/>
      <p:bldP spid="22913" grpId="0" animBg="1"/>
      <p:bldP spid="22913" grpId="1" animBg="1"/>
      <p:bldP spid="22920" grpId="0" animBg="1"/>
      <p:bldP spid="22920" grpId="1" animBg="1"/>
      <p:bldP spid="22935" grpId="0" animBg="1"/>
      <p:bldP spid="22936" grpId="0"/>
      <p:bldP spid="22938" grpId="0" animBg="1"/>
      <p:bldP spid="22939" grpId="0" animBg="1"/>
      <p:bldP spid="2294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5105400" y="4979988"/>
            <a:ext cx="720725" cy="935037"/>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5059" name="Rectangle 3"/>
          <p:cNvSpPr>
            <a:spLocks noChangeArrowheads="1"/>
          </p:cNvSpPr>
          <p:nvPr/>
        </p:nvSpPr>
        <p:spPr bwMode="auto">
          <a:xfrm>
            <a:off x="5126038" y="3378200"/>
            <a:ext cx="720725" cy="935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5061" name="AutoShape 5"/>
          <p:cNvSpPr>
            <a:spLocks noChangeArrowheads="1"/>
          </p:cNvSpPr>
          <p:nvPr/>
        </p:nvSpPr>
        <p:spPr bwMode="auto">
          <a:xfrm>
            <a:off x="5359400" y="4414838"/>
            <a:ext cx="257175" cy="496887"/>
          </a:xfrm>
          <a:prstGeom prst="downArrow">
            <a:avLst>
              <a:gd name="adj1" fmla="val 50000"/>
              <a:gd name="adj2" fmla="val 48302"/>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vert="eaVert" wrap="none" anchor="ctr"/>
          <a:lstStyle/>
          <a:p>
            <a:endParaRPr lang="en-US"/>
          </a:p>
        </p:txBody>
      </p:sp>
      <p:pic>
        <p:nvPicPr>
          <p:cNvPr id="10249" name="Picture 9" descr="metro_lines_overlaid"/>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47813" y="1125538"/>
            <a:ext cx="7416800" cy="554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5066" name="Freeform 10"/>
          <p:cNvSpPr>
            <a:spLocks/>
          </p:cNvSpPr>
          <p:nvPr/>
        </p:nvSpPr>
        <p:spPr bwMode="auto">
          <a:xfrm>
            <a:off x="5435600" y="4437063"/>
            <a:ext cx="1584325" cy="1584325"/>
          </a:xfrm>
          <a:custGeom>
            <a:avLst/>
            <a:gdLst>
              <a:gd name="T0" fmla="*/ 15412603 w 699"/>
              <a:gd name="T1" fmla="*/ 0 h 512"/>
              <a:gd name="T2" fmla="*/ 2147483647 w 699"/>
              <a:gd name="T3" fmla="*/ 0 h 512"/>
              <a:gd name="T4" fmla="*/ 2147483647 w 699"/>
              <a:gd name="T5" fmla="*/ 2147483647 h 512"/>
              <a:gd name="T6" fmla="*/ 0 w 699"/>
              <a:gd name="T7" fmla="*/ 2147483647 h 512"/>
              <a:gd name="T8" fmla="*/ 0 60000 65536"/>
              <a:gd name="T9" fmla="*/ 0 60000 65536"/>
              <a:gd name="T10" fmla="*/ 0 60000 65536"/>
              <a:gd name="T11" fmla="*/ 0 60000 65536"/>
              <a:gd name="T12" fmla="*/ 0 w 699"/>
              <a:gd name="T13" fmla="*/ 0 h 512"/>
              <a:gd name="T14" fmla="*/ 699 w 699"/>
              <a:gd name="T15" fmla="*/ 512 h 512"/>
            </a:gdLst>
            <a:ahLst/>
            <a:cxnLst>
              <a:cxn ang="T8">
                <a:pos x="T0" y="T1"/>
              </a:cxn>
              <a:cxn ang="T9">
                <a:pos x="T2" y="T3"/>
              </a:cxn>
              <a:cxn ang="T10">
                <a:pos x="T4" y="T5"/>
              </a:cxn>
              <a:cxn ang="T11">
                <a:pos x="T6" y="T7"/>
              </a:cxn>
            </a:cxnLst>
            <a:rect l="T12" t="T13" r="T14" b="T15"/>
            <a:pathLst>
              <a:path w="699" h="512">
                <a:moveTo>
                  <a:pt x="3" y="0"/>
                </a:moveTo>
                <a:lnTo>
                  <a:pt x="699" y="0"/>
                </a:lnTo>
                <a:lnTo>
                  <a:pt x="699" y="512"/>
                </a:lnTo>
                <a:lnTo>
                  <a:pt x="0" y="512"/>
                </a:lnTo>
              </a:path>
            </a:pathLst>
          </a:custGeom>
          <a:noFill/>
          <a:ln w="9525" cap="flat" cmpd="sng">
            <a:solidFill>
              <a:schemeClr val="tx1"/>
            </a:solidFill>
            <a:prstDash val="solid"/>
            <a:round/>
            <a:headEnd type="oval" w="med" len="med"/>
            <a:tailEnd type="stealth" w="lg" len="lg"/>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45067" name="Text Box 11"/>
          <p:cNvSpPr txBox="1">
            <a:spLocks noChangeArrowheads="1"/>
          </p:cNvSpPr>
          <p:nvPr/>
        </p:nvSpPr>
        <p:spPr bwMode="auto">
          <a:xfrm>
            <a:off x="509588" y="1196975"/>
            <a:ext cx="5586412" cy="1433513"/>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l" eaLnBrk="1" hangingPunct="1">
              <a:spcBef>
                <a:spcPct val="50000"/>
              </a:spcBef>
              <a:buFontTx/>
              <a:buChar char="•"/>
            </a:pPr>
            <a:r>
              <a:rPr lang="en-GB" sz="2200" dirty="0">
                <a:latin typeface="Calibri" pitchFamily="34" charset="0"/>
                <a:cs typeface="Calibri" pitchFamily="34" charset="0"/>
              </a:rPr>
              <a:t> Easier for comprehension and reasoning</a:t>
            </a:r>
          </a:p>
          <a:p>
            <a:pPr algn="l" eaLnBrk="1" hangingPunct="1">
              <a:spcBef>
                <a:spcPct val="50000"/>
              </a:spcBef>
              <a:buFontTx/>
              <a:buChar char="•"/>
            </a:pPr>
            <a:r>
              <a:rPr lang="en-GB" sz="2200" dirty="0">
                <a:latin typeface="Calibri" pitchFamily="34" charset="0"/>
                <a:cs typeface="Calibri" pitchFamily="34" charset="0"/>
              </a:rPr>
              <a:t> Gives bigger picture of the system</a:t>
            </a:r>
          </a:p>
          <a:p>
            <a:pPr algn="l" eaLnBrk="1" hangingPunct="1">
              <a:spcBef>
                <a:spcPct val="50000"/>
              </a:spcBef>
              <a:buFontTx/>
              <a:buChar char="•"/>
            </a:pPr>
            <a:r>
              <a:rPr lang="en-GB" sz="2200" dirty="0">
                <a:latin typeface="Calibri" pitchFamily="34" charset="0"/>
                <a:cs typeface="Calibri" pitchFamily="34" charset="0"/>
              </a:rPr>
              <a:t> Easier to modify than individual lines</a:t>
            </a:r>
            <a:endParaRPr lang="ru-RU" sz="2200" dirty="0">
              <a:latin typeface="Calibri" pitchFamily="34" charset="0"/>
              <a:cs typeface="Calibri" pitchFamily="34" charset="0"/>
            </a:endParaRPr>
          </a:p>
        </p:txBody>
      </p:sp>
      <p:sp>
        <p:nvSpPr>
          <p:cNvPr id="45068" name="AutoShape 12"/>
          <p:cNvSpPr>
            <a:spLocks noChangeArrowheads="1"/>
          </p:cNvSpPr>
          <p:nvPr/>
        </p:nvSpPr>
        <p:spPr bwMode="auto">
          <a:xfrm>
            <a:off x="6973888" y="3763963"/>
            <a:ext cx="647700" cy="647700"/>
          </a:xfrm>
          <a:custGeom>
            <a:avLst/>
            <a:gdLst>
              <a:gd name="T0" fmla="*/ 291195140 w 21600"/>
              <a:gd name="T1" fmla="*/ 0 h 21600"/>
              <a:gd name="T2" fmla="*/ 85282358 w 21600"/>
              <a:gd name="T3" fmla="*/ 85282358 h 21600"/>
              <a:gd name="T4" fmla="*/ 0 w 21600"/>
              <a:gd name="T5" fmla="*/ 291195140 h 21600"/>
              <a:gd name="T6" fmla="*/ 85282358 w 21600"/>
              <a:gd name="T7" fmla="*/ 497107771 h 21600"/>
              <a:gd name="T8" fmla="*/ 291195140 w 21600"/>
              <a:gd name="T9" fmla="*/ 582390279 h 21600"/>
              <a:gd name="T10" fmla="*/ 497107771 w 21600"/>
              <a:gd name="T11" fmla="*/ 497107771 h 21600"/>
              <a:gd name="T12" fmla="*/ 582390279 w 21600"/>
              <a:gd name="T13" fmla="*/ 291195140 h 21600"/>
              <a:gd name="T14" fmla="*/ 497107771 w 21600"/>
              <a:gd name="T15" fmla="*/ 85282358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C197"/>
          </a:solidFill>
          <a:ln w="9525" algn="ctr">
            <a:solidFill>
              <a:schemeClr val="tx1"/>
            </a:solidFill>
            <a:miter lim="800000"/>
            <a:headEnd/>
            <a:tailEnd/>
          </a:ln>
        </p:spPr>
        <p:txBody>
          <a:bodyPr wrap="none" anchor="ctr"/>
          <a:lstStyle/>
          <a:p>
            <a:endParaRPr lang="en-GB"/>
          </a:p>
        </p:txBody>
      </p:sp>
      <p:sp>
        <p:nvSpPr>
          <p:cNvPr id="45069" name="Line 13"/>
          <p:cNvSpPr>
            <a:spLocks noChangeShapeType="1"/>
          </p:cNvSpPr>
          <p:nvPr/>
        </p:nvSpPr>
        <p:spPr bwMode="auto">
          <a:xfrm flipH="1">
            <a:off x="7550150" y="2276475"/>
            <a:ext cx="647700" cy="360363"/>
          </a:xfrm>
          <a:prstGeom prst="line">
            <a:avLst/>
          </a:prstGeom>
          <a:noFill/>
          <a:ln w="38100">
            <a:solidFill>
              <a:srgbClr val="FFC197"/>
            </a:solidFill>
            <a:round/>
            <a:headEnd/>
            <a:tailEnd/>
          </a:ln>
          <a:extLst>
            <a:ext uri="{909E8E84-426E-40DD-AFC4-6F175D3DCCD1}">
              <a14:hiddenFill xmlns="" xmlns:a14="http://schemas.microsoft.com/office/drawing/2010/main">
                <a:noFill/>
              </a14:hiddenFill>
            </a:ext>
          </a:extLst>
        </p:spPr>
        <p:txBody>
          <a:bodyPr wrap="none" anchor="ctr"/>
          <a:lstStyle/>
          <a:p>
            <a:endParaRPr lang="en-GB"/>
          </a:p>
        </p:txBody>
      </p:sp>
      <p:sp>
        <p:nvSpPr>
          <p:cNvPr id="45070" name="Text Box 14"/>
          <p:cNvSpPr txBox="1">
            <a:spLocks noChangeArrowheads="1"/>
          </p:cNvSpPr>
          <p:nvPr/>
        </p:nvSpPr>
        <p:spPr bwMode="auto">
          <a:xfrm>
            <a:off x="7405688" y="1624013"/>
            <a:ext cx="863600" cy="581025"/>
          </a:xfrm>
          <a:prstGeom prst="rect">
            <a:avLst/>
          </a:prstGeom>
          <a:solidFill>
            <a:srgbClr val="B7D8FF"/>
          </a:solidFill>
          <a:ln>
            <a:noFill/>
          </a:ln>
          <a:extLs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i="1"/>
              <a:t>Orange</a:t>
            </a:r>
          </a:p>
          <a:p>
            <a:pPr eaLnBrk="1" hangingPunct="1"/>
            <a:r>
              <a:rPr lang="en-GB" sz="1600" i="1"/>
              <a:t>Park</a:t>
            </a:r>
            <a:endParaRPr lang="ru-RU" sz="1600" i="1"/>
          </a:p>
        </p:txBody>
      </p:sp>
      <p:sp>
        <p:nvSpPr>
          <p:cNvPr id="45071" name="Line 15"/>
          <p:cNvSpPr>
            <a:spLocks noChangeShapeType="1"/>
          </p:cNvSpPr>
          <p:nvPr/>
        </p:nvSpPr>
        <p:spPr bwMode="auto">
          <a:xfrm flipH="1" flipV="1">
            <a:off x="7537450" y="2311400"/>
            <a:ext cx="647700" cy="288925"/>
          </a:xfrm>
          <a:prstGeom prst="line">
            <a:avLst/>
          </a:prstGeom>
          <a:noFill/>
          <a:ln w="38100">
            <a:solidFill>
              <a:srgbClr val="FFC197"/>
            </a:solidFill>
            <a:round/>
            <a:headEnd/>
            <a:tailEnd/>
          </a:ln>
          <a:extLst>
            <a:ext uri="{909E8E84-426E-40DD-AFC4-6F175D3DCCD1}">
              <a14:hiddenFill xmlns="" xmlns:a14="http://schemas.microsoft.com/office/drawing/2010/main">
                <a:noFill/>
              </a14:hiddenFill>
            </a:ext>
          </a:extLst>
        </p:spPr>
        <p:txBody>
          <a:bodyPr wrap="none" anchor="ctr"/>
          <a:lstStyle/>
          <a:p>
            <a:endParaRPr lang="en-GB"/>
          </a:p>
        </p:txBody>
      </p:sp>
      <p:sp>
        <p:nvSpPr>
          <p:cNvPr id="2" name="Title 1"/>
          <p:cNvSpPr>
            <a:spLocks noGrp="1"/>
          </p:cNvSpPr>
          <p:nvPr>
            <p:ph type="title"/>
          </p:nvPr>
        </p:nvSpPr>
        <p:spPr/>
        <p:txBody>
          <a:bodyPr/>
          <a:lstStyle/>
          <a:p>
            <a:r>
              <a:rPr lang="en-GB" dirty="0" smtClean="0"/>
              <a:t>Overlaid descriptions</a:t>
            </a:r>
            <a:endParaRPr lang="en-GB" dirty="0"/>
          </a:p>
        </p:txBody>
      </p:sp>
      <p:sp>
        <p:nvSpPr>
          <p:cNvPr id="16" name="Text Box 5"/>
          <p:cNvSpPr txBox="1">
            <a:spLocks noChangeArrowheads="1"/>
          </p:cNvSpPr>
          <p:nvPr/>
        </p:nvSpPr>
        <p:spPr bwMode="auto">
          <a:xfrm>
            <a:off x="5014913" y="4304771"/>
            <a:ext cx="471487"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l" eaLnBrk="1" hangingPunct="1"/>
            <a:r>
              <a:rPr lang="en-GB" sz="3200" b="1" dirty="0" smtClean="0">
                <a:solidFill>
                  <a:srgbClr val="FF0000"/>
                </a:solidFill>
                <a:latin typeface="Calibri" pitchFamily="34" charset="0"/>
                <a:cs typeface="Calibri" pitchFamily="34" charset="0"/>
              </a:rPr>
              <a:t>?</a:t>
            </a:r>
            <a:endParaRPr lang="ru-RU" sz="3200" b="1" dirty="0">
              <a:solidFill>
                <a:srgbClr val="FF0000"/>
              </a:solidFill>
              <a:latin typeface="Calibri" pitchFamily="34" charset="0"/>
              <a:cs typeface="Calibri" pitchFamily="34" charset="0"/>
            </a:endParaRPr>
          </a:p>
        </p:txBody>
      </p:sp>
    </p:spTree>
    <p:extLst>
      <p:ext uri="{BB962C8B-B14F-4D97-AF65-F5344CB8AC3E}">
        <p14:creationId xmlns="" xmlns:p14="http://schemas.microsoft.com/office/powerpoint/2010/main" val="3664485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05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5058"/>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45059"/>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45061"/>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450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5067">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067">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067">
                                            <p:txEl>
                                              <p:pRg st="2" end="2"/>
                                            </p:txEl>
                                          </p:spTgt>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5066"/>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06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45068"/>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4506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07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5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58" grpId="1" animBg="1"/>
      <p:bldP spid="45059" grpId="0" animBg="1"/>
      <p:bldP spid="45059" grpId="1" animBg="1"/>
      <p:bldP spid="45061" grpId="0" animBg="1"/>
      <p:bldP spid="45061" grpId="1" animBg="1"/>
      <p:bldP spid="45066" grpId="0" animBg="1"/>
      <p:bldP spid="45066" grpId="1" uiExpand="1" animBg="1"/>
      <p:bldP spid="45067" grpId="0" uiExpand="1" build="allAtOnce"/>
      <p:bldP spid="45068" grpId="0" animBg="1"/>
      <p:bldP spid="45068" grpId="1" animBg="1"/>
      <p:bldP spid="45069" grpId="0" animBg="1"/>
      <p:bldP spid="45070" grpId="0" animBg="1"/>
      <p:bldP spid="45071" grpId="0" animBg="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339975" y="6165850"/>
            <a:ext cx="5673725" cy="503238"/>
          </a:xfrm>
        </p:spPr>
        <p:txBody>
          <a:bodyPr/>
          <a:lstStyle/>
          <a:p>
            <a:pPr marL="609600" indent="-609600">
              <a:lnSpc>
                <a:spcPct val="90000"/>
              </a:lnSpc>
              <a:buFontTx/>
              <a:buNone/>
            </a:pPr>
            <a:r>
              <a:rPr lang="en-GB" sz="2800" smtClean="0">
                <a:latin typeface="Calibri" pitchFamily="34" charset="0"/>
                <a:cs typeface="Calibri" pitchFamily="34" charset="0"/>
              </a:rPr>
              <a:t>Characteristics of components</a:t>
            </a:r>
          </a:p>
        </p:txBody>
      </p:sp>
      <p:sp>
        <p:nvSpPr>
          <p:cNvPr id="5123" name="AutoShape 5"/>
          <p:cNvSpPr>
            <a:spLocks noChangeAspect="1" noChangeArrowheads="1" noTextEdit="1"/>
          </p:cNvSpPr>
          <p:nvPr/>
        </p:nvSpPr>
        <p:spPr bwMode="auto">
          <a:xfrm>
            <a:off x="179388" y="2479675"/>
            <a:ext cx="8747125" cy="3686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p>
        </p:txBody>
      </p:sp>
      <p:sp>
        <p:nvSpPr>
          <p:cNvPr id="13319" name="Rectangle 7"/>
          <p:cNvSpPr>
            <a:spLocks noChangeArrowheads="1"/>
          </p:cNvSpPr>
          <p:nvPr/>
        </p:nvSpPr>
        <p:spPr bwMode="auto">
          <a:xfrm>
            <a:off x="3930650" y="4221163"/>
            <a:ext cx="1412875" cy="1666875"/>
          </a:xfrm>
          <a:prstGeom prst="rect">
            <a:avLst/>
          </a:prstGeom>
          <a:solidFill>
            <a:srgbClr val="DFDFDF"/>
          </a:solidFill>
          <a:ln w="19050">
            <a:solidFill>
              <a:srgbClr val="000000"/>
            </a:solidFill>
            <a:miter lim="800000"/>
            <a:headEnd/>
            <a:tailEnd/>
          </a:ln>
        </p:spPr>
        <p:txBody>
          <a:bodyPr/>
          <a:lstStyle/>
          <a:p>
            <a:endParaRPr lang="en-US" u="sng">
              <a:latin typeface="Calibri" pitchFamily="34" charset="0"/>
              <a:cs typeface="Calibri" pitchFamily="34" charset="0"/>
            </a:endParaRPr>
          </a:p>
        </p:txBody>
      </p:sp>
      <p:sp>
        <p:nvSpPr>
          <p:cNvPr id="13320" name="Freeform 8"/>
          <p:cNvSpPr>
            <a:spLocks/>
          </p:cNvSpPr>
          <p:nvPr/>
        </p:nvSpPr>
        <p:spPr bwMode="auto">
          <a:xfrm>
            <a:off x="3971925" y="5613400"/>
            <a:ext cx="152400" cy="220663"/>
          </a:xfrm>
          <a:custGeom>
            <a:avLst/>
            <a:gdLst>
              <a:gd name="T0" fmla="*/ 141705 w 171"/>
              <a:gd name="T1" fmla="*/ 168075 h 214"/>
              <a:gd name="T2" fmla="*/ 122098 w 171"/>
              <a:gd name="T3" fmla="*/ 191791 h 214"/>
              <a:gd name="T4" fmla="*/ 103382 w 171"/>
              <a:gd name="T5" fmla="*/ 208289 h 214"/>
              <a:gd name="T6" fmla="*/ 84667 w 171"/>
              <a:gd name="T7" fmla="*/ 217570 h 214"/>
              <a:gd name="T8" fmla="*/ 65060 w 171"/>
              <a:gd name="T9" fmla="*/ 220663 h 214"/>
              <a:gd name="T10" fmla="*/ 39214 w 171"/>
              <a:gd name="T11" fmla="*/ 214476 h 214"/>
              <a:gd name="T12" fmla="*/ 18716 w 171"/>
              <a:gd name="T13" fmla="*/ 197978 h 214"/>
              <a:gd name="T14" fmla="*/ 5347 w 171"/>
              <a:gd name="T15" fmla="*/ 171169 h 214"/>
              <a:gd name="T16" fmla="*/ 0 w 171"/>
              <a:gd name="T17" fmla="*/ 137141 h 214"/>
              <a:gd name="T18" fmla="*/ 3565 w 171"/>
              <a:gd name="T19" fmla="*/ 104145 h 214"/>
              <a:gd name="T20" fmla="*/ 16042 w 171"/>
              <a:gd name="T21" fmla="*/ 69086 h 214"/>
              <a:gd name="T22" fmla="*/ 33867 w 171"/>
              <a:gd name="T23" fmla="*/ 41245 h 214"/>
              <a:gd name="T24" fmla="*/ 56147 w 171"/>
              <a:gd name="T25" fmla="*/ 18560 h 214"/>
              <a:gd name="T26" fmla="*/ 81993 w 171"/>
              <a:gd name="T27" fmla="*/ 5156 h 214"/>
              <a:gd name="T28" fmla="*/ 106056 w 171"/>
              <a:gd name="T29" fmla="*/ 0 h 214"/>
              <a:gd name="T30" fmla="*/ 124772 w 171"/>
              <a:gd name="T31" fmla="*/ 3093 h 214"/>
              <a:gd name="T32" fmla="*/ 139923 w 171"/>
              <a:gd name="T33" fmla="*/ 12374 h 214"/>
              <a:gd name="T34" fmla="*/ 149726 w 171"/>
              <a:gd name="T35" fmla="*/ 28872 h 214"/>
              <a:gd name="T36" fmla="*/ 152400 w 171"/>
              <a:gd name="T37" fmla="*/ 45370 h 214"/>
              <a:gd name="T38" fmla="*/ 150618 w 171"/>
              <a:gd name="T39" fmla="*/ 59806 h 214"/>
              <a:gd name="T40" fmla="*/ 145270 w 171"/>
              <a:gd name="T41" fmla="*/ 71148 h 214"/>
              <a:gd name="T42" fmla="*/ 139032 w 171"/>
              <a:gd name="T43" fmla="*/ 77335 h 214"/>
              <a:gd name="T44" fmla="*/ 130119 w 171"/>
              <a:gd name="T45" fmla="*/ 80429 h 214"/>
              <a:gd name="T46" fmla="*/ 122098 w 171"/>
              <a:gd name="T47" fmla="*/ 78366 h 214"/>
              <a:gd name="T48" fmla="*/ 116751 w 171"/>
              <a:gd name="T49" fmla="*/ 72179 h 214"/>
              <a:gd name="T50" fmla="*/ 111403 w 171"/>
              <a:gd name="T51" fmla="*/ 65993 h 214"/>
              <a:gd name="T52" fmla="*/ 110512 w 171"/>
              <a:gd name="T53" fmla="*/ 58775 h 214"/>
              <a:gd name="T54" fmla="*/ 114077 w 171"/>
              <a:gd name="T55" fmla="*/ 45370 h 214"/>
              <a:gd name="T56" fmla="*/ 124772 w 171"/>
              <a:gd name="T57" fmla="*/ 38152 h 214"/>
              <a:gd name="T58" fmla="*/ 130119 w 171"/>
              <a:gd name="T59" fmla="*/ 35059 h 214"/>
              <a:gd name="T60" fmla="*/ 131902 w 171"/>
              <a:gd name="T61" fmla="*/ 29903 h 214"/>
              <a:gd name="T62" fmla="*/ 130119 w 171"/>
              <a:gd name="T63" fmla="*/ 24747 h 214"/>
              <a:gd name="T64" fmla="*/ 124772 w 171"/>
              <a:gd name="T65" fmla="*/ 20623 h 214"/>
              <a:gd name="T66" fmla="*/ 118533 w 171"/>
              <a:gd name="T67" fmla="*/ 15467 h 214"/>
              <a:gd name="T68" fmla="*/ 108730 w 171"/>
              <a:gd name="T69" fmla="*/ 14436 h 214"/>
              <a:gd name="T70" fmla="*/ 92688 w 171"/>
              <a:gd name="T71" fmla="*/ 18560 h 214"/>
              <a:gd name="T72" fmla="*/ 75754 w 171"/>
              <a:gd name="T73" fmla="*/ 29903 h 214"/>
              <a:gd name="T74" fmla="*/ 61495 w 171"/>
              <a:gd name="T75" fmla="*/ 48463 h 214"/>
              <a:gd name="T76" fmla="*/ 47235 w 171"/>
              <a:gd name="T77" fmla="*/ 75273 h 214"/>
              <a:gd name="T78" fmla="*/ 39214 w 171"/>
              <a:gd name="T79" fmla="*/ 108269 h 214"/>
              <a:gd name="T80" fmla="*/ 36540 w 171"/>
              <a:gd name="T81" fmla="*/ 141266 h 214"/>
              <a:gd name="T82" fmla="*/ 39214 w 171"/>
              <a:gd name="T83" fmla="*/ 168075 h 214"/>
              <a:gd name="T84" fmla="*/ 46344 w 171"/>
              <a:gd name="T85" fmla="*/ 187667 h 214"/>
              <a:gd name="T86" fmla="*/ 58821 w 171"/>
              <a:gd name="T87" fmla="*/ 197978 h 214"/>
              <a:gd name="T88" fmla="*/ 74863 w 171"/>
              <a:gd name="T89" fmla="*/ 202103 h 214"/>
              <a:gd name="T90" fmla="*/ 103382 w 171"/>
              <a:gd name="T91" fmla="*/ 191791 h 214"/>
              <a:gd name="T92" fmla="*/ 131902 w 171"/>
              <a:gd name="T93" fmla="*/ 158795 h 214"/>
              <a:gd name="T94" fmla="*/ 141705 w 171"/>
              <a:gd name="T95" fmla="*/ 168075 h 2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1"/>
              <a:gd name="T145" fmla="*/ 0 h 214"/>
              <a:gd name="T146" fmla="*/ 171 w 171"/>
              <a:gd name="T147" fmla="*/ 214 h 21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1" h="214">
                <a:moveTo>
                  <a:pt x="159" y="163"/>
                </a:moveTo>
                <a:lnTo>
                  <a:pt x="137" y="186"/>
                </a:lnTo>
                <a:lnTo>
                  <a:pt x="116" y="202"/>
                </a:lnTo>
                <a:lnTo>
                  <a:pt x="95" y="211"/>
                </a:lnTo>
                <a:lnTo>
                  <a:pt x="73" y="214"/>
                </a:lnTo>
                <a:lnTo>
                  <a:pt x="44" y="208"/>
                </a:lnTo>
                <a:lnTo>
                  <a:pt x="21" y="192"/>
                </a:lnTo>
                <a:lnTo>
                  <a:pt x="6" y="166"/>
                </a:lnTo>
                <a:lnTo>
                  <a:pt x="0" y="133"/>
                </a:lnTo>
                <a:lnTo>
                  <a:pt x="4" y="101"/>
                </a:lnTo>
                <a:lnTo>
                  <a:pt x="18" y="67"/>
                </a:lnTo>
                <a:lnTo>
                  <a:pt x="38" y="40"/>
                </a:lnTo>
                <a:lnTo>
                  <a:pt x="63" y="18"/>
                </a:lnTo>
                <a:lnTo>
                  <a:pt x="92" y="5"/>
                </a:lnTo>
                <a:lnTo>
                  <a:pt x="119" y="0"/>
                </a:lnTo>
                <a:lnTo>
                  <a:pt x="140" y="3"/>
                </a:lnTo>
                <a:lnTo>
                  <a:pt x="157" y="12"/>
                </a:lnTo>
                <a:lnTo>
                  <a:pt x="168" y="28"/>
                </a:lnTo>
                <a:lnTo>
                  <a:pt x="171" y="44"/>
                </a:lnTo>
                <a:lnTo>
                  <a:pt x="169" y="58"/>
                </a:lnTo>
                <a:lnTo>
                  <a:pt x="163" y="69"/>
                </a:lnTo>
                <a:lnTo>
                  <a:pt x="156" y="75"/>
                </a:lnTo>
                <a:lnTo>
                  <a:pt x="146" y="78"/>
                </a:lnTo>
                <a:lnTo>
                  <a:pt x="137" y="76"/>
                </a:lnTo>
                <a:lnTo>
                  <a:pt x="131" y="70"/>
                </a:lnTo>
                <a:lnTo>
                  <a:pt x="125" y="64"/>
                </a:lnTo>
                <a:lnTo>
                  <a:pt x="124" y="57"/>
                </a:lnTo>
                <a:lnTo>
                  <a:pt x="128" y="44"/>
                </a:lnTo>
                <a:lnTo>
                  <a:pt x="140" y="37"/>
                </a:lnTo>
                <a:lnTo>
                  <a:pt x="146" y="34"/>
                </a:lnTo>
                <a:lnTo>
                  <a:pt x="148" y="29"/>
                </a:lnTo>
                <a:lnTo>
                  <a:pt x="146" y="24"/>
                </a:lnTo>
                <a:lnTo>
                  <a:pt x="140" y="20"/>
                </a:lnTo>
                <a:lnTo>
                  <a:pt x="133" y="15"/>
                </a:lnTo>
                <a:lnTo>
                  <a:pt x="122" y="14"/>
                </a:lnTo>
                <a:lnTo>
                  <a:pt x="104" y="18"/>
                </a:lnTo>
                <a:lnTo>
                  <a:pt x="85" y="29"/>
                </a:lnTo>
                <a:lnTo>
                  <a:pt x="69" y="47"/>
                </a:lnTo>
                <a:lnTo>
                  <a:pt x="53" y="73"/>
                </a:lnTo>
                <a:lnTo>
                  <a:pt x="44" y="105"/>
                </a:lnTo>
                <a:lnTo>
                  <a:pt x="41" y="137"/>
                </a:lnTo>
                <a:lnTo>
                  <a:pt x="44" y="163"/>
                </a:lnTo>
                <a:lnTo>
                  <a:pt x="52" y="182"/>
                </a:lnTo>
                <a:lnTo>
                  <a:pt x="66" y="192"/>
                </a:lnTo>
                <a:lnTo>
                  <a:pt x="84" y="196"/>
                </a:lnTo>
                <a:lnTo>
                  <a:pt x="116" y="186"/>
                </a:lnTo>
                <a:lnTo>
                  <a:pt x="148" y="154"/>
                </a:lnTo>
                <a:lnTo>
                  <a:pt x="159" y="163"/>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21" name="Rectangle 9"/>
          <p:cNvSpPr>
            <a:spLocks noChangeArrowheads="1"/>
          </p:cNvSpPr>
          <p:nvPr/>
        </p:nvSpPr>
        <p:spPr bwMode="auto">
          <a:xfrm>
            <a:off x="5500688" y="3708400"/>
            <a:ext cx="960437" cy="2179638"/>
          </a:xfrm>
          <a:prstGeom prst="rect">
            <a:avLst/>
          </a:prstGeom>
          <a:solidFill>
            <a:srgbClr val="DFDFDF"/>
          </a:solidFill>
          <a:ln w="19050">
            <a:solidFill>
              <a:srgbClr val="000000"/>
            </a:solidFill>
            <a:miter lim="800000"/>
            <a:headEnd/>
            <a:tailEnd/>
          </a:ln>
        </p:spPr>
        <p:txBody>
          <a:bodyPr/>
          <a:lstStyle/>
          <a:p>
            <a:endParaRPr lang="en-US" u="sng">
              <a:latin typeface="Calibri" pitchFamily="34" charset="0"/>
              <a:cs typeface="Calibri" pitchFamily="34" charset="0"/>
            </a:endParaRPr>
          </a:p>
        </p:txBody>
      </p:sp>
      <p:sp>
        <p:nvSpPr>
          <p:cNvPr id="13322" name="Freeform 10"/>
          <p:cNvSpPr>
            <a:spLocks noEditPoints="1"/>
          </p:cNvSpPr>
          <p:nvPr/>
        </p:nvSpPr>
        <p:spPr bwMode="auto">
          <a:xfrm>
            <a:off x="5541963" y="5492750"/>
            <a:ext cx="217487" cy="341313"/>
          </a:xfrm>
          <a:custGeom>
            <a:avLst/>
            <a:gdLst>
              <a:gd name="T0" fmla="*/ 145865 w 249"/>
              <a:gd name="T1" fmla="*/ 296568 h 328"/>
              <a:gd name="T2" fmla="*/ 145865 w 249"/>
              <a:gd name="T3" fmla="*/ 311136 h 328"/>
              <a:gd name="T4" fmla="*/ 151105 w 249"/>
              <a:gd name="T5" fmla="*/ 317379 h 328"/>
              <a:gd name="T6" fmla="*/ 173815 w 249"/>
              <a:gd name="T7" fmla="*/ 302811 h 328"/>
              <a:gd name="T8" fmla="*/ 209626 w 249"/>
              <a:gd name="T9" fmla="*/ 266391 h 328"/>
              <a:gd name="T10" fmla="*/ 174688 w 249"/>
              <a:gd name="T11" fmla="*/ 323623 h 328"/>
              <a:gd name="T12" fmla="*/ 144118 w 249"/>
              <a:gd name="T13" fmla="*/ 341313 h 328"/>
              <a:gd name="T14" fmla="*/ 125776 w 249"/>
              <a:gd name="T15" fmla="*/ 329867 h 328"/>
              <a:gd name="T16" fmla="*/ 118788 w 249"/>
              <a:gd name="T17" fmla="*/ 298649 h 328"/>
              <a:gd name="T18" fmla="*/ 60267 w 249"/>
              <a:gd name="T19" fmla="*/ 341313 h 328"/>
              <a:gd name="T20" fmla="*/ 30570 w 249"/>
              <a:gd name="T21" fmla="*/ 329867 h 328"/>
              <a:gd name="T22" fmla="*/ 7861 w 249"/>
              <a:gd name="T23" fmla="*/ 301771 h 328"/>
              <a:gd name="T24" fmla="*/ 0 w 249"/>
              <a:gd name="T25" fmla="*/ 260147 h 328"/>
              <a:gd name="T26" fmla="*/ 16595 w 249"/>
              <a:gd name="T27" fmla="*/ 190428 h 328"/>
              <a:gd name="T28" fmla="*/ 53280 w 249"/>
              <a:gd name="T29" fmla="*/ 136317 h 328"/>
              <a:gd name="T30" fmla="*/ 98699 w 249"/>
              <a:gd name="T31" fmla="*/ 118627 h 328"/>
              <a:gd name="T32" fmla="*/ 126649 w 249"/>
              <a:gd name="T33" fmla="*/ 127992 h 328"/>
              <a:gd name="T34" fmla="*/ 149359 w 249"/>
              <a:gd name="T35" fmla="*/ 157129 h 328"/>
              <a:gd name="T36" fmla="*/ 177309 w 249"/>
              <a:gd name="T37" fmla="*/ 34339 h 328"/>
              <a:gd name="T38" fmla="*/ 177309 w 249"/>
              <a:gd name="T39" fmla="*/ 28096 h 328"/>
              <a:gd name="T40" fmla="*/ 169448 w 249"/>
              <a:gd name="T41" fmla="*/ 21852 h 328"/>
              <a:gd name="T42" fmla="*/ 143244 w 249"/>
              <a:gd name="T43" fmla="*/ 19771 h 328"/>
              <a:gd name="T44" fmla="*/ 217487 w 249"/>
              <a:gd name="T45" fmla="*/ 0 h 328"/>
              <a:gd name="T46" fmla="*/ 42799 w 249"/>
              <a:gd name="T47" fmla="*/ 217483 h 328"/>
              <a:gd name="T48" fmla="*/ 34938 w 249"/>
              <a:gd name="T49" fmla="*/ 271594 h 328"/>
              <a:gd name="T50" fmla="*/ 44546 w 249"/>
              <a:gd name="T51" fmla="*/ 308014 h 328"/>
              <a:gd name="T52" fmla="*/ 68128 w 249"/>
              <a:gd name="T53" fmla="*/ 320501 h 328"/>
              <a:gd name="T54" fmla="*/ 101319 w 249"/>
              <a:gd name="T55" fmla="*/ 301771 h 328"/>
              <a:gd name="T56" fmla="*/ 128396 w 249"/>
              <a:gd name="T57" fmla="*/ 244538 h 328"/>
              <a:gd name="T58" fmla="*/ 138877 w 249"/>
              <a:gd name="T59" fmla="*/ 184184 h 328"/>
              <a:gd name="T60" fmla="*/ 129269 w 249"/>
              <a:gd name="T61" fmla="*/ 150885 h 328"/>
              <a:gd name="T62" fmla="*/ 103940 w 249"/>
              <a:gd name="T63" fmla="*/ 137358 h 328"/>
              <a:gd name="T64" fmla="*/ 70749 w 249"/>
              <a:gd name="T65" fmla="*/ 155048 h 328"/>
              <a:gd name="T66" fmla="*/ 42799 w 249"/>
              <a:gd name="T67" fmla="*/ 217483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9"/>
              <a:gd name="T103" fmla="*/ 0 h 328"/>
              <a:gd name="T104" fmla="*/ 249 w 249"/>
              <a:gd name="T105" fmla="*/ 328 h 3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9" h="328">
                <a:moveTo>
                  <a:pt x="170" y="274"/>
                </a:moveTo>
                <a:lnTo>
                  <a:pt x="167" y="285"/>
                </a:lnTo>
                <a:lnTo>
                  <a:pt x="167" y="294"/>
                </a:lnTo>
                <a:lnTo>
                  <a:pt x="167" y="299"/>
                </a:lnTo>
                <a:lnTo>
                  <a:pt x="170" y="302"/>
                </a:lnTo>
                <a:lnTo>
                  <a:pt x="173" y="305"/>
                </a:lnTo>
                <a:lnTo>
                  <a:pt x="176" y="305"/>
                </a:lnTo>
                <a:lnTo>
                  <a:pt x="199" y="291"/>
                </a:lnTo>
                <a:lnTo>
                  <a:pt x="228" y="250"/>
                </a:lnTo>
                <a:lnTo>
                  <a:pt x="240" y="256"/>
                </a:lnTo>
                <a:lnTo>
                  <a:pt x="219" y="288"/>
                </a:lnTo>
                <a:lnTo>
                  <a:pt x="200" y="311"/>
                </a:lnTo>
                <a:lnTo>
                  <a:pt x="182" y="323"/>
                </a:lnTo>
                <a:lnTo>
                  <a:pt x="165" y="328"/>
                </a:lnTo>
                <a:lnTo>
                  <a:pt x="153" y="325"/>
                </a:lnTo>
                <a:lnTo>
                  <a:pt x="144" y="317"/>
                </a:lnTo>
                <a:lnTo>
                  <a:pt x="138" y="305"/>
                </a:lnTo>
                <a:lnTo>
                  <a:pt x="136" y="287"/>
                </a:lnTo>
                <a:lnTo>
                  <a:pt x="104" y="317"/>
                </a:lnTo>
                <a:lnTo>
                  <a:pt x="69" y="328"/>
                </a:lnTo>
                <a:lnTo>
                  <a:pt x="52" y="325"/>
                </a:lnTo>
                <a:lnTo>
                  <a:pt x="35" y="317"/>
                </a:lnTo>
                <a:lnTo>
                  <a:pt x="20" y="306"/>
                </a:lnTo>
                <a:lnTo>
                  <a:pt x="9" y="290"/>
                </a:lnTo>
                <a:lnTo>
                  <a:pt x="3" y="271"/>
                </a:lnTo>
                <a:lnTo>
                  <a:pt x="0" y="250"/>
                </a:lnTo>
                <a:lnTo>
                  <a:pt x="5" y="216"/>
                </a:lnTo>
                <a:lnTo>
                  <a:pt x="19" y="183"/>
                </a:lnTo>
                <a:lnTo>
                  <a:pt x="38" y="154"/>
                </a:lnTo>
                <a:lnTo>
                  <a:pt x="61" y="131"/>
                </a:lnTo>
                <a:lnTo>
                  <a:pt x="87" y="119"/>
                </a:lnTo>
                <a:lnTo>
                  <a:pt x="113" y="114"/>
                </a:lnTo>
                <a:lnTo>
                  <a:pt x="130" y="116"/>
                </a:lnTo>
                <a:lnTo>
                  <a:pt x="145" y="123"/>
                </a:lnTo>
                <a:lnTo>
                  <a:pt x="159" y="134"/>
                </a:lnTo>
                <a:lnTo>
                  <a:pt x="171" y="151"/>
                </a:lnTo>
                <a:lnTo>
                  <a:pt x="203" y="36"/>
                </a:lnTo>
                <a:lnTo>
                  <a:pt x="203" y="33"/>
                </a:lnTo>
                <a:lnTo>
                  <a:pt x="203" y="32"/>
                </a:lnTo>
                <a:lnTo>
                  <a:pt x="203" y="27"/>
                </a:lnTo>
                <a:lnTo>
                  <a:pt x="200" y="22"/>
                </a:lnTo>
                <a:lnTo>
                  <a:pt x="194" y="21"/>
                </a:lnTo>
                <a:lnTo>
                  <a:pt x="185" y="19"/>
                </a:lnTo>
                <a:lnTo>
                  <a:pt x="164" y="19"/>
                </a:lnTo>
                <a:lnTo>
                  <a:pt x="168" y="4"/>
                </a:lnTo>
                <a:lnTo>
                  <a:pt x="249" y="0"/>
                </a:lnTo>
                <a:lnTo>
                  <a:pt x="170" y="274"/>
                </a:lnTo>
                <a:close/>
                <a:moveTo>
                  <a:pt x="49" y="209"/>
                </a:moveTo>
                <a:lnTo>
                  <a:pt x="41" y="236"/>
                </a:lnTo>
                <a:lnTo>
                  <a:pt x="40" y="261"/>
                </a:lnTo>
                <a:lnTo>
                  <a:pt x="43" y="280"/>
                </a:lnTo>
                <a:lnTo>
                  <a:pt x="51" y="296"/>
                </a:lnTo>
                <a:lnTo>
                  <a:pt x="63" y="305"/>
                </a:lnTo>
                <a:lnTo>
                  <a:pt x="78" y="308"/>
                </a:lnTo>
                <a:lnTo>
                  <a:pt x="96" y="303"/>
                </a:lnTo>
                <a:lnTo>
                  <a:pt x="116" y="290"/>
                </a:lnTo>
                <a:lnTo>
                  <a:pt x="133" y="267"/>
                </a:lnTo>
                <a:lnTo>
                  <a:pt x="147" y="235"/>
                </a:lnTo>
                <a:lnTo>
                  <a:pt x="156" y="203"/>
                </a:lnTo>
                <a:lnTo>
                  <a:pt x="159" y="177"/>
                </a:lnTo>
                <a:lnTo>
                  <a:pt x="156" y="158"/>
                </a:lnTo>
                <a:lnTo>
                  <a:pt x="148" y="145"/>
                </a:lnTo>
                <a:lnTo>
                  <a:pt x="135" y="135"/>
                </a:lnTo>
                <a:lnTo>
                  <a:pt x="119" y="132"/>
                </a:lnTo>
                <a:lnTo>
                  <a:pt x="100" y="137"/>
                </a:lnTo>
                <a:lnTo>
                  <a:pt x="81" y="149"/>
                </a:lnTo>
                <a:lnTo>
                  <a:pt x="63" y="174"/>
                </a:lnTo>
                <a:lnTo>
                  <a:pt x="49" y="209"/>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23" name="Rectangle 11"/>
          <p:cNvSpPr>
            <a:spLocks noChangeArrowheads="1"/>
          </p:cNvSpPr>
          <p:nvPr/>
        </p:nvSpPr>
        <p:spPr bwMode="auto">
          <a:xfrm>
            <a:off x="2906713" y="5235575"/>
            <a:ext cx="312737" cy="652463"/>
          </a:xfrm>
          <a:prstGeom prst="rect">
            <a:avLst/>
          </a:prstGeom>
          <a:solidFill>
            <a:srgbClr val="DFDFDF"/>
          </a:solidFill>
          <a:ln w="19050">
            <a:solidFill>
              <a:srgbClr val="000000"/>
            </a:solidFill>
            <a:miter lim="800000"/>
            <a:headEnd/>
            <a:tailEnd/>
          </a:ln>
        </p:spPr>
        <p:txBody>
          <a:bodyPr/>
          <a:lstStyle/>
          <a:p>
            <a:endParaRPr lang="en-US" u="sng">
              <a:latin typeface="Calibri" pitchFamily="34" charset="0"/>
              <a:cs typeface="Calibri" pitchFamily="34" charset="0"/>
            </a:endParaRPr>
          </a:p>
        </p:txBody>
      </p:sp>
      <p:sp>
        <p:nvSpPr>
          <p:cNvPr id="13324" name="Freeform 12"/>
          <p:cNvSpPr>
            <a:spLocks noEditPoints="1"/>
          </p:cNvSpPr>
          <p:nvPr/>
        </p:nvSpPr>
        <p:spPr bwMode="auto">
          <a:xfrm>
            <a:off x="2944813" y="5613400"/>
            <a:ext cx="207962" cy="220663"/>
          </a:xfrm>
          <a:custGeom>
            <a:avLst/>
            <a:gdLst>
              <a:gd name="T0" fmla="*/ 67256 w 235"/>
              <a:gd name="T1" fmla="*/ 220663 h 214"/>
              <a:gd name="T2" fmla="*/ 41592 w 235"/>
              <a:gd name="T3" fmla="*/ 214476 h 214"/>
              <a:gd name="T4" fmla="*/ 20354 w 235"/>
              <a:gd name="T5" fmla="*/ 194885 h 214"/>
              <a:gd name="T6" fmla="*/ 5310 w 235"/>
              <a:gd name="T7" fmla="*/ 168075 h 214"/>
              <a:gd name="T8" fmla="*/ 0 w 235"/>
              <a:gd name="T9" fmla="*/ 135079 h 214"/>
              <a:gd name="T10" fmla="*/ 3540 w 235"/>
              <a:gd name="T11" fmla="*/ 101051 h 214"/>
              <a:gd name="T12" fmla="*/ 15044 w 235"/>
              <a:gd name="T13" fmla="*/ 69086 h 214"/>
              <a:gd name="T14" fmla="*/ 31858 w 235"/>
              <a:gd name="T15" fmla="*/ 39183 h 214"/>
              <a:gd name="T16" fmla="*/ 53982 w 235"/>
              <a:gd name="T17" fmla="*/ 18560 h 214"/>
              <a:gd name="T18" fmla="*/ 77875 w 235"/>
              <a:gd name="T19" fmla="*/ 5156 h 214"/>
              <a:gd name="T20" fmla="*/ 100884 w 235"/>
              <a:gd name="T21" fmla="*/ 0 h 214"/>
              <a:gd name="T22" fmla="*/ 118583 w 235"/>
              <a:gd name="T23" fmla="*/ 3093 h 214"/>
              <a:gd name="T24" fmla="*/ 133627 w 235"/>
              <a:gd name="T25" fmla="*/ 12374 h 214"/>
              <a:gd name="T26" fmla="*/ 144246 w 235"/>
              <a:gd name="T27" fmla="*/ 26810 h 214"/>
              <a:gd name="T28" fmla="*/ 152210 w 235"/>
              <a:gd name="T29" fmla="*/ 45370 h 214"/>
              <a:gd name="T30" fmla="*/ 163715 w 235"/>
              <a:gd name="T31" fmla="*/ 6187 h 214"/>
              <a:gd name="T32" fmla="*/ 192918 w 235"/>
              <a:gd name="T33" fmla="*/ 2062 h 214"/>
              <a:gd name="T34" fmla="*/ 151326 w 235"/>
              <a:gd name="T35" fmla="*/ 171169 h 214"/>
              <a:gd name="T36" fmla="*/ 149556 w 235"/>
              <a:gd name="T37" fmla="*/ 178386 h 214"/>
              <a:gd name="T38" fmla="*/ 149556 w 235"/>
              <a:gd name="T39" fmla="*/ 184573 h 214"/>
              <a:gd name="T40" fmla="*/ 149556 w 235"/>
              <a:gd name="T41" fmla="*/ 190760 h 214"/>
              <a:gd name="T42" fmla="*/ 151326 w 235"/>
              <a:gd name="T43" fmla="*/ 193853 h 214"/>
              <a:gd name="T44" fmla="*/ 153980 w 235"/>
              <a:gd name="T45" fmla="*/ 196947 h 214"/>
              <a:gd name="T46" fmla="*/ 156635 w 235"/>
              <a:gd name="T47" fmla="*/ 196947 h 214"/>
              <a:gd name="T48" fmla="*/ 163715 w 235"/>
              <a:gd name="T49" fmla="*/ 194885 h 214"/>
              <a:gd name="T50" fmla="*/ 169909 w 235"/>
              <a:gd name="T51" fmla="*/ 188698 h 214"/>
              <a:gd name="T52" fmla="*/ 183184 w 235"/>
              <a:gd name="T53" fmla="*/ 168075 h 214"/>
              <a:gd name="T54" fmla="*/ 195573 w 235"/>
              <a:gd name="T55" fmla="*/ 141266 h 214"/>
              <a:gd name="T56" fmla="*/ 207962 w 235"/>
              <a:gd name="T57" fmla="*/ 146421 h 214"/>
              <a:gd name="T58" fmla="*/ 176989 w 235"/>
              <a:gd name="T59" fmla="*/ 202103 h 214"/>
              <a:gd name="T60" fmla="*/ 146016 w 235"/>
              <a:gd name="T61" fmla="*/ 220663 h 214"/>
              <a:gd name="T62" fmla="*/ 138051 w 235"/>
              <a:gd name="T63" fmla="*/ 217570 h 214"/>
              <a:gd name="T64" fmla="*/ 129202 w 235"/>
              <a:gd name="T65" fmla="*/ 211383 h 214"/>
              <a:gd name="T66" fmla="*/ 123892 w 235"/>
              <a:gd name="T67" fmla="*/ 200040 h 214"/>
              <a:gd name="T68" fmla="*/ 123007 w 235"/>
              <a:gd name="T69" fmla="*/ 187667 h 214"/>
              <a:gd name="T70" fmla="*/ 123007 w 235"/>
              <a:gd name="T71" fmla="*/ 178386 h 214"/>
              <a:gd name="T72" fmla="*/ 110618 w 235"/>
              <a:gd name="T73" fmla="*/ 196947 h 214"/>
              <a:gd name="T74" fmla="*/ 97344 w 235"/>
              <a:gd name="T75" fmla="*/ 209321 h 214"/>
              <a:gd name="T76" fmla="*/ 82300 w 235"/>
              <a:gd name="T77" fmla="*/ 217570 h 214"/>
              <a:gd name="T78" fmla="*/ 67256 w 235"/>
              <a:gd name="T79" fmla="*/ 220663 h 214"/>
              <a:gd name="T80" fmla="*/ 35398 w 235"/>
              <a:gd name="T81" fmla="*/ 145390 h 214"/>
              <a:gd name="T82" fmla="*/ 36283 w 235"/>
              <a:gd name="T83" fmla="*/ 170137 h 214"/>
              <a:gd name="T84" fmla="*/ 44247 w 235"/>
              <a:gd name="T85" fmla="*/ 185604 h 214"/>
              <a:gd name="T86" fmla="*/ 54867 w 235"/>
              <a:gd name="T87" fmla="*/ 196947 h 214"/>
              <a:gd name="T88" fmla="*/ 71681 w 235"/>
              <a:gd name="T89" fmla="*/ 200040 h 214"/>
              <a:gd name="T90" fmla="*/ 87610 w 235"/>
              <a:gd name="T91" fmla="*/ 196947 h 214"/>
              <a:gd name="T92" fmla="*/ 100884 w 235"/>
              <a:gd name="T93" fmla="*/ 185604 h 214"/>
              <a:gd name="T94" fmla="*/ 115043 w 235"/>
              <a:gd name="T95" fmla="*/ 167044 h 214"/>
              <a:gd name="T96" fmla="*/ 128317 w 235"/>
              <a:gd name="T97" fmla="*/ 135079 h 214"/>
              <a:gd name="T98" fmla="*/ 138936 w 235"/>
              <a:gd name="T99" fmla="*/ 98989 h 214"/>
              <a:gd name="T100" fmla="*/ 141591 w 235"/>
              <a:gd name="T101" fmla="*/ 68055 h 214"/>
              <a:gd name="T102" fmla="*/ 138936 w 235"/>
              <a:gd name="T103" fmla="*/ 47432 h 214"/>
              <a:gd name="T104" fmla="*/ 130972 w 235"/>
              <a:gd name="T105" fmla="*/ 31965 h 214"/>
              <a:gd name="T106" fmla="*/ 117698 w 235"/>
              <a:gd name="T107" fmla="*/ 20623 h 214"/>
              <a:gd name="T108" fmla="*/ 103539 w 235"/>
              <a:gd name="T109" fmla="*/ 17529 h 214"/>
              <a:gd name="T110" fmla="*/ 89379 w 235"/>
              <a:gd name="T111" fmla="*/ 20623 h 214"/>
              <a:gd name="T112" fmla="*/ 72565 w 235"/>
              <a:gd name="T113" fmla="*/ 31965 h 214"/>
              <a:gd name="T114" fmla="*/ 59291 w 235"/>
              <a:gd name="T115" fmla="*/ 50526 h 214"/>
              <a:gd name="T116" fmla="*/ 46017 w 235"/>
              <a:gd name="T117" fmla="*/ 78366 h 214"/>
              <a:gd name="T118" fmla="*/ 38053 w 235"/>
              <a:gd name="T119" fmla="*/ 111363 h 214"/>
              <a:gd name="T120" fmla="*/ 35398 w 235"/>
              <a:gd name="T121" fmla="*/ 145390 h 2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35"/>
              <a:gd name="T184" fmla="*/ 0 h 214"/>
              <a:gd name="T185" fmla="*/ 235 w 235"/>
              <a:gd name="T186" fmla="*/ 214 h 2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35" h="214">
                <a:moveTo>
                  <a:pt x="76" y="214"/>
                </a:moveTo>
                <a:lnTo>
                  <a:pt x="47" y="208"/>
                </a:lnTo>
                <a:lnTo>
                  <a:pt x="23" y="189"/>
                </a:lnTo>
                <a:lnTo>
                  <a:pt x="6" y="163"/>
                </a:lnTo>
                <a:lnTo>
                  <a:pt x="0" y="131"/>
                </a:lnTo>
                <a:lnTo>
                  <a:pt x="4" y="98"/>
                </a:lnTo>
                <a:lnTo>
                  <a:pt x="17" y="67"/>
                </a:lnTo>
                <a:lnTo>
                  <a:pt x="36" y="38"/>
                </a:lnTo>
                <a:lnTo>
                  <a:pt x="61" y="18"/>
                </a:lnTo>
                <a:lnTo>
                  <a:pt x="88" y="5"/>
                </a:lnTo>
                <a:lnTo>
                  <a:pt x="114" y="0"/>
                </a:lnTo>
                <a:lnTo>
                  <a:pt x="134" y="3"/>
                </a:lnTo>
                <a:lnTo>
                  <a:pt x="151" y="12"/>
                </a:lnTo>
                <a:lnTo>
                  <a:pt x="163" y="26"/>
                </a:lnTo>
                <a:lnTo>
                  <a:pt x="172" y="44"/>
                </a:lnTo>
                <a:lnTo>
                  <a:pt x="185" y="6"/>
                </a:lnTo>
                <a:lnTo>
                  <a:pt x="218" y="2"/>
                </a:lnTo>
                <a:lnTo>
                  <a:pt x="171" y="166"/>
                </a:lnTo>
                <a:lnTo>
                  <a:pt x="169" y="173"/>
                </a:lnTo>
                <a:lnTo>
                  <a:pt x="169" y="179"/>
                </a:lnTo>
                <a:lnTo>
                  <a:pt x="169" y="185"/>
                </a:lnTo>
                <a:lnTo>
                  <a:pt x="171" y="188"/>
                </a:lnTo>
                <a:lnTo>
                  <a:pt x="174" y="191"/>
                </a:lnTo>
                <a:lnTo>
                  <a:pt x="177" y="191"/>
                </a:lnTo>
                <a:lnTo>
                  <a:pt x="185" y="189"/>
                </a:lnTo>
                <a:lnTo>
                  <a:pt x="192" y="183"/>
                </a:lnTo>
                <a:lnTo>
                  <a:pt x="207" y="163"/>
                </a:lnTo>
                <a:lnTo>
                  <a:pt x="221" y="137"/>
                </a:lnTo>
                <a:lnTo>
                  <a:pt x="235" y="142"/>
                </a:lnTo>
                <a:lnTo>
                  <a:pt x="200" y="196"/>
                </a:lnTo>
                <a:lnTo>
                  <a:pt x="165" y="214"/>
                </a:lnTo>
                <a:lnTo>
                  <a:pt x="156" y="211"/>
                </a:lnTo>
                <a:lnTo>
                  <a:pt x="146" y="205"/>
                </a:lnTo>
                <a:lnTo>
                  <a:pt x="140" y="194"/>
                </a:lnTo>
                <a:lnTo>
                  <a:pt x="139" y="182"/>
                </a:lnTo>
                <a:lnTo>
                  <a:pt x="139" y="173"/>
                </a:lnTo>
                <a:lnTo>
                  <a:pt x="125" y="191"/>
                </a:lnTo>
                <a:lnTo>
                  <a:pt x="110" y="203"/>
                </a:lnTo>
                <a:lnTo>
                  <a:pt x="93" y="211"/>
                </a:lnTo>
                <a:lnTo>
                  <a:pt x="76" y="214"/>
                </a:lnTo>
                <a:close/>
                <a:moveTo>
                  <a:pt x="40" y="141"/>
                </a:moveTo>
                <a:lnTo>
                  <a:pt x="41" y="165"/>
                </a:lnTo>
                <a:lnTo>
                  <a:pt x="50" y="180"/>
                </a:lnTo>
                <a:lnTo>
                  <a:pt x="62" y="191"/>
                </a:lnTo>
                <a:lnTo>
                  <a:pt x="81" y="194"/>
                </a:lnTo>
                <a:lnTo>
                  <a:pt x="99" y="191"/>
                </a:lnTo>
                <a:lnTo>
                  <a:pt x="114" y="180"/>
                </a:lnTo>
                <a:lnTo>
                  <a:pt x="130" y="162"/>
                </a:lnTo>
                <a:lnTo>
                  <a:pt x="145" y="131"/>
                </a:lnTo>
                <a:lnTo>
                  <a:pt x="157" y="96"/>
                </a:lnTo>
                <a:lnTo>
                  <a:pt x="160" y="66"/>
                </a:lnTo>
                <a:lnTo>
                  <a:pt x="157" y="46"/>
                </a:lnTo>
                <a:lnTo>
                  <a:pt x="148" y="31"/>
                </a:lnTo>
                <a:lnTo>
                  <a:pt x="133" y="20"/>
                </a:lnTo>
                <a:lnTo>
                  <a:pt x="117" y="17"/>
                </a:lnTo>
                <a:lnTo>
                  <a:pt x="101" y="20"/>
                </a:lnTo>
                <a:lnTo>
                  <a:pt x="82" y="31"/>
                </a:lnTo>
                <a:lnTo>
                  <a:pt x="67" y="49"/>
                </a:lnTo>
                <a:lnTo>
                  <a:pt x="52" y="76"/>
                </a:lnTo>
                <a:lnTo>
                  <a:pt x="43" y="108"/>
                </a:lnTo>
                <a:lnTo>
                  <a:pt x="40" y="141"/>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25" name="Rectangle 13"/>
          <p:cNvSpPr>
            <a:spLocks noChangeArrowheads="1"/>
          </p:cNvSpPr>
          <p:nvPr/>
        </p:nvSpPr>
        <p:spPr bwMode="auto">
          <a:xfrm>
            <a:off x="3375025" y="4875213"/>
            <a:ext cx="398463" cy="1012825"/>
          </a:xfrm>
          <a:prstGeom prst="rect">
            <a:avLst/>
          </a:prstGeom>
          <a:solidFill>
            <a:srgbClr val="DFDFDF"/>
          </a:solidFill>
          <a:ln w="19050">
            <a:solidFill>
              <a:srgbClr val="000000"/>
            </a:solidFill>
            <a:miter lim="800000"/>
            <a:headEnd/>
            <a:tailEnd/>
          </a:ln>
        </p:spPr>
        <p:txBody>
          <a:bodyPr/>
          <a:lstStyle/>
          <a:p>
            <a:endParaRPr lang="en-US" u="sng">
              <a:latin typeface="Calibri" pitchFamily="34" charset="0"/>
              <a:cs typeface="Calibri" pitchFamily="34" charset="0"/>
            </a:endParaRPr>
          </a:p>
        </p:txBody>
      </p:sp>
      <p:sp>
        <p:nvSpPr>
          <p:cNvPr id="13326" name="Freeform 14"/>
          <p:cNvSpPr>
            <a:spLocks noEditPoints="1"/>
          </p:cNvSpPr>
          <p:nvPr/>
        </p:nvSpPr>
        <p:spPr bwMode="auto">
          <a:xfrm>
            <a:off x="3416300" y="5492750"/>
            <a:ext cx="168275" cy="341313"/>
          </a:xfrm>
          <a:custGeom>
            <a:avLst/>
            <a:gdLst>
              <a:gd name="T0" fmla="*/ 54623 w 191"/>
              <a:gd name="T1" fmla="*/ 155048 h 328"/>
              <a:gd name="T2" fmla="*/ 82816 w 191"/>
              <a:gd name="T3" fmla="*/ 127992 h 328"/>
              <a:gd name="T4" fmla="*/ 112771 w 191"/>
              <a:gd name="T5" fmla="*/ 118627 h 328"/>
              <a:gd name="T6" fmla="*/ 133915 w 191"/>
              <a:gd name="T7" fmla="*/ 123830 h 328"/>
              <a:gd name="T8" fmla="*/ 151536 w 191"/>
              <a:gd name="T9" fmla="*/ 139439 h 328"/>
              <a:gd name="T10" fmla="*/ 163870 w 191"/>
              <a:gd name="T11" fmla="*/ 163372 h 328"/>
              <a:gd name="T12" fmla="*/ 168275 w 191"/>
              <a:gd name="T13" fmla="*/ 193549 h 328"/>
              <a:gd name="T14" fmla="*/ 163870 w 191"/>
              <a:gd name="T15" fmla="*/ 231011 h 328"/>
              <a:gd name="T16" fmla="*/ 153298 w 191"/>
              <a:gd name="T17" fmla="*/ 268472 h 328"/>
              <a:gd name="T18" fmla="*/ 133915 w 191"/>
              <a:gd name="T19" fmla="*/ 298649 h 328"/>
              <a:gd name="T20" fmla="*/ 111890 w 191"/>
              <a:gd name="T21" fmla="*/ 322582 h 328"/>
              <a:gd name="T22" fmla="*/ 85459 w 191"/>
              <a:gd name="T23" fmla="*/ 336110 h 328"/>
              <a:gd name="T24" fmla="*/ 59028 w 191"/>
              <a:gd name="T25" fmla="*/ 341313 h 328"/>
              <a:gd name="T26" fmla="*/ 34360 w 191"/>
              <a:gd name="T27" fmla="*/ 336110 h 328"/>
              <a:gd name="T28" fmla="*/ 15858 w 191"/>
              <a:gd name="T29" fmla="*/ 322582 h 328"/>
              <a:gd name="T30" fmla="*/ 3524 w 191"/>
              <a:gd name="T31" fmla="*/ 299689 h 328"/>
              <a:gd name="T32" fmla="*/ 0 w 191"/>
              <a:gd name="T33" fmla="*/ 271594 h 328"/>
              <a:gd name="T34" fmla="*/ 881 w 191"/>
              <a:gd name="T35" fmla="*/ 253904 h 328"/>
              <a:gd name="T36" fmla="*/ 3524 w 191"/>
              <a:gd name="T37" fmla="*/ 235173 h 328"/>
              <a:gd name="T38" fmla="*/ 51980 w 191"/>
              <a:gd name="T39" fmla="*/ 37461 h 328"/>
              <a:gd name="T40" fmla="*/ 51980 w 191"/>
              <a:gd name="T41" fmla="*/ 36421 h 328"/>
              <a:gd name="T42" fmla="*/ 53742 w 191"/>
              <a:gd name="T43" fmla="*/ 33299 h 328"/>
              <a:gd name="T44" fmla="*/ 51099 w 191"/>
              <a:gd name="T45" fmla="*/ 28096 h 328"/>
              <a:gd name="T46" fmla="*/ 46694 w 191"/>
              <a:gd name="T47" fmla="*/ 22893 h 328"/>
              <a:gd name="T48" fmla="*/ 38765 w 191"/>
              <a:gd name="T49" fmla="*/ 21852 h 328"/>
              <a:gd name="T50" fmla="*/ 23788 w 191"/>
              <a:gd name="T51" fmla="*/ 19771 h 328"/>
              <a:gd name="T52" fmla="*/ 28193 w 191"/>
              <a:gd name="T53" fmla="*/ 4162 h 328"/>
              <a:gd name="T54" fmla="*/ 92507 w 191"/>
              <a:gd name="T55" fmla="*/ 0 h 328"/>
              <a:gd name="T56" fmla="*/ 54623 w 191"/>
              <a:gd name="T57" fmla="*/ 155048 h 328"/>
              <a:gd name="T58" fmla="*/ 74006 w 191"/>
              <a:gd name="T59" fmla="*/ 154007 h 328"/>
              <a:gd name="T60" fmla="*/ 57266 w 191"/>
              <a:gd name="T61" fmla="*/ 173778 h 328"/>
              <a:gd name="T62" fmla="*/ 43170 w 191"/>
              <a:gd name="T63" fmla="*/ 206036 h 328"/>
              <a:gd name="T64" fmla="*/ 33479 w 191"/>
              <a:gd name="T65" fmla="*/ 242457 h 328"/>
              <a:gd name="T66" fmla="*/ 29074 w 191"/>
              <a:gd name="T67" fmla="*/ 275756 h 328"/>
              <a:gd name="T68" fmla="*/ 31717 w 191"/>
              <a:gd name="T69" fmla="*/ 298649 h 328"/>
              <a:gd name="T70" fmla="*/ 38765 w 191"/>
              <a:gd name="T71" fmla="*/ 314258 h 328"/>
              <a:gd name="T72" fmla="*/ 49337 w 191"/>
              <a:gd name="T73" fmla="*/ 323623 h 328"/>
              <a:gd name="T74" fmla="*/ 63434 w 191"/>
              <a:gd name="T75" fmla="*/ 325704 h 328"/>
              <a:gd name="T76" fmla="*/ 77530 w 191"/>
              <a:gd name="T77" fmla="*/ 322582 h 328"/>
              <a:gd name="T78" fmla="*/ 94269 w 191"/>
              <a:gd name="T79" fmla="*/ 311136 h 328"/>
              <a:gd name="T80" fmla="*/ 107485 w 191"/>
              <a:gd name="T81" fmla="*/ 291365 h 328"/>
              <a:gd name="T82" fmla="*/ 120700 w 191"/>
              <a:gd name="T83" fmla="*/ 261188 h 328"/>
              <a:gd name="T84" fmla="*/ 130391 w 191"/>
              <a:gd name="T85" fmla="*/ 226848 h 328"/>
              <a:gd name="T86" fmla="*/ 133034 w 191"/>
              <a:gd name="T87" fmla="*/ 191468 h 328"/>
              <a:gd name="T88" fmla="*/ 131272 w 191"/>
              <a:gd name="T89" fmla="*/ 167535 h 328"/>
              <a:gd name="T90" fmla="*/ 125105 w 191"/>
              <a:gd name="T91" fmla="*/ 151926 h 328"/>
              <a:gd name="T92" fmla="*/ 114533 w 191"/>
              <a:gd name="T93" fmla="*/ 142561 h 328"/>
              <a:gd name="T94" fmla="*/ 100436 w 191"/>
              <a:gd name="T95" fmla="*/ 139439 h 328"/>
              <a:gd name="T96" fmla="*/ 87221 w 191"/>
              <a:gd name="T97" fmla="*/ 142561 h 328"/>
              <a:gd name="T98" fmla="*/ 74006 w 191"/>
              <a:gd name="T99" fmla="*/ 154007 h 3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91"/>
              <a:gd name="T151" fmla="*/ 0 h 328"/>
              <a:gd name="T152" fmla="*/ 191 w 191"/>
              <a:gd name="T153" fmla="*/ 328 h 3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91" h="328">
                <a:moveTo>
                  <a:pt x="62" y="149"/>
                </a:moveTo>
                <a:lnTo>
                  <a:pt x="94" y="123"/>
                </a:lnTo>
                <a:lnTo>
                  <a:pt x="128" y="114"/>
                </a:lnTo>
                <a:lnTo>
                  <a:pt x="152" y="119"/>
                </a:lnTo>
                <a:lnTo>
                  <a:pt x="172" y="134"/>
                </a:lnTo>
                <a:lnTo>
                  <a:pt x="186" y="157"/>
                </a:lnTo>
                <a:lnTo>
                  <a:pt x="191" y="186"/>
                </a:lnTo>
                <a:lnTo>
                  <a:pt x="186" y="222"/>
                </a:lnTo>
                <a:lnTo>
                  <a:pt x="174" y="258"/>
                </a:lnTo>
                <a:lnTo>
                  <a:pt x="152" y="287"/>
                </a:lnTo>
                <a:lnTo>
                  <a:pt x="127" y="310"/>
                </a:lnTo>
                <a:lnTo>
                  <a:pt x="97" y="323"/>
                </a:lnTo>
                <a:lnTo>
                  <a:pt x="67" y="328"/>
                </a:lnTo>
                <a:lnTo>
                  <a:pt x="39" y="323"/>
                </a:lnTo>
                <a:lnTo>
                  <a:pt x="18" y="310"/>
                </a:lnTo>
                <a:lnTo>
                  <a:pt x="4" y="288"/>
                </a:lnTo>
                <a:lnTo>
                  <a:pt x="0" y="261"/>
                </a:lnTo>
                <a:lnTo>
                  <a:pt x="1" y="244"/>
                </a:lnTo>
                <a:lnTo>
                  <a:pt x="4" y="226"/>
                </a:lnTo>
                <a:lnTo>
                  <a:pt x="59" y="36"/>
                </a:lnTo>
                <a:lnTo>
                  <a:pt x="59" y="35"/>
                </a:lnTo>
                <a:lnTo>
                  <a:pt x="61" y="32"/>
                </a:lnTo>
                <a:lnTo>
                  <a:pt x="58" y="27"/>
                </a:lnTo>
                <a:lnTo>
                  <a:pt x="53" y="22"/>
                </a:lnTo>
                <a:lnTo>
                  <a:pt x="44" y="21"/>
                </a:lnTo>
                <a:lnTo>
                  <a:pt x="27" y="19"/>
                </a:lnTo>
                <a:lnTo>
                  <a:pt x="32" y="4"/>
                </a:lnTo>
                <a:lnTo>
                  <a:pt x="105" y="0"/>
                </a:lnTo>
                <a:lnTo>
                  <a:pt x="62" y="149"/>
                </a:lnTo>
                <a:close/>
                <a:moveTo>
                  <a:pt x="84" y="148"/>
                </a:moveTo>
                <a:lnTo>
                  <a:pt x="65" y="167"/>
                </a:lnTo>
                <a:lnTo>
                  <a:pt x="49" y="198"/>
                </a:lnTo>
                <a:lnTo>
                  <a:pt x="38" y="233"/>
                </a:lnTo>
                <a:lnTo>
                  <a:pt x="33" y="265"/>
                </a:lnTo>
                <a:lnTo>
                  <a:pt x="36" y="287"/>
                </a:lnTo>
                <a:lnTo>
                  <a:pt x="44" y="302"/>
                </a:lnTo>
                <a:lnTo>
                  <a:pt x="56" y="311"/>
                </a:lnTo>
                <a:lnTo>
                  <a:pt x="72" y="313"/>
                </a:lnTo>
                <a:lnTo>
                  <a:pt x="88" y="310"/>
                </a:lnTo>
                <a:lnTo>
                  <a:pt x="107" y="299"/>
                </a:lnTo>
                <a:lnTo>
                  <a:pt x="122" y="280"/>
                </a:lnTo>
                <a:lnTo>
                  <a:pt x="137" y="251"/>
                </a:lnTo>
                <a:lnTo>
                  <a:pt x="148" y="218"/>
                </a:lnTo>
                <a:lnTo>
                  <a:pt x="151" y="184"/>
                </a:lnTo>
                <a:lnTo>
                  <a:pt x="149" y="161"/>
                </a:lnTo>
                <a:lnTo>
                  <a:pt x="142" y="146"/>
                </a:lnTo>
                <a:lnTo>
                  <a:pt x="130" y="137"/>
                </a:lnTo>
                <a:lnTo>
                  <a:pt x="114" y="134"/>
                </a:lnTo>
                <a:lnTo>
                  <a:pt x="99" y="137"/>
                </a:lnTo>
                <a:lnTo>
                  <a:pt x="84" y="14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27" name="Line 15"/>
          <p:cNvSpPr>
            <a:spLocks noChangeShapeType="1"/>
          </p:cNvSpPr>
          <p:nvPr/>
        </p:nvSpPr>
        <p:spPr bwMode="auto">
          <a:xfrm flipV="1">
            <a:off x="560388" y="3892550"/>
            <a:ext cx="0" cy="2139950"/>
          </a:xfrm>
          <a:prstGeom prst="line">
            <a:avLst/>
          </a:prstGeom>
          <a:noFill/>
          <a:ln w="19050">
            <a:solidFill>
              <a:srgbClr val="000000"/>
            </a:solidFill>
            <a:round/>
            <a:headEnd/>
            <a:tailEnd type="stealth" w="lg" len="lg"/>
          </a:ln>
          <a:extLst>
            <a:ext uri="{909E8E84-426E-40DD-AFC4-6F175D3DCCD1}">
              <a14:hiddenFill xmlns="" xmlns:a14="http://schemas.microsoft.com/office/drawing/2010/main">
                <a:noFill/>
              </a14:hiddenFill>
            </a:ext>
          </a:extLst>
        </p:spPr>
        <p:txBody>
          <a:bodyPr/>
          <a:lstStyle/>
          <a:p>
            <a:endParaRPr lang="en-GB"/>
          </a:p>
        </p:txBody>
      </p:sp>
      <p:sp>
        <p:nvSpPr>
          <p:cNvPr id="13328" name="Freeform 16"/>
          <p:cNvSpPr>
            <a:spLocks noEditPoints="1"/>
          </p:cNvSpPr>
          <p:nvPr/>
        </p:nvSpPr>
        <p:spPr bwMode="auto">
          <a:xfrm>
            <a:off x="233363" y="4432300"/>
            <a:ext cx="222250" cy="1025525"/>
          </a:xfrm>
          <a:custGeom>
            <a:avLst/>
            <a:gdLst>
              <a:gd name="T0" fmla="*/ 25576 w 252"/>
              <a:gd name="T1" fmla="*/ 782092 h 990"/>
              <a:gd name="T2" fmla="*/ 115535 w 252"/>
              <a:gd name="T3" fmla="*/ 833887 h 990"/>
              <a:gd name="T4" fmla="*/ 196674 w 252"/>
              <a:gd name="T5" fmla="*/ 949905 h 990"/>
              <a:gd name="T6" fmla="*/ 207257 w 252"/>
              <a:gd name="T7" fmla="*/ 932295 h 990"/>
              <a:gd name="T8" fmla="*/ 207257 w 252"/>
              <a:gd name="T9" fmla="*/ 1007915 h 990"/>
              <a:gd name="T10" fmla="*/ 20285 w 252"/>
              <a:gd name="T11" fmla="*/ 932295 h 990"/>
              <a:gd name="T12" fmla="*/ 10583 w 252"/>
              <a:gd name="T13" fmla="*/ 969587 h 990"/>
              <a:gd name="T14" fmla="*/ 94368 w 252"/>
              <a:gd name="T15" fmla="*/ 830779 h 990"/>
              <a:gd name="T16" fmla="*/ 13229 w 252"/>
              <a:gd name="T17" fmla="*/ 840102 h 990"/>
              <a:gd name="T18" fmla="*/ 22049 w 252"/>
              <a:gd name="T19" fmla="*/ 893968 h 990"/>
              <a:gd name="T20" fmla="*/ 157868 w 252"/>
              <a:gd name="T21" fmla="*/ 620495 h 990"/>
              <a:gd name="T22" fmla="*/ 222250 w 252"/>
              <a:gd name="T23" fmla="*/ 707509 h 990"/>
              <a:gd name="T24" fmla="*/ 141111 w 252"/>
              <a:gd name="T25" fmla="*/ 767590 h 990"/>
              <a:gd name="T26" fmla="*/ 75847 w 252"/>
              <a:gd name="T27" fmla="*/ 680576 h 990"/>
              <a:gd name="T28" fmla="*/ 175507 w 252"/>
              <a:gd name="T29" fmla="*/ 740657 h 990"/>
              <a:gd name="T30" fmla="*/ 209903 w 252"/>
              <a:gd name="T31" fmla="*/ 695078 h 990"/>
              <a:gd name="T32" fmla="*/ 122590 w 252"/>
              <a:gd name="T33" fmla="*/ 647427 h 990"/>
              <a:gd name="T34" fmla="*/ 89076 w 252"/>
              <a:gd name="T35" fmla="*/ 693006 h 990"/>
              <a:gd name="T36" fmla="*/ 175507 w 252"/>
              <a:gd name="T37" fmla="*/ 740657 h 990"/>
              <a:gd name="T38" fmla="*/ 192264 w 252"/>
              <a:gd name="T39" fmla="*/ 575952 h 990"/>
              <a:gd name="T40" fmla="*/ 102306 w 252"/>
              <a:gd name="T41" fmla="*/ 542803 h 990"/>
              <a:gd name="T42" fmla="*/ 89958 w 252"/>
              <a:gd name="T43" fmla="*/ 565593 h 990"/>
              <a:gd name="T44" fmla="*/ 184326 w 252"/>
              <a:gd name="T45" fmla="*/ 545911 h 990"/>
              <a:gd name="T46" fmla="*/ 209021 w 252"/>
              <a:gd name="T47" fmla="*/ 530373 h 990"/>
              <a:gd name="T48" fmla="*/ 81139 w 252"/>
              <a:gd name="T49" fmla="*/ 443358 h 990"/>
              <a:gd name="T50" fmla="*/ 175507 w 252"/>
              <a:gd name="T51" fmla="*/ 444394 h 990"/>
              <a:gd name="T52" fmla="*/ 207257 w 252"/>
              <a:gd name="T53" fmla="*/ 431964 h 990"/>
              <a:gd name="T54" fmla="*/ 164042 w 252"/>
              <a:gd name="T55" fmla="*/ 368775 h 990"/>
              <a:gd name="T56" fmla="*/ 107597 w 252"/>
              <a:gd name="T57" fmla="*/ 361523 h 990"/>
              <a:gd name="T58" fmla="*/ 89076 w 252"/>
              <a:gd name="T59" fmla="*/ 373954 h 990"/>
              <a:gd name="T60" fmla="*/ 78493 w 252"/>
              <a:gd name="T61" fmla="*/ 353236 h 990"/>
              <a:gd name="T62" fmla="*/ 155222 w 252"/>
              <a:gd name="T63" fmla="*/ 351165 h 990"/>
              <a:gd name="T64" fmla="*/ 220486 w 252"/>
              <a:gd name="T65" fmla="*/ 444394 h 990"/>
              <a:gd name="T66" fmla="*/ 179035 w 252"/>
              <a:gd name="T67" fmla="*/ 471327 h 990"/>
              <a:gd name="T68" fmla="*/ 176389 w 252"/>
              <a:gd name="T69" fmla="*/ 275545 h 990"/>
              <a:gd name="T70" fmla="*/ 209021 w 252"/>
              <a:gd name="T71" fmla="*/ 229966 h 990"/>
              <a:gd name="T72" fmla="*/ 214313 w 252"/>
              <a:gd name="T73" fmla="*/ 212356 h 990"/>
              <a:gd name="T74" fmla="*/ 165806 w 252"/>
              <a:gd name="T75" fmla="*/ 307658 h 990"/>
              <a:gd name="T76" fmla="*/ 79375 w 252"/>
              <a:gd name="T77" fmla="*/ 231002 h 990"/>
              <a:gd name="T78" fmla="*/ 106715 w 252"/>
              <a:gd name="T79" fmla="*/ 169885 h 990"/>
              <a:gd name="T80" fmla="*/ 155222 w 252"/>
              <a:gd name="T81" fmla="*/ 233074 h 990"/>
              <a:gd name="T82" fmla="*/ 97014 w 252"/>
              <a:gd name="T83" fmla="*/ 197854 h 990"/>
              <a:gd name="T84" fmla="*/ 102306 w 252"/>
              <a:gd name="T85" fmla="*/ 248612 h 990"/>
              <a:gd name="T86" fmla="*/ 134938 w 252"/>
              <a:gd name="T87" fmla="*/ 214428 h 990"/>
              <a:gd name="T88" fmla="*/ 125236 w 252"/>
              <a:gd name="T89" fmla="*/ 107732 h 990"/>
              <a:gd name="T90" fmla="*/ 91722 w 252"/>
              <a:gd name="T91" fmla="*/ 113947 h 990"/>
              <a:gd name="T92" fmla="*/ 137583 w 252"/>
              <a:gd name="T93" fmla="*/ 87014 h 990"/>
              <a:gd name="T94" fmla="*/ 76729 w 252"/>
              <a:gd name="T95" fmla="*/ 36256 h 990"/>
              <a:gd name="T96" fmla="*/ 97014 w 252"/>
              <a:gd name="T97" fmla="*/ 0 h 990"/>
              <a:gd name="T98" fmla="*/ 115535 w 252"/>
              <a:gd name="T99" fmla="*/ 25897 h 990"/>
              <a:gd name="T100" fmla="*/ 97014 w 252"/>
              <a:gd name="T101" fmla="*/ 33148 h 990"/>
              <a:gd name="T102" fmla="*/ 89076 w 252"/>
              <a:gd name="T103" fmla="*/ 35220 h 990"/>
              <a:gd name="T104" fmla="*/ 122590 w 252"/>
              <a:gd name="T105" fmla="*/ 70440 h 9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52"/>
              <a:gd name="T160" fmla="*/ 0 h 990"/>
              <a:gd name="T161" fmla="*/ 252 w 252"/>
              <a:gd name="T162" fmla="*/ 990 h 99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52" h="990">
                <a:moveTo>
                  <a:pt x="0" y="837"/>
                </a:moveTo>
                <a:lnTo>
                  <a:pt x="2" y="807"/>
                </a:lnTo>
                <a:lnTo>
                  <a:pt x="8" y="784"/>
                </a:lnTo>
                <a:lnTo>
                  <a:pt x="17" y="767"/>
                </a:lnTo>
                <a:lnTo>
                  <a:pt x="29" y="755"/>
                </a:lnTo>
                <a:lnTo>
                  <a:pt x="44" y="747"/>
                </a:lnTo>
                <a:lnTo>
                  <a:pt x="63" y="744"/>
                </a:lnTo>
                <a:lnTo>
                  <a:pt x="90" y="750"/>
                </a:lnTo>
                <a:lnTo>
                  <a:pt x="113" y="767"/>
                </a:lnTo>
                <a:lnTo>
                  <a:pt x="131" y="805"/>
                </a:lnTo>
                <a:lnTo>
                  <a:pt x="137" y="854"/>
                </a:lnTo>
                <a:lnTo>
                  <a:pt x="137" y="871"/>
                </a:lnTo>
                <a:lnTo>
                  <a:pt x="136" y="892"/>
                </a:lnTo>
                <a:lnTo>
                  <a:pt x="220" y="915"/>
                </a:lnTo>
                <a:lnTo>
                  <a:pt x="223" y="917"/>
                </a:lnTo>
                <a:lnTo>
                  <a:pt x="225" y="917"/>
                </a:lnTo>
                <a:lnTo>
                  <a:pt x="229" y="915"/>
                </a:lnTo>
                <a:lnTo>
                  <a:pt x="232" y="912"/>
                </a:lnTo>
                <a:lnTo>
                  <a:pt x="234" y="907"/>
                </a:lnTo>
                <a:lnTo>
                  <a:pt x="235" y="900"/>
                </a:lnTo>
                <a:lnTo>
                  <a:pt x="235" y="880"/>
                </a:lnTo>
                <a:lnTo>
                  <a:pt x="247" y="883"/>
                </a:lnTo>
                <a:lnTo>
                  <a:pt x="247" y="990"/>
                </a:lnTo>
                <a:lnTo>
                  <a:pt x="235" y="987"/>
                </a:lnTo>
                <a:lnTo>
                  <a:pt x="235" y="973"/>
                </a:lnTo>
                <a:lnTo>
                  <a:pt x="232" y="959"/>
                </a:lnTo>
                <a:lnTo>
                  <a:pt x="223" y="953"/>
                </a:lnTo>
                <a:lnTo>
                  <a:pt x="28" y="900"/>
                </a:lnTo>
                <a:lnTo>
                  <a:pt x="26" y="900"/>
                </a:lnTo>
                <a:lnTo>
                  <a:pt x="23" y="900"/>
                </a:lnTo>
                <a:lnTo>
                  <a:pt x="18" y="901"/>
                </a:lnTo>
                <a:lnTo>
                  <a:pt x="15" y="903"/>
                </a:lnTo>
                <a:lnTo>
                  <a:pt x="14" y="909"/>
                </a:lnTo>
                <a:lnTo>
                  <a:pt x="12" y="918"/>
                </a:lnTo>
                <a:lnTo>
                  <a:pt x="12" y="936"/>
                </a:lnTo>
                <a:lnTo>
                  <a:pt x="0" y="933"/>
                </a:lnTo>
                <a:lnTo>
                  <a:pt x="0" y="837"/>
                </a:lnTo>
                <a:close/>
                <a:moveTo>
                  <a:pt x="125" y="859"/>
                </a:moveTo>
                <a:lnTo>
                  <a:pt x="121" y="825"/>
                </a:lnTo>
                <a:lnTo>
                  <a:pt x="107" y="802"/>
                </a:lnTo>
                <a:lnTo>
                  <a:pt x="84" y="787"/>
                </a:lnTo>
                <a:lnTo>
                  <a:pt x="52" y="781"/>
                </a:lnTo>
                <a:lnTo>
                  <a:pt x="35" y="785"/>
                </a:lnTo>
                <a:lnTo>
                  <a:pt x="23" y="794"/>
                </a:lnTo>
                <a:lnTo>
                  <a:pt x="15" y="811"/>
                </a:lnTo>
                <a:lnTo>
                  <a:pt x="12" y="837"/>
                </a:lnTo>
                <a:lnTo>
                  <a:pt x="14" y="849"/>
                </a:lnTo>
                <a:lnTo>
                  <a:pt x="15" y="857"/>
                </a:lnTo>
                <a:lnTo>
                  <a:pt x="20" y="862"/>
                </a:lnTo>
                <a:lnTo>
                  <a:pt x="25" y="863"/>
                </a:lnTo>
                <a:lnTo>
                  <a:pt x="124" y="889"/>
                </a:lnTo>
                <a:lnTo>
                  <a:pt x="125" y="874"/>
                </a:lnTo>
                <a:lnTo>
                  <a:pt x="125" y="859"/>
                </a:lnTo>
                <a:close/>
                <a:moveTo>
                  <a:pt x="154" y="596"/>
                </a:moveTo>
                <a:lnTo>
                  <a:pt x="179" y="599"/>
                </a:lnTo>
                <a:lnTo>
                  <a:pt x="203" y="608"/>
                </a:lnTo>
                <a:lnTo>
                  <a:pt x="225" y="622"/>
                </a:lnTo>
                <a:lnTo>
                  <a:pt x="240" y="640"/>
                </a:lnTo>
                <a:lnTo>
                  <a:pt x="249" y="662"/>
                </a:lnTo>
                <a:lnTo>
                  <a:pt x="252" y="683"/>
                </a:lnTo>
                <a:lnTo>
                  <a:pt x="247" y="706"/>
                </a:lnTo>
                <a:lnTo>
                  <a:pt x="232" y="726"/>
                </a:lnTo>
                <a:lnTo>
                  <a:pt x="211" y="739"/>
                </a:lnTo>
                <a:lnTo>
                  <a:pt x="183" y="744"/>
                </a:lnTo>
                <a:lnTo>
                  <a:pt x="160" y="741"/>
                </a:lnTo>
                <a:lnTo>
                  <a:pt x="136" y="732"/>
                </a:lnTo>
                <a:lnTo>
                  <a:pt x="115" y="717"/>
                </a:lnTo>
                <a:lnTo>
                  <a:pt x="99" y="698"/>
                </a:lnTo>
                <a:lnTo>
                  <a:pt x="89" y="678"/>
                </a:lnTo>
                <a:lnTo>
                  <a:pt x="86" y="657"/>
                </a:lnTo>
                <a:lnTo>
                  <a:pt x="90" y="633"/>
                </a:lnTo>
                <a:lnTo>
                  <a:pt x="105" y="613"/>
                </a:lnTo>
                <a:lnTo>
                  <a:pt x="127" y="599"/>
                </a:lnTo>
                <a:lnTo>
                  <a:pt x="154" y="596"/>
                </a:lnTo>
                <a:close/>
                <a:moveTo>
                  <a:pt x="199" y="715"/>
                </a:moveTo>
                <a:lnTo>
                  <a:pt x="217" y="712"/>
                </a:lnTo>
                <a:lnTo>
                  <a:pt x="231" y="706"/>
                </a:lnTo>
                <a:lnTo>
                  <a:pt x="238" y="695"/>
                </a:lnTo>
                <a:lnTo>
                  <a:pt x="241" y="683"/>
                </a:lnTo>
                <a:lnTo>
                  <a:pt x="238" y="671"/>
                </a:lnTo>
                <a:lnTo>
                  <a:pt x="231" y="659"/>
                </a:lnTo>
                <a:lnTo>
                  <a:pt x="215" y="646"/>
                </a:lnTo>
                <a:lnTo>
                  <a:pt x="192" y="636"/>
                </a:lnTo>
                <a:lnTo>
                  <a:pt x="165" y="628"/>
                </a:lnTo>
                <a:lnTo>
                  <a:pt x="139" y="625"/>
                </a:lnTo>
                <a:lnTo>
                  <a:pt x="122" y="626"/>
                </a:lnTo>
                <a:lnTo>
                  <a:pt x="108" y="634"/>
                </a:lnTo>
                <a:lnTo>
                  <a:pt x="101" y="643"/>
                </a:lnTo>
                <a:lnTo>
                  <a:pt x="98" y="655"/>
                </a:lnTo>
                <a:lnTo>
                  <a:pt x="101" y="669"/>
                </a:lnTo>
                <a:lnTo>
                  <a:pt x="108" y="681"/>
                </a:lnTo>
                <a:lnTo>
                  <a:pt x="122" y="694"/>
                </a:lnTo>
                <a:lnTo>
                  <a:pt x="145" y="704"/>
                </a:lnTo>
                <a:lnTo>
                  <a:pt x="171" y="712"/>
                </a:lnTo>
                <a:lnTo>
                  <a:pt x="199" y="715"/>
                </a:lnTo>
                <a:close/>
                <a:moveTo>
                  <a:pt x="252" y="523"/>
                </a:moveTo>
                <a:lnTo>
                  <a:pt x="249" y="535"/>
                </a:lnTo>
                <a:lnTo>
                  <a:pt x="243" y="547"/>
                </a:lnTo>
                <a:lnTo>
                  <a:pt x="232" y="553"/>
                </a:lnTo>
                <a:lnTo>
                  <a:pt x="218" y="556"/>
                </a:lnTo>
                <a:lnTo>
                  <a:pt x="209" y="555"/>
                </a:lnTo>
                <a:lnTo>
                  <a:pt x="197" y="552"/>
                </a:lnTo>
                <a:lnTo>
                  <a:pt x="191" y="549"/>
                </a:lnTo>
                <a:lnTo>
                  <a:pt x="118" y="526"/>
                </a:lnTo>
                <a:lnTo>
                  <a:pt x="116" y="524"/>
                </a:lnTo>
                <a:lnTo>
                  <a:pt x="115" y="524"/>
                </a:lnTo>
                <a:lnTo>
                  <a:pt x="110" y="526"/>
                </a:lnTo>
                <a:lnTo>
                  <a:pt x="105" y="529"/>
                </a:lnTo>
                <a:lnTo>
                  <a:pt x="104" y="536"/>
                </a:lnTo>
                <a:lnTo>
                  <a:pt x="102" y="546"/>
                </a:lnTo>
                <a:lnTo>
                  <a:pt x="102" y="552"/>
                </a:lnTo>
                <a:lnTo>
                  <a:pt x="92" y="547"/>
                </a:lnTo>
                <a:lnTo>
                  <a:pt x="89" y="489"/>
                </a:lnTo>
                <a:lnTo>
                  <a:pt x="200" y="526"/>
                </a:lnTo>
                <a:lnTo>
                  <a:pt x="209" y="527"/>
                </a:lnTo>
                <a:lnTo>
                  <a:pt x="218" y="529"/>
                </a:lnTo>
                <a:lnTo>
                  <a:pt x="226" y="527"/>
                </a:lnTo>
                <a:lnTo>
                  <a:pt x="232" y="524"/>
                </a:lnTo>
                <a:lnTo>
                  <a:pt x="235" y="518"/>
                </a:lnTo>
                <a:lnTo>
                  <a:pt x="237" y="512"/>
                </a:lnTo>
                <a:lnTo>
                  <a:pt x="232" y="495"/>
                </a:lnTo>
                <a:lnTo>
                  <a:pt x="217" y="478"/>
                </a:lnTo>
                <a:lnTo>
                  <a:pt x="185" y="458"/>
                </a:lnTo>
                <a:lnTo>
                  <a:pt x="141" y="442"/>
                </a:lnTo>
                <a:lnTo>
                  <a:pt x="92" y="428"/>
                </a:lnTo>
                <a:lnTo>
                  <a:pt x="92" y="400"/>
                </a:lnTo>
                <a:lnTo>
                  <a:pt x="171" y="423"/>
                </a:lnTo>
                <a:lnTo>
                  <a:pt x="180" y="425"/>
                </a:lnTo>
                <a:lnTo>
                  <a:pt x="192" y="428"/>
                </a:lnTo>
                <a:lnTo>
                  <a:pt x="199" y="429"/>
                </a:lnTo>
                <a:lnTo>
                  <a:pt x="203" y="429"/>
                </a:lnTo>
                <a:lnTo>
                  <a:pt x="206" y="429"/>
                </a:lnTo>
                <a:lnTo>
                  <a:pt x="220" y="428"/>
                </a:lnTo>
                <a:lnTo>
                  <a:pt x="229" y="423"/>
                </a:lnTo>
                <a:lnTo>
                  <a:pt x="235" y="417"/>
                </a:lnTo>
                <a:lnTo>
                  <a:pt x="237" y="408"/>
                </a:lnTo>
                <a:lnTo>
                  <a:pt x="234" y="396"/>
                </a:lnTo>
                <a:lnTo>
                  <a:pt x="225" y="382"/>
                </a:lnTo>
                <a:lnTo>
                  <a:pt x="209" y="368"/>
                </a:lnTo>
                <a:lnTo>
                  <a:pt x="186" y="356"/>
                </a:lnTo>
                <a:lnTo>
                  <a:pt x="160" y="347"/>
                </a:lnTo>
                <a:lnTo>
                  <a:pt x="137" y="344"/>
                </a:lnTo>
                <a:lnTo>
                  <a:pt x="131" y="344"/>
                </a:lnTo>
                <a:lnTo>
                  <a:pt x="127" y="345"/>
                </a:lnTo>
                <a:lnTo>
                  <a:pt x="122" y="349"/>
                </a:lnTo>
                <a:lnTo>
                  <a:pt x="116" y="353"/>
                </a:lnTo>
                <a:lnTo>
                  <a:pt x="108" y="358"/>
                </a:lnTo>
                <a:lnTo>
                  <a:pt x="105" y="361"/>
                </a:lnTo>
                <a:lnTo>
                  <a:pt x="104" y="361"/>
                </a:lnTo>
                <a:lnTo>
                  <a:pt x="101" y="361"/>
                </a:lnTo>
                <a:lnTo>
                  <a:pt x="96" y="361"/>
                </a:lnTo>
                <a:lnTo>
                  <a:pt x="90" y="358"/>
                </a:lnTo>
                <a:lnTo>
                  <a:pt x="87" y="353"/>
                </a:lnTo>
                <a:lnTo>
                  <a:pt x="86" y="347"/>
                </a:lnTo>
                <a:lnTo>
                  <a:pt x="89" y="341"/>
                </a:lnTo>
                <a:lnTo>
                  <a:pt x="95" y="335"/>
                </a:lnTo>
                <a:lnTo>
                  <a:pt x="104" y="330"/>
                </a:lnTo>
                <a:lnTo>
                  <a:pt x="118" y="329"/>
                </a:lnTo>
                <a:lnTo>
                  <a:pt x="145" y="332"/>
                </a:lnTo>
                <a:lnTo>
                  <a:pt x="176" y="339"/>
                </a:lnTo>
                <a:lnTo>
                  <a:pt x="209" y="355"/>
                </a:lnTo>
                <a:lnTo>
                  <a:pt x="234" y="375"/>
                </a:lnTo>
                <a:lnTo>
                  <a:pt x="247" y="396"/>
                </a:lnTo>
                <a:lnTo>
                  <a:pt x="252" y="419"/>
                </a:lnTo>
                <a:lnTo>
                  <a:pt x="250" y="429"/>
                </a:lnTo>
                <a:lnTo>
                  <a:pt x="247" y="439"/>
                </a:lnTo>
                <a:lnTo>
                  <a:pt x="241" y="446"/>
                </a:lnTo>
                <a:lnTo>
                  <a:pt x="234" y="451"/>
                </a:lnTo>
                <a:lnTo>
                  <a:pt x="221" y="454"/>
                </a:lnTo>
                <a:lnTo>
                  <a:pt x="203" y="455"/>
                </a:lnTo>
                <a:lnTo>
                  <a:pt x="226" y="472"/>
                </a:lnTo>
                <a:lnTo>
                  <a:pt x="241" y="489"/>
                </a:lnTo>
                <a:lnTo>
                  <a:pt x="249" y="506"/>
                </a:lnTo>
                <a:lnTo>
                  <a:pt x="252" y="523"/>
                </a:lnTo>
                <a:close/>
                <a:moveTo>
                  <a:pt x="200" y="266"/>
                </a:moveTo>
                <a:lnTo>
                  <a:pt x="215" y="265"/>
                </a:lnTo>
                <a:lnTo>
                  <a:pt x="228" y="257"/>
                </a:lnTo>
                <a:lnTo>
                  <a:pt x="235" y="246"/>
                </a:lnTo>
                <a:lnTo>
                  <a:pt x="238" y="232"/>
                </a:lnTo>
                <a:lnTo>
                  <a:pt x="237" y="222"/>
                </a:lnTo>
                <a:lnTo>
                  <a:pt x="231" y="210"/>
                </a:lnTo>
                <a:lnTo>
                  <a:pt x="221" y="196"/>
                </a:lnTo>
                <a:lnTo>
                  <a:pt x="206" y="181"/>
                </a:lnTo>
                <a:lnTo>
                  <a:pt x="214" y="173"/>
                </a:lnTo>
                <a:lnTo>
                  <a:pt x="243" y="205"/>
                </a:lnTo>
                <a:lnTo>
                  <a:pt x="252" y="239"/>
                </a:lnTo>
                <a:lnTo>
                  <a:pt x="247" y="262"/>
                </a:lnTo>
                <a:lnTo>
                  <a:pt x="234" y="280"/>
                </a:lnTo>
                <a:lnTo>
                  <a:pt x="214" y="292"/>
                </a:lnTo>
                <a:lnTo>
                  <a:pt x="188" y="297"/>
                </a:lnTo>
                <a:lnTo>
                  <a:pt x="163" y="294"/>
                </a:lnTo>
                <a:lnTo>
                  <a:pt x="139" y="283"/>
                </a:lnTo>
                <a:lnTo>
                  <a:pt x="118" y="266"/>
                </a:lnTo>
                <a:lnTo>
                  <a:pt x="101" y="245"/>
                </a:lnTo>
                <a:lnTo>
                  <a:pt x="90" y="223"/>
                </a:lnTo>
                <a:lnTo>
                  <a:pt x="86" y="202"/>
                </a:lnTo>
                <a:lnTo>
                  <a:pt x="89" y="187"/>
                </a:lnTo>
                <a:lnTo>
                  <a:pt x="96" y="174"/>
                </a:lnTo>
                <a:lnTo>
                  <a:pt x="107" y="165"/>
                </a:lnTo>
                <a:lnTo>
                  <a:pt x="121" y="164"/>
                </a:lnTo>
                <a:lnTo>
                  <a:pt x="133" y="165"/>
                </a:lnTo>
                <a:lnTo>
                  <a:pt x="145" y="171"/>
                </a:lnTo>
                <a:lnTo>
                  <a:pt x="156" y="184"/>
                </a:lnTo>
                <a:lnTo>
                  <a:pt x="167" y="199"/>
                </a:lnTo>
                <a:lnTo>
                  <a:pt x="176" y="225"/>
                </a:lnTo>
                <a:lnTo>
                  <a:pt x="186" y="266"/>
                </a:lnTo>
                <a:lnTo>
                  <a:pt x="194" y="266"/>
                </a:lnTo>
                <a:lnTo>
                  <a:pt x="200" y="266"/>
                </a:lnTo>
                <a:close/>
                <a:moveTo>
                  <a:pt x="119" y="190"/>
                </a:moveTo>
                <a:lnTo>
                  <a:pt x="110" y="191"/>
                </a:lnTo>
                <a:lnTo>
                  <a:pt x="104" y="196"/>
                </a:lnTo>
                <a:lnTo>
                  <a:pt x="99" y="202"/>
                </a:lnTo>
                <a:lnTo>
                  <a:pt x="98" y="210"/>
                </a:lnTo>
                <a:lnTo>
                  <a:pt x="102" y="225"/>
                </a:lnTo>
                <a:lnTo>
                  <a:pt x="116" y="240"/>
                </a:lnTo>
                <a:lnTo>
                  <a:pt x="141" y="254"/>
                </a:lnTo>
                <a:lnTo>
                  <a:pt x="176" y="263"/>
                </a:lnTo>
                <a:lnTo>
                  <a:pt x="168" y="236"/>
                </a:lnTo>
                <a:lnTo>
                  <a:pt x="160" y="217"/>
                </a:lnTo>
                <a:lnTo>
                  <a:pt x="153" y="207"/>
                </a:lnTo>
                <a:lnTo>
                  <a:pt x="142" y="197"/>
                </a:lnTo>
                <a:lnTo>
                  <a:pt x="131" y="191"/>
                </a:lnTo>
                <a:lnTo>
                  <a:pt x="119" y="190"/>
                </a:lnTo>
                <a:close/>
                <a:moveTo>
                  <a:pt x="249" y="135"/>
                </a:moveTo>
                <a:lnTo>
                  <a:pt x="142" y="104"/>
                </a:lnTo>
                <a:lnTo>
                  <a:pt x="128" y="101"/>
                </a:lnTo>
                <a:lnTo>
                  <a:pt x="119" y="100"/>
                </a:lnTo>
                <a:lnTo>
                  <a:pt x="112" y="101"/>
                </a:lnTo>
                <a:lnTo>
                  <a:pt x="107" y="104"/>
                </a:lnTo>
                <a:lnTo>
                  <a:pt x="104" y="110"/>
                </a:lnTo>
                <a:lnTo>
                  <a:pt x="102" y="121"/>
                </a:lnTo>
                <a:lnTo>
                  <a:pt x="102" y="129"/>
                </a:lnTo>
                <a:lnTo>
                  <a:pt x="92" y="124"/>
                </a:lnTo>
                <a:lnTo>
                  <a:pt x="89" y="69"/>
                </a:lnTo>
                <a:lnTo>
                  <a:pt x="156" y="84"/>
                </a:lnTo>
                <a:lnTo>
                  <a:pt x="127" y="72"/>
                </a:lnTo>
                <a:lnTo>
                  <a:pt x="108" y="61"/>
                </a:lnTo>
                <a:lnTo>
                  <a:pt x="99" y="54"/>
                </a:lnTo>
                <a:lnTo>
                  <a:pt x="92" y="45"/>
                </a:lnTo>
                <a:lnTo>
                  <a:pt x="87" y="35"/>
                </a:lnTo>
                <a:lnTo>
                  <a:pt x="86" y="26"/>
                </a:lnTo>
                <a:lnTo>
                  <a:pt x="89" y="16"/>
                </a:lnTo>
                <a:lnTo>
                  <a:pt x="93" y="8"/>
                </a:lnTo>
                <a:lnTo>
                  <a:pt x="101" y="2"/>
                </a:lnTo>
                <a:lnTo>
                  <a:pt x="110" y="0"/>
                </a:lnTo>
                <a:lnTo>
                  <a:pt x="119" y="2"/>
                </a:lnTo>
                <a:lnTo>
                  <a:pt x="127" y="6"/>
                </a:lnTo>
                <a:lnTo>
                  <a:pt x="130" y="11"/>
                </a:lnTo>
                <a:lnTo>
                  <a:pt x="131" y="19"/>
                </a:lnTo>
                <a:lnTo>
                  <a:pt x="131" y="25"/>
                </a:lnTo>
                <a:lnTo>
                  <a:pt x="128" y="29"/>
                </a:lnTo>
                <a:lnTo>
                  <a:pt x="122" y="32"/>
                </a:lnTo>
                <a:lnTo>
                  <a:pt x="118" y="34"/>
                </a:lnTo>
                <a:lnTo>
                  <a:pt x="115" y="32"/>
                </a:lnTo>
                <a:lnTo>
                  <a:pt x="110" y="32"/>
                </a:lnTo>
                <a:lnTo>
                  <a:pt x="108" y="31"/>
                </a:lnTo>
                <a:lnTo>
                  <a:pt x="105" y="31"/>
                </a:lnTo>
                <a:lnTo>
                  <a:pt x="104" y="31"/>
                </a:lnTo>
                <a:lnTo>
                  <a:pt x="102" y="32"/>
                </a:lnTo>
                <a:lnTo>
                  <a:pt x="101" y="34"/>
                </a:lnTo>
                <a:lnTo>
                  <a:pt x="101" y="35"/>
                </a:lnTo>
                <a:lnTo>
                  <a:pt x="102" y="40"/>
                </a:lnTo>
                <a:lnTo>
                  <a:pt x="105" y="46"/>
                </a:lnTo>
                <a:lnTo>
                  <a:pt x="119" y="57"/>
                </a:lnTo>
                <a:lnTo>
                  <a:pt x="139" y="68"/>
                </a:lnTo>
                <a:lnTo>
                  <a:pt x="179" y="84"/>
                </a:lnTo>
                <a:lnTo>
                  <a:pt x="211" y="95"/>
                </a:lnTo>
                <a:lnTo>
                  <a:pt x="247" y="106"/>
                </a:lnTo>
                <a:lnTo>
                  <a:pt x="249" y="135"/>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29" name="Line 17"/>
          <p:cNvSpPr>
            <a:spLocks noChangeShapeType="1"/>
          </p:cNvSpPr>
          <p:nvPr/>
        </p:nvSpPr>
        <p:spPr bwMode="auto">
          <a:xfrm>
            <a:off x="439738" y="5888038"/>
            <a:ext cx="1985962" cy="0"/>
          </a:xfrm>
          <a:prstGeom prst="line">
            <a:avLst/>
          </a:prstGeom>
          <a:noFill/>
          <a:ln w="19050">
            <a:solidFill>
              <a:srgbClr val="000000"/>
            </a:solidFill>
            <a:round/>
            <a:headEnd/>
            <a:tailEnd type="stealth" w="lg" len="lg"/>
          </a:ln>
          <a:extLst>
            <a:ext uri="{909E8E84-426E-40DD-AFC4-6F175D3DCCD1}">
              <a14:hiddenFill xmlns="" xmlns:a14="http://schemas.microsoft.com/office/drawing/2010/main">
                <a:noFill/>
              </a14:hiddenFill>
            </a:ext>
          </a:extLst>
        </p:spPr>
        <p:txBody>
          <a:bodyPr/>
          <a:lstStyle/>
          <a:p>
            <a:endParaRPr lang="en-GB"/>
          </a:p>
        </p:txBody>
      </p:sp>
      <p:sp>
        <p:nvSpPr>
          <p:cNvPr id="13330" name="Freeform 18"/>
          <p:cNvSpPr>
            <a:spLocks noEditPoints="1"/>
          </p:cNvSpPr>
          <p:nvPr/>
        </p:nvSpPr>
        <p:spPr bwMode="auto">
          <a:xfrm>
            <a:off x="881063" y="5456238"/>
            <a:ext cx="1089025" cy="325437"/>
          </a:xfrm>
          <a:custGeom>
            <a:avLst/>
            <a:gdLst>
              <a:gd name="T0" fmla="*/ 108199 w 1238"/>
              <a:gd name="T1" fmla="*/ 21765 h 314"/>
              <a:gd name="T2" fmla="*/ 62456 w 1238"/>
              <a:gd name="T3" fmla="*/ 240450 h 314"/>
              <a:gd name="T4" fmla="*/ 161858 w 1238"/>
              <a:gd name="T5" fmla="*/ 204175 h 314"/>
              <a:gd name="T6" fmla="*/ 10556 w 1238"/>
              <a:gd name="T7" fmla="*/ 243560 h 314"/>
              <a:gd name="T8" fmla="*/ 73012 w 1238"/>
              <a:gd name="T9" fmla="*/ 18656 h 314"/>
              <a:gd name="T10" fmla="*/ 146024 w 1238"/>
              <a:gd name="T11" fmla="*/ 0 h 314"/>
              <a:gd name="T12" fmla="*/ 210240 w 1238"/>
              <a:gd name="T13" fmla="*/ 168937 h 314"/>
              <a:gd name="T14" fmla="*/ 299086 w 1238"/>
              <a:gd name="T15" fmla="*/ 91205 h 314"/>
              <a:gd name="T16" fmla="*/ 324596 w 1238"/>
              <a:gd name="T17" fmla="*/ 222831 h 314"/>
              <a:gd name="T18" fmla="*/ 329874 w 1238"/>
              <a:gd name="T19" fmla="*/ 243560 h 314"/>
              <a:gd name="T20" fmla="*/ 344829 w 1238"/>
              <a:gd name="T21" fmla="*/ 246669 h 314"/>
              <a:gd name="T22" fmla="*/ 303484 w 1238"/>
              <a:gd name="T23" fmla="*/ 229050 h 314"/>
              <a:gd name="T24" fmla="*/ 237510 w 1238"/>
              <a:gd name="T25" fmla="*/ 221795 h 314"/>
              <a:gd name="T26" fmla="*/ 297327 w 1238"/>
              <a:gd name="T27" fmla="*/ 219722 h 314"/>
              <a:gd name="T28" fmla="*/ 299086 w 1238"/>
              <a:gd name="T29" fmla="*/ 105715 h 314"/>
              <a:gd name="T30" fmla="*/ 237510 w 1238"/>
              <a:gd name="T31" fmla="*/ 177228 h 314"/>
              <a:gd name="T32" fmla="*/ 445110 w 1238"/>
              <a:gd name="T33" fmla="*/ 108824 h 314"/>
              <a:gd name="T34" fmla="*/ 422239 w 1238"/>
              <a:gd name="T35" fmla="*/ 243560 h 314"/>
              <a:gd name="T36" fmla="*/ 416961 w 1238"/>
              <a:gd name="T37" fmla="*/ 261179 h 314"/>
              <a:gd name="T38" fmla="*/ 396729 w 1238"/>
              <a:gd name="T39" fmla="*/ 210394 h 314"/>
              <a:gd name="T40" fmla="*/ 462704 w 1238"/>
              <a:gd name="T41" fmla="*/ 38348 h 314"/>
              <a:gd name="T42" fmla="*/ 559467 w 1238"/>
              <a:gd name="T43" fmla="*/ 245632 h 314"/>
              <a:gd name="T44" fmla="*/ 543633 w 1238"/>
              <a:gd name="T45" fmla="*/ 261179 h 314"/>
              <a:gd name="T46" fmla="*/ 505807 w 1238"/>
              <a:gd name="T47" fmla="*/ 144063 h 314"/>
              <a:gd name="T48" fmla="*/ 601691 w 1238"/>
              <a:gd name="T49" fmla="*/ 99497 h 314"/>
              <a:gd name="T50" fmla="*/ 578819 w 1238"/>
              <a:gd name="T51" fmla="*/ 172046 h 314"/>
              <a:gd name="T52" fmla="*/ 586736 w 1238"/>
              <a:gd name="T53" fmla="*/ 114007 h 314"/>
              <a:gd name="T54" fmla="*/ 531318 w 1238"/>
              <a:gd name="T55" fmla="*/ 145099 h 314"/>
              <a:gd name="T56" fmla="*/ 584977 w 1238"/>
              <a:gd name="T57" fmla="*/ 135771 h 314"/>
              <a:gd name="T58" fmla="*/ 766188 w 1238"/>
              <a:gd name="T59" fmla="*/ 99497 h 314"/>
              <a:gd name="T60" fmla="*/ 749474 w 1238"/>
              <a:gd name="T61" fmla="*/ 225940 h 314"/>
              <a:gd name="T62" fmla="*/ 754752 w 1238"/>
              <a:gd name="T63" fmla="*/ 243560 h 314"/>
              <a:gd name="T64" fmla="*/ 786420 w 1238"/>
              <a:gd name="T65" fmla="*/ 225940 h 314"/>
              <a:gd name="T66" fmla="*/ 727483 w 1238"/>
              <a:gd name="T67" fmla="*/ 243560 h 314"/>
              <a:gd name="T68" fmla="*/ 750354 w 1238"/>
              <a:gd name="T69" fmla="*/ 126444 h 314"/>
              <a:gd name="T70" fmla="*/ 703732 w 1238"/>
              <a:gd name="T71" fmla="*/ 134735 h 314"/>
              <a:gd name="T72" fmla="*/ 668545 w 1238"/>
              <a:gd name="T73" fmla="*/ 120225 h 314"/>
              <a:gd name="T74" fmla="*/ 643035 w 1238"/>
              <a:gd name="T75" fmla="*/ 105715 h 314"/>
              <a:gd name="T76" fmla="*/ 899897 w 1238"/>
              <a:gd name="T77" fmla="*/ 251851 h 314"/>
              <a:gd name="T78" fmla="*/ 819847 w 1238"/>
              <a:gd name="T79" fmla="*/ 195884 h 314"/>
              <a:gd name="T80" fmla="*/ 900777 w 1238"/>
              <a:gd name="T81" fmla="*/ 88096 h 314"/>
              <a:gd name="T82" fmla="*/ 931565 w 1238"/>
              <a:gd name="T83" fmla="*/ 144063 h 314"/>
              <a:gd name="T84" fmla="*/ 905175 w 1238"/>
              <a:gd name="T85" fmla="*/ 134735 h 314"/>
              <a:gd name="T86" fmla="*/ 915731 w 1238"/>
              <a:gd name="T87" fmla="*/ 104679 h 314"/>
              <a:gd name="T88" fmla="*/ 856793 w 1238"/>
              <a:gd name="T89" fmla="*/ 147172 h 314"/>
              <a:gd name="T90" fmla="*/ 877026 w 1238"/>
              <a:gd name="T91" fmla="*/ 246669 h 314"/>
              <a:gd name="T92" fmla="*/ 1066154 w 1238"/>
              <a:gd name="T93" fmla="*/ 134735 h 314"/>
              <a:gd name="T94" fmla="*/ 1066154 w 1238"/>
              <a:gd name="T95" fmla="*/ 93278 h 314"/>
              <a:gd name="T96" fmla="*/ 1089025 w 1238"/>
              <a:gd name="T97" fmla="*/ 107788 h 314"/>
              <a:gd name="T98" fmla="*/ 1016013 w 1238"/>
              <a:gd name="T99" fmla="*/ 276725 h 314"/>
              <a:gd name="T100" fmla="*/ 949158 w 1238"/>
              <a:gd name="T101" fmla="*/ 324401 h 314"/>
              <a:gd name="T102" fmla="*/ 942121 w 1238"/>
              <a:gd name="T103" fmla="*/ 281907 h 314"/>
              <a:gd name="T104" fmla="*/ 961474 w 1238"/>
              <a:gd name="T105" fmla="*/ 302636 h 314"/>
              <a:gd name="T106" fmla="*/ 977308 w 1238"/>
              <a:gd name="T107" fmla="*/ 308854 h 314"/>
              <a:gd name="T108" fmla="*/ 992262 w 1238"/>
              <a:gd name="T109" fmla="*/ 123334 h 314"/>
              <a:gd name="T110" fmla="*/ 966752 w 1238"/>
              <a:gd name="T111" fmla="*/ 115043 h 314"/>
              <a:gd name="T112" fmla="*/ 1015133 w 1238"/>
              <a:gd name="T113" fmla="*/ 120225 h 31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38"/>
              <a:gd name="T172" fmla="*/ 0 h 314"/>
              <a:gd name="T173" fmla="*/ 1238 w 1238"/>
              <a:gd name="T174" fmla="*/ 314 h 31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38" h="314">
                <a:moveTo>
                  <a:pt x="166" y="0"/>
                </a:moveTo>
                <a:lnTo>
                  <a:pt x="163" y="12"/>
                </a:lnTo>
                <a:lnTo>
                  <a:pt x="143" y="12"/>
                </a:lnTo>
                <a:lnTo>
                  <a:pt x="134" y="14"/>
                </a:lnTo>
                <a:lnTo>
                  <a:pt x="128" y="15"/>
                </a:lnTo>
                <a:lnTo>
                  <a:pt x="123" y="21"/>
                </a:lnTo>
                <a:lnTo>
                  <a:pt x="120" y="29"/>
                </a:lnTo>
                <a:lnTo>
                  <a:pt x="70" y="218"/>
                </a:lnTo>
                <a:lnTo>
                  <a:pt x="68" y="221"/>
                </a:lnTo>
                <a:lnTo>
                  <a:pt x="68" y="224"/>
                </a:lnTo>
                <a:lnTo>
                  <a:pt x="70" y="229"/>
                </a:lnTo>
                <a:lnTo>
                  <a:pt x="71" y="232"/>
                </a:lnTo>
                <a:lnTo>
                  <a:pt x="76" y="234"/>
                </a:lnTo>
                <a:lnTo>
                  <a:pt x="83" y="235"/>
                </a:lnTo>
                <a:lnTo>
                  <a:pt x="116" y="235"/>
                </a:lnTo>
                <a:lnTo>
                  <a:pt x="140" y="230"/>
                </a:lnTo>
                <a:lnTo>
                  <a:pt x="163" y="218"/>
                </a:lnTo>
                <a:lnTo>
                  <a:pt x="184" y="197"/>
                </a:lnTo>
                <a:lnTo>
                  <a:pt x="204" y="163"/>
                </a:lnTo>
                <a:lnTo>
                  <a:pt x="215" y="163"/>
                </a:lnTo>
                <a:lnTo>
                  <a:pt x="190" y="247"/>
                </a:lnTo>
                <a:lnTo>
                  <a:pt x="0" y="247"/>
                </a:lnTo>
                <a:lnTo>
                  <a:pt x="1" y="235"/>
                </a:lnTo>
                <a:lnTo>
                  <a:pt x="12" y="235"/>
                </a:lnTo>
                <a:lnTo>
                  <a:pt x="25" y="230"/>
                </a:lnTo>
                <a:lnTo>
                  <a:pt x="33" y="221"/>
                </a:lnTo>
                <a:lnTo>
                  <a:pt x="83" y="29"/>
                </a:lnTo>
                <a:lnTo>
                  <a:pt x="85" y="26"/>
                </a:lnTo>
                <a:lnTo>
                  <a:pt x="85" y="23"/>
                </a:lnTo>
                <a:lnTo>
                  <a:pt x="83" y="18"/>
                </a:lnTo>
                <a:lnTo>
                  <a:pt x="80" y="15"/>
                </a:lnTo>
                <a:lnTo>
                  <a:pt x="76" y="14"/>
                </a:lnTo>
                <a:lnTo>
                  <a:pt x="67" y="12"/>
                </a:lnTo>
                <a:lnTo>
                  <a:pt x="45" y="12"/>
                </a:lnTo>
                <a:lnTo>
                  <a:pt x="48" y="0"/>
                </a:lnTo>
                <a:lnTo>
                  <a:pt x="166" y="0"/>
                </a:lnTo>
                <a:close/>
                <a:moveTo>
                  <a:pt x="296" y="252"/>
                </a:moveTo>
                <a:lnTo>
                  <a:pt x="273" y="247"/>
                </a:lnTo>
                <a:lnTo>
                  <a:pt x="253" y="234"/>
                </a:lnTo>
                <a:lnTo>
                  <a:pt x="241" y="214"/>
                </a:lnTo>
                <a:lnTo>
                  <a:pt x="236" y="188"/>
                </a:lnTo>
                <a:lnTo>
                  <a:pt x="239" y="163"/>
                </a:lnTo>
                <a:lnTo>
                  <a:pt x="250" y="139"/>
                </a:lnTo>
                <a:lnTo>
                  <a:pt x="265" y="116"/>
                </a:lnTo>
                <a:lnTo>
                  <a:pt x="285" y="101"/>
                </a:lnTo>
                <a:lnTo>
                  <a:pt x="305" y="90"/>
                </a:lnTo>
                <a:lnTo>
                  <a:pt x="325" y="85"/>
                </a:lnTo>
                <a:lnTo>
                  <a:pt x="340" y="88"/>
                </a:lnTo>
                <a:lnTo>
                  <a:pt x="354" y="96"/>
                </a:lnTo>
                <a:lnTo>
                  <a:pt x="364" y="107"/>
                </a:lnTo>
                <a:lnTo>
                  <a:pt x="371" y="121"/>
                </a:lnTo>
                <a:lnTo>
                  <a:pt x="380" y="91"/>
                </a:lnTo>
                <a:lnTo>
                  <a:pt x="406" y="88"/>
                </a:lnTo>
                <a:lnTo>
                  <a:pt x="369" y="215"/>
                </a:lnTo>
                <a:lnTo>
                  <a:pt x="369" y="220"/>
                </a:lnTo>
                <a:lnTo>
                  <a:pt x="367" y="226"/>
                </a:lnTo>
                <a:lnTo>
                  <a:pt x="369" y="229"/>
                </a:lnTo>
                <a:lnTo>
                  <a:pt x="371" y="232"/>
                </a:lnTo>
                <a:lnTo>
                  <a:pt x="372" y="235"/>
                </a:lnTo>
                <a:lnTo>
                  <a:pt x="375" y="235"/>
                </a:lnTo>
                <a:lnTo>
                  <a:pt x="380" y="234"/>
                </a:lnTo>
                <a:lnTo>
                  <a:pt x="386" y="229"/>
                </a:lnTo>
                <a:lnTo>
                  <a:pt x="398" y="212"/>
                </a:lnTo>
                <a:lnTo>
                  <a:pt x="409" y="192"/>
                </a:lnTo>
                <a:lnTo>
                  <a:pt x="419" y="197"/>
                </a:lnTo>
                <a:lnTo>
                  <a:pt x="392" y="238"/>
                </a:lnTo>
                <a:lnTo>
                  <a:pt x="366" y="252"/>
                </a:lnTo>
                <a:lnTo>
                  <a:pt x="357" y="250"/>
                </a:lnTo>
                <a:lnTo>
                  <a:pt x="351" y="246"/>
                </a:lnTo>
                <a:lnTo>
                  <a:pt x="346" y="238"/>
                </a:lnTo>
                <a:lnTo>
                  <a:pt x="345" y="227"/>
                </a:lnTo>
                <a:lnTo>
                  <a:pt x="345" y="221"/>
                </a:lnTo>
                <a:lnTo>
                  <a:pt x="334" y="235"/>
                </a:lnTo>
                <a:lnTo>
                  <a:pt x="322" y="244"/>
                </a:lnTo>
                <a:lnTo>
                  <a:pt x="309" y="250"/>
                </a:lnTo>
                <a:lnTo>
                  <a:pt x="296" y="252"/>
                </a:lnTo>
                <a:close/>
                <a:moveTo>
                  <a:pt x="267" y="195"/>
                </a:moveTo>
                <a:lnTo>
                  <a:pt x="270" y="214"/>
                </a:lnTo>
                <a:lnTo>
                  <a:pt x="276" y="227"/>
                </a:lnTo>
                <a:lnTo>
                  <a:pt x="285" y="234"/>
                </a:lnTo>
                <a:lnTo>
                  <a:pt x="300" y="237"/>
                </a:lnTo>
                <a:lnTo>
                  <a:pt x="313" y="234"/>
                </a:lnTo>
                <a:lnTo>
                  <a:pt x="326" y="227"/>
                </a:lnTo>
                <a:lnTo>
                  <a:pt x="338" y="212"/>
                </a:lnTo>
                <a:lnTo>
                  <a:pt x="349" y="188"/>
                </a:lnTo>
                <a:lnTo>
                  <a:pt x="358" y="160"/>
                </a:lnTo>
                <a:lnTo>
                  <a:pt x="361" y="137"/>
                </a:lnTo>
                <a:lnTo>
                  <a:pt x="358" y="122"/>
                </a:lnTo>
                <a:lnTo>
                  <a:pt x="351" y="110"/>
                </a:lnTo>
                <a:lnTo>
                  <a:pt x="340" y="102"/>
                </a:lnTo>
                <a:lnTo>
                  <a:pt x="328" y="99"/>
                </a:lnTo>
                <a:lnTo>
                  <a:pt x="314" y="102"/>
                </a:lnTo>
                <a:lnTo>
                  <a:pt x="300" y="110"/>
                </a:lnTo>
                <a:lnTo>
                  <a:pt x="288" y="124"/>
                </a:lnTo>
                <a:lnTo>
                  <a:pt x="277" y="145"/>
                </a:lnTo>
                <a:lnTo>
                  <a:pt x="270" y="171"/>
                </a:lnTo>
                <a:lnTo>
                  <a:pt x="267" y="195"/>
                </a:lnTo>
                <a:close/>
                <a:moveTo>
                  <a:pt x="526" y="37"/>
                </a:moveTo>
                <a:lnTo>
                  <a:pt x="511" y="91"/>
                </a:lnTo>
                <a:lnTo>
                  <a:pt x="540" y="91"/>
                </a:lnTo>
                <a:lnTo>
                  <a:pt x="535" y="105"/>
                </a:lnTo>
                <a:lnTo>
                  <a:pt x="506" y="105"/>
                </a:lnTo>
                <a:lnTo>
                  <a:pt x="477" y="208"/>
                </a:lnTo>
                <a:lnTo>
                  <a:pt x="476" y="215"/>
                </a:lnTo>
                <a:lnTo>
                  <a:pt x="474" y="223"/>
                </a:lnTo>
                <a:lnTo>
                  <a:pt x="476" y="229"/>
                </a:lnTo>
                <a:lnTo>
                  <a:pt x="477" y="232"/>
                </a:lnTo>
                <a:lnTo>
                  <a:pt x="480" y="235"/>
                </a:lnTo>
                <a:lnTo>
                  <a:pt x="485" y="235"/>
                </a:lnTo>
                <a:lnTo>
                  <a:pt x="503" y="224"/>
                </a:lnTo>
                <a:lnTo>
                  <a:pt x="526" y="192"/>
                </a:lnTo>
                <a:lnTo>
                  <a:pt x="535" y="197"/>
                </a:lnTo>
                <a:lnTo>
                  <a:pt x="506" y="238"/>
                </a:lnTo>
                <a:lnTo>
                  <a:pt x="474" y="252"/>
                </a:lnTo>
                <a:lnTo>
                  <a:pt x="464" y="250"/>
                </a:lnTo>
                <a:lnTo>
                  <a:pt x="455" y="244"/>
                </a:lnTo>
                <a:lnTo>
                  <a:pt x="450" y="237"/>
                </a:lnTo>
                <a:lnTo>
                  <a:pt x="448" y="226"/>
                </a:lnTo>
                <a:lnTo>
                  <a:pt x="448" y="215"/>
                </a:lnTo>
                <a:lnTo>
                  <a:pt x="451" y="203"/>
                </a:lnTo>
                <a:lnTo>
                  <a:pt x="479" y="105"/>
                </a:lnTo>
                <a:lnTo>
                  <a:pt x="448" y="105"/>
                </a:lnTo>
                <a:lnTo>
                  <a:pt x="453" y="91"/>
                </a:lnTo>
                <a:lnTo>
                  <a:pt x="484" y="91"/>
                </a:lnTo>
                <a:lnTo>
                  <a:pt x="499" y="37"/>
                </a:lnTo>
                <a:lnTo>
                  <a:pt x="526" y="37"/>
                </a:lnTo>
                <a:close/>
                <a:moveTo>
                  <a:pt x="592" y="200"/>
                </a:moveTo>
                <a:lnTo>
                  <a:pt x="593" y="215"/>
                </a:lnTo>
                <a:lnTo>
                  <a:pt x="600" y="227"/>
                </a:lnTo>
                <a:lnTo>
                  <a:pt x="610" y="235"/>
                </a:lnTo>
                <a:lnTo>
                  <a:pt x="624" y="238"/>
                </a:lnTo>
                <a:lnTo>
                  <a:pt x="636" y="237"/>
                </a:lnTo>
                <a:lnTo>
                  <a:pt x="648" y="230"/>
                </a:lnTo>
                <a:lnTo>
                  <a:pt x="661" y="221"/>
                </a:lnTo>
                <a:lnTo>
                  <a:pt x="677" y="206"/>
                </a:lnTo>
                <a:lnTo>
                  <a:pt x="685" y="214"/>
                </a:lnTo>
                <a:lnTo>
                  <a:pt x="653" y="243"/>
                </a:lnTo>
                <a:lnTo>
                  <a:pt x="618" y="252"/>
                </a:lnTo>
                <a:lnTo>
                  <a:pt x="597" y="247"/>
                </a:lnTo>
                <a:lnTo>
                  <a:pt x="578" y="234"/>
                </a:lnTo>
                <a:lnTo>
                  <a:pt x="566" y="214"/>
                </a:lnTo>
                <a:lnTo>
                  <a:pt x="561" y="188"/>
                </a:lnTo>
                <a:lnTo>
                  <a:pt x="564" y="163"/>
                </a:lnTo>
                <a:lnTo>
                  <a:pt x="575" y="139"/>
                </a:lnTo>
                <a:lnTo>
                  <a:pt x="592" y="117"/>
                </a:lnTo>
                <a:lnTo>
                  <a:pt x="612" y="101"/>
                </a:lnTo>
                <a:lnTo>
                  <a:pt x="635" y="90"/>
                </a:lnTo>
                <a:lnTo>
                  <a:pt x="655" y="85"/>
                </a:lnTo>
                <a:lnTo>
                  <a:pt x="671" y="88"/>
                </a:lnTo>
                <a:lnTo>
                  <a:pt x="684" y="96"/>
                </a:lnTo>
                <a:lnTo>
                  <a:pt x="691" y="107"/>
                </a:lnTo>
                <a:lnTo>
                  <a:pt x="694" y="121"/>
                </a:lnTo>
                <a:lnTo>
                  <a:pt x="693" y="133"/>
                </a:lnTo>
                <a:lnTo>
                  <a:pt x="685" y="145"/>
                </a:lnTo>
                <a:lnTo>
                  <a:pt x="674" y="156"/>
                </a:lnTo>
                <a:lnTo>
                  <a:pt x="658" y="166"/>
                </a:lnTo>
                <a:lnTo>
                  <a:pt x="632" y="175"/>
                </a:lnTo>
                <a:lnTo>
                  <a:pt x="592" y="186"/>
                </a:lnTo>
                <a:lnTo>
                  <a:pt x="592" y="194"/>
                </a:lnTo>
                <a:lnTo>
                  <a:pt x="592" y="200"/>
                </a:lnTo>
                <a:close/>
                <a:moveTo>
                  <a:pt x="667" y="119"/>
                </a:moveTo>
                <a:lnTo>
                  <a:pt x="667" y="110"/>
                </a:lnTo>
                <a:lnTo>
                  <a:pt x="662" y="104"/>
                </a:lnTo>
                <a:lnTo>
                  <a:pt x="656" y="99"/>
                </a:lnTo>
                <a:lnTo>
                  <a:pt x="648" y="98"/>
                </a:lnTo>
                <a:lnTo>
                  <a:pt x="633" y="102"/>
                </a:lnTo>
                <a:lnTo>
                  <a:pt x="618" y="116"/>
                </a:lnTo>
                <a:lnTo>
                  <a:pt x="604" y="140"/>
                </a:lnTo>
                <a:lnTo>
                  <a:pt x="595" y="175"/>
                </a:lnTo>
                <a:lnTo>
                  <a:pt x="622" y="168"/>
                </a:lnTo>
                <a:lnTo>
                  <a:pt x="639" y="160"/>
                </a:lnTo>
                <a:lnTo>
                  <a:pt x="651" y="153"/>
                </a:lnTo>
                <a:lnTo>
                  <a:pt x="661" y="142"/>
                </a:lnTo>
                <a:lnTo>
                  <a:pt x="665" y="131"/>
                </a:lnTo>
                <a:lnTo>
                  <a:pt x="667" y="119"/>
                </a:lnTo>
                <a:close/>
                <a:moveTo>
                  <a:pt x="778" y="142"/>
                </a:moveTo>
                <a:lnTo>
                  <a:pt x="816" y="101"/>
                </a:lnTo>
                <a:lnTo>
                  <a:pt x="852" y="87"/>
                </a:lnTo>
                <a:lnTo>
                  <a:pt x="862" y="90"/>
                </a:lnTo>
                <a:lnTo>
                  <a:pt x="871" y="96"/>
                </a:lnTo>
                <a:lnTo>
                  <a:pt x="877" y="107"/>
                </a:lnTo>
                <a:lnTo>
                  <a:pt x="881" y="119"/>
                </a:lnTo>
                <a:lnTo>
                  <a:pt x="879" y="133"/>
                </a:lnTo>
                <a:lnTo>
                  <a:pt x="874" y="150"/>
                </a:lnTo>
                <a:lnTo>
                  <a:pt x="856" y="204"/>
                </a:lnTo>
                <a:lnTo>
                  <a:pt x="852" y="218"/>
                </a:lnTo>
                <a:lnTo>
                  <a:pt x="852" y="223"/>
                </a:lnTo>
                <a:lnTo>
                  <a:pt x="852" y="226"/>
                </a:lnTo>
                <a:lnTo>
                  <a:pt x="852" y="230"/>
                </a:lnTo>
                <a:lnTo>
                  <a:pt x="853" y="232"/>
                </a:lnTo>
                <a:lnTo>
                  <a:pt x="855" y="235"/>
                </a:lnTo>
                <a:lnTo>
                  <a:pt x="858" y="235"/>
                </a:lnTo>
                <a:lnTo>
                  <a:pt x="865" y="232"/>
                </a:lnTo>
                <a:lnTo>
                  <a:pt x="876" y="224"/>
                </a:lnTo>
                <a:lnTo>
                  <a:pt x="887" y="211"/>
                </a:lnTo>
                <a:lnTo>
                  <a:pt x="896" y="191"/>
                </a:lnTo>
                <a:lnTo>
                  <a:pt x="906" y="194"/>
                </a:lnTo>
                <a:lnTo>
                  <a:pt x="894" y="218"/>
                </a:lnTo>
                <a:lnTo>
                  <a:pt x="879" y="237"/>
                </a:lnTo>
                <a:lnTo>
                  <a:pt x="864" y="247"/>
                </a:lnTo>
                <a:lnTo>
                  <a:pt x="848" y="250"/>
                </a:lnTo>
                <a:lnTo>
                  <a:pt x="839" y="249"/>
                </a:lnTo>
                <a:lnTo>
                  <a:pt x="832" y="243"/>
                </a:lnTo>
                <a:lnTo>
                  <a:pt x="827" y="235"/>
                </a:lnTo>
                <a:lnTo>
                  <a:pt x="826" y="224"/>
                </a:lnTo>
                <a:lnTo>
                  <a:pt x="827" y="214"/>
                </a:lnTo>
                <a:lnTo>
                  <a:pt x="830" y="203"/>
                </a:lnTo>
                <a:lnTo>
                  <a:pt x="848" y="142"/>
                </a:lnTo>
                <a:lnTo>
                  <a:pt x="852" y="133"/>
                </a:lnTo>
                <a:lnTo>
                  <a:pt x="853" y="122"/>
                </a:lnTo>
                <a:lnTo>
                  <a:pt x="852" y="116"/>
                </a:lnTo>
                <a:lnTo>
                  <a:pt x="848" y="110"/>
                </a:lnTo>
                <a:lnTo>
                  <a:pt x="844" y="107"/>
                </a:lnTo>
                <a:lnTo>
                  <a:pt x="838" y="105"/>
                </a:lnTo>
                <a:lnTo>
                  <a:pt x="821" y="111"/>
                </a:lnTo>
                <a:lnTo>
                  <a:pt x="800" y="130"/>
                </a:lnTo>
                <a:lnTo>
                  <a:pt x="780" y="159"/>
                </a:lnTo>
                <a:lnTo>
                  <a:pt x="764" y="197"/>
                </a:lnTo>
                <a:lnTo>
                  <a:pt x="751" y="247"/>
                </a:lnTo>
                <a:lnTo>
                  <a:pt x="723" y="249"/>
                </a:lnTo>
                <a:lnTo>
                  <a:pt x="760" y="119"/>
                </a:lnTo>
                <a:lnTo>
                  <a:pt x="760" y="116"/>
                </a:lnTo>
                <a:lnTo>
                  <a:pt x="761" y="113"/>
                </a:lnTo>
                <a:lnTo>
                  <a:pt x="760" y="108"/>
                </a:lnTo>
                <a:lnTo>
                  <a:pt x="757" y="105"/>
                </a:lnTo>
                <a:lnTo>
                  <a:pt x="752" y="102"/>
                </a:lnTo>
                <a:lnTo>
                  <a:pt x="746" y="102"/>
                </a:lnTo>
                <a:lnTo>
                  <a:pt x="731" y="102"/>
                </a:lnTo>
                <a:lnTo>
                  <a:pt x="734" y="91"/>
                </a:lnTo>
                <a:lnTo>
                  <a:pt x="794" y="88"/>
                </a:lnTo>
                <a:lnTo>
                  <a:pt x="778" y="142"/>
                </a:lnTo>
                <a:close/>
                <a:moveTo>
                  <a:pt x="1055" y="212"/>
                </a:moveTo>
                <a:lnTo>
                  <a:pt x="1039" y="230"/>
                </a:lnTo>
                <a:lnTo>
                  <a:pt x="1023" y="243"/>
                </a:lnTo>
                <a:lnTo>
                  <a:pt x="1006" y="250"/>
                </a:lnTo>
                <a:lnTo>
                  <a:pt x="989" y="252"/>
                </a:lnTo>
                <a:lnTo>
                  <a:pt x="966" y="247"/>
                </a:lnTo>
                <a:lnTo>
                  <a:pt x="948" y="235"/>
                </a:lnTo>
                <a:lnTo>
                  <a:pt x="937" y="215"/>
                </a:lnTo>
                <a:lnTo>
                  <a:pt x="932" y="189"/>
                </a:lnTo>
                <a:lnTo>
                  <a:pt x="936" y="163"/>
                </a:lnTo>
                <a:lnTo>
                  <a:pt x="946" y="139"/>
                </a:lnTo>
                <a:lnTo>
                  <a:pt x="961" y="116"/>
                </a:lnTo>
                <a:lnTo>
                  <a:pt x="981" y="99"/>
                </a:lnTo>
                <a:lnTo>
                  <a:pt x="1003" y="90"/>
                </a:lnTo>
                <a:lnTo>
                  <a:pt x="1024" y="85"/>
                </a:lnTo>
                <a:lnTo>
                  <a:pt x="1041" y="88"/>
                </a:lnTo>
                <a:lnTo>
                  <a:pt x="1055" y="96"/>
                </a:lnTo>
                <a:lnTo>
                  <a:pt x="1062" y="107"/>
                </a:lnTo>
                <a:lnTo>
                  <a:pt x="1065" y="121"/>
                </a:lnTo>
                <a:lnTo>
                  <a:pt x="1064" y="131"/>
                </a:lnTo>
                <a:lnTo>
                  <a:pt x="1059" y="139"/>
                </a:lnTo>
                <a:lnTo>
                  <a:pt x="1053" y="143"/>
                </a:lnTo>
                <a:lnTo>
                  <a:pt x="1045" y="145"/>
                </a:lnTo>
                <a:lnTo>
                  <a:pt x="1039" y="145"/>
                </a:lnTo>
                <a:lnTo>
                  <a:pt x="1033" y="140"/>
                </a:lnTo>
                <a:lnTo>
                  <a:pt x="1030" y="136"/>
                </a:lnTo>
                <a:lnTo>
                  <a:pt x="1029" y="130"/>
                </a:lnTo>
                <a:lnTo>
                  <a:pt x="1032" y="121"/>
                </a:lnTo>
                <a:lnTo>
                  <a:pt x="1041" y="114"/>
                </a:lnTo>
                <a:lnTo>
                  <a:pt x="1045" y="111"/>
                </a:lnTo>
                <a:lnTo>
                  <a:pt x="1047" y="108"/>
                </a:lnTo>
                <a:lnTo>
                  <a:pt x="1045" y="105"/>
                </a:lnTo>
                <a:lnTo>
                  <a:pt x="1041" y="101"/>
                </a:lnTo>
                <a:lnTo>
                  <a:pt x="1035" y="98"/>
                </a:lnTo>
                <a:lnTo>
                  <a:pt x="1027" y="96"/>
                </a:lnTo>
                <a:lnTo>
                  <a:pt x="1013" y="99"/>
                </a:lnTo>
                <a:lnTo>
                  <a:pt x="998" y="108"/>
                </a:lnTo>
                <a:lnTo>
                  <a:pt x="984" y="122"/>
                </a:lnTo>
                <a:lnTo>
                  <a:pt x="974" y="142"/>
                </a:lnTo>
                <a:lnTo>
                  <a:pt x="966" y="166"/>
                </a:lnTo>
                <a:lnTo>
                  <a:pt x="963" y="192"/>
                </a:lnTo>
                <a:lnTo>
                  <a:pt x="966" y="212"/>
                </a:lnTo>
                <a:lnTo>
                  <a:pt x="972" y="227"/>
                </a:lnTo>
                <a:lnTo>
                  <a:pt x="983" y="235"/>
                </a:lnTo>
                <a:lnTo>
                  <a:pt x="997" y="238"/>
                </a:lnTo>
                <a:lnTo>
                  <a:pt x="1023" y="230"/>
                </a:lnTo>
                <a:lnTo>
                  <a:pt x="1047" y="206"/>
                </a:lnTo>
                <a:lnTo>
                  <a:pt x="1055" y="212"/>
                </a:lnTo>
                <a:close/>
                <a:moveTo>
                  <a:pt x="1206" y="156"/>
                </a:moveTo>
                <a:lnTo>
                  <a:pt x="1210" y="142"/>
                </a:lnTo>
                <a:lnTo>
                  <a:pt x="1212" y="130"/>
                </a:lnTo>
                <a:lnTo>
                  <a:pt x="1212" y="124"/>
                </a:lnTo>
                <a:lnTo>
                  <a:pt x="1210" y="114"/>
                </a:lnTo>
                <a:lnTo>
                  <a:pt x="1209" y="108"/>
                </a:lnTo>
                <a:lnTo>
                  <a:pt x="1209" y="102"/>
                </a:lnTo>
                <a:lnTo>
                  <a:pt x="1209" y="96"/>
                </a:lnTo>
                <a:lnTo>
                  <a:pt x="1212" y="90"/>
                </a:lnTo>
                <a:lnTo>
                  <a:pt x="1218" y="87"/>
                </a:lnTo>
                <a:lnTo>
                  <a:pt x="1223" y="85"/>
                </a:lnTo>
                <a:lnTo>
                  <a:pt x="1229" y="87"/>
                </a:lnTo>
                <a:lnTo>
                  <a:pt x="1233" y="90"/>
                </a:lnTo>
                <a:lnTo>
                  <a:pt x="1236" y="96"/>
                </a:lnTo>
                <a:lnTo>
                  <a:pt x="1238" y="104"/>
                </a:lnTo>
                <a:lnTo>
                  <a:pt x="1236" y="113"/>
                </a:lnTo>
                <a:lnTo>
                  <a:pt x="1232" y="128"/>
                </a:lnTo>
                <a:lnTo>
                  <a:pt x="1221" y="151"/>
                </a:lnTo>
                <a:lnTo>
                  <a:pt x="1209" y="175"/>
                </a:lnTo>
                <a:lnTo>
                  <a:pt x="1169" y="244"/>
                </a:lnTo>
                <a:lnTo>
                  <a:pt x="1155" y="267"/>
                </a:lnTo>
                <a:lnTo>
                  <a:pt x="1139" y="287"/>
                </a:lnTo>
                <a:lnTo>
                  <a:pt x="1126" y="299"/>
                </a:lnTo>
                <a:lnTo>
                  <a:pt x="1114" y="308"/>
                </a:lnTo>
                <a:lnTo>
                  <a:pt x="1102" y="313"/>
                </a:lnTo>
                <a:lnTo>
                  <a:pt x="1090" y="314"/>
                </a:lnTo>
                <a:lnTo>
                  <a:pt x="1079" y="313"/>
                </a:lnTo>
                <a:lnTo>
                  <a:pt x="1070" y="307"/>
                </a:lnTo>
                <a:lnTo>
                  <a:pt x="1062" y="299"/>
                </a:lnTo>
                <a:lnTo>
                  <a:pt x="1061" y="290"/>
                </a:lnTo>
                <a:lnTo>
                  <a:pt x="1062" y="282"/>
                </a:lnTo>
                <a:lnTo>
                  <a:pt x="1065" y="276"/>
                </a:lnTo>
                <a:lnTo>
                  <a:pt x="1071" y="272"/>
                </a:lnTo>
                <a:lnTo>
                  <a:pt x="1078" y="270"/>
                </a:lnTo>
                <a:lnTo>
                  <a:pt x="1084" y="272"/>
                </a:lnTo>
                <a:lnTo>
                  <a:pt x="1088" y="275"/>
                </a:lnTo>
                <a:lnTo>
                  <a:pt x="1093" y="281"/>
                </a:lnTo>
                <a:lnTo>
                  <a:pt x="1093" y="285"/>
                </a:lnTo>
                <a:lnTo>
                  <a:pt x="1093" y="292"/>
                </a:lnTo>
                <a:lnTo>
                  <a:pt x="1093" y="295"/>
                </a:lnTo>
                <a:lnTo>
                  <a:pt x="1093" y="296"/>
                </a:lnTo>
                <a:lnTo>
                  <a:pt x="1094" y="298"/>
                </a:lnTo>
                <a:lnTo>
                  <a:pt x="1097" y="299"/>
                </a:lnTo>
                <a:lnTo>
                  <a:pt x="1100" y="301"/>
                </a:lnTo>
                <a:lnTo>
                  <a:pt x="1111" y="298"/>
                </a:lnTo>
                <a:lnTo>
                  <a:pt x="1122" y="290"/>
                </a:lnTo>
                <a:lnTo>
                  <a:pt x="1140" y="270"/>
                </a:lnTo>
                <a:lnTo>
                  <a:pt x="1158" y="243"/>
                </a:lnTo>
                <a:lnTo>
                  <a:pt x="1148" y="185"/>
                </a:lnTo>
                <a:lnTo>
                  <a:pt x="1139" y="145"/>
                </a:lnTo>
                <a:lnTo>
                  <a:pt x="1128" y="119"/>
                </a:lnTo>
                <a:lnTo>
                  <a:pt x="1123" y="111"/>
                </a:lnTo>
                <a:lnTo>
                  <a:pt x="1119" y="108"/>
                </a:lnTo>
                <a:lnTo>
                  <a:pt x="1108" y="116"/>
                </a:lnTo>
                <a:lnTo>
                  <a:pt x="1099" y="139"/>
                </a:lnTo>
                <a:lnTo>
                  <a:pt x="1088" y="136"/>
                </a:lnTo>
                <a:lnTo>
                  <a:pt x="1099" y="111"/>
                </a:lnTo>
                <a:lnTo>
                  <a:pt x="1111" y="96"/>
                </a:lnTo>
                <a:lnTo>
                  <a:pt x="1120" y="88"/>
                </a:lnTo>
                <a:lnTo>
                  <a:pt x="1129" y="85"/>
                </a:lnTo>
                <a:lnTo>
                  <a:pt x="1139" y="88"/>
                </a:lnTo>
                <a:lnTo>
                  <a:pt x="1145" y="95"/>
                </a:lnTo>
                <a:lnTo>
                  <a:pt x="1154" y="116"/>
                </a:lnTo>
                <a:lnTo>
                  <a:pt x="1165" y="154"/>
                </a:lnTo>
                <a:lnTo>
                  <a:pt x="1178" y="208"/>
                </a:lnTo>
                <a:lnTo>
                  <a:pt x="1195" y="182"/>
                </a:lnTo>
                <a:lnTo>
                  <a:pt x="1206" y="15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31" name="Rectangle 19"/>
          <p:cNvSpPr>
            <a:spLocks noChangeArrowheads="1"/>
          </p:cNvSpPr>
          <p:nvPr/>
        </p:nvSpPr>
        <p:spPr bwMode="auto">
          <a:xfrm>
            <a:off x="6618288" y="2613025"/>
            <a:ext cx="2195512" cy="3275013"/>
          </a:xfrm>
          <a:prstGeom prst="rect">
            <a:avLst/>
          </a:prstGeom>
          <a:solidFill>
            <a:srgbClr val="DFDFDF"/>
          </a:solidFill>
          <a:ln w="19050">
            <a:solidFill>
              <a:srgbClr val="000000"/>
            </a:solidFill>
            <a:miter lim="800000"/>
            <a:headEnd/>
            <a:tailEnd/>
          </a:ln>
        </p:spPr>
        <p:txBody>
          <a:bodyPr/>
          <a:lstStyle/>
          <a:p>
            <a:endParaRPr lang="en-US" u="sng">
              <a:latin typeface="Calibri" pitchFamily="34" charset="0"/>
              <a:cs typeface="Calibri" pitchFamily="34" charset="0"/>
            </a:endParaRPr>
          </a:p>
        </p:txBody>
      </p:sp>
      <p:sp>
        <p:nvSpPr>
          <p:cNvPr id="13332" name="Freeform 20"/>
          <p:cNvSpPr>
            <a:spLocks noEditPoints="1"/>
          </p:cNvSpPr>
          <p:nvPr/>
        </p:nvSpPr>
        <p:spPr bwMode="auto">
          <a:xfrm>
            <a:off x="6654800" y="5613400"/>
            <a:ext cx="149225" cy="220663"/>
          </a:xfrm>
          <a:custGeom>
            <a:avLst/>
            <a:gdLst>
              <a:gd name="T0" fmla="*/ 33161 w 171"/>
              <a:gd name="T1" fmla="*/ 149515 h 214"/>
              <a:gd name="T2" fmla="*/ 35779 w 171"/>
              <a:gd name="T3" fmla="*/ 171169 h 214"/>
              <a:gd name="T4" fmla="*/ 43633 w 171"/>
              <a:gd name="T5" fmla="*/ 187667 h 214"/>
              <a:gd name="T6" fmla="*/ 55850 w 171"/>
              <a:gd name="T7" fmla="*/ 196947 h 214"/>
              <a:gd name="T8" fmla="*/ 69813 w 171"/>
              <a:gd name="T9" fmla="*/ 200040 h 214"/>
              <a:gd name="T10" fmla="*/ 83775 w 171"/>
              <a:gd name="T11" fmla="*/ 197978 h 214"/>
              <a:gd name="T12" fmla="*/ 96865 w 171"/>
              <a:gd name="T13" fmla="*/ 191791 h 214"/>
              <a:gd name="T14" fmla="*/ 111701 w 171"/>
              <a:gd name="T15" fmla="*/ 179418 h 214"/>
              <a:gd name="T16" fmla="*/ 130026 w 171"/>
              <a:gd name="T17" fmla="*/ 158795 h 214"/>
              <a:gd name="T18" fmla="*/ 137880 w 171"/>
              <a:gd name="T19" fmla="*/ 168075 h 214"/>
              <a:gd name="T20" fmla="*/ 102101 w 171"/>
              <a:gd name="T21" fmla="*/ 206227 h 214"/>
              <a:gd name="T22" fmla="*/ 63704 w 171"/>
              <a:gd name="T23" fmla="*/ 220663 h 214"/>
              <a:gd name="T24" fmla="*/ 39270 w 171"/>
              <a:gd name="T25" fmla="*/ 214476 h 214"/>
              <a:gd name="T26" fmla="*/ 18326 w 171"/>
              <a:gd name="T27" fmla="*/ 194885 h 214"/>
              <a:gd name="T28" fmla="*/ 5236 w 171"/>
              <a:gd name="T29" fmla="*/ 168075 h 214"/>
              <a:gd name="T30" fmla="*/ 0 w 171"/>
              <a:gd name="T31" fmla="*/ 135079 h 214"/>
              <a:gd name="T32" fmla="*/ 3491 w 171"/>
              <a:gd name="T33" fmla="*/ 102082 h 214"/>
              <a:gd name="T34" fmla="*/ 15708 w 171"/>
              <a:gd name="T35" fmla="*/ 71148 h 214"/>
              <a:gd name="T36" fmla="*/ 33161 w 171"/>
              <a:gd name="T37" fmla="*/ 42277 h 214"/>
              <a:gd name="T38" fmla="*/ 56723 w 171"/>
              <a:gd name="T39" fmla="*/ 18560 h 214"/>
              <a:gd name="T40" fmla="*/ 82030 w 171"/>
              <a:gd name="T41" fmla="*/ 5156 h 214"/>
              <a:gd name="T42" fmla="*/ 104719 w 171"/>
              <a:gd name="T43" fmla="*/ 0 h 214"/>
              <a:gd name="T44" fmla="*/ 122173 w 171"/>
              <a:gd name="T45" fmla="*/ 3093 h 214"/>
              <a:gd name="T46" fmla="*/ 137008 w 171"/>
              <a:gd name="T47" fmla="*/ 12374 h 214"/>
              <a:gd name="T48" fmla="*/ 146607 w 171"/>
              <a:gd name="T49" fmla="*/ 26810 h 214"/>
              <a:gd name="T50" fmla="*/ 149225 w 171"/>
              <a:gd name="T51" fmla="*/ 45370 h 214"/>
              <a:gd name="T52" fmla="*/ 146607 w 171"/>
              <a:gd name="T53" fmla="*/ 61868 h 214"/>
              <a:gd name="T54" fmla="*/ 139626 w 171"/>
              <a:gd name="T55" fmla="*/ 77335 h 214"/>
              <a:gd name="T56" fmla="*/ 127408 w 171"/>
              <a:gd name="T57" fmla="*/ 92802 h 214"/>
              <a:gd name="T58" fmla="*/ 109083 w 171"/>
              <a:gd name="T59" fmla="*/ 105176 h 214"/>
              <a:gd name="T60" fmla="*/ 79412 w 171"/>
              <a:gd name="T61" fmla="*/ 119612 h 214"/>
              <a:gd name="T62" fmla="*/ 34034 w 171"/>
              <a:gd name="T63" fmla="*/ 131985 h 214"/>
              <a:gd name="T64" fmla="*/ 34034 w 171"/>
              <a:gd name="T65" fmla="*/ 141266 h 214"/>
              <a:gd name="T66" fmla="*/ 33161 w 171"/>
              <a:gd name="T67" fmla="*/ 149515 h 214"/>
              <a:gd name="T68" fmla="*/ 117809 w 171"/>
              <a:gd name="T69" fmla="*/ 42277 h 214"/>
              <a:gd name="T70" fmla="*/ 116937 w 171"/>
              <a:gd name="T71" fmla="*/ 31965 h 214"/>
              <a:gd name="T72" fmla="*/ 112573 w 171"/>
              <a:gd name="T73" fmla="*/ 21654 h 214"/>
              <a:gd name="T74" fmla="*/ 106465 w 171"/>
              <a:gd name="T75" fmla="*/ 17529 h 214"/>
              <a:gd name="T76" fmla="*/ 96865 w 171"/>
              <a:gd name="T77" fmla="*/ 15467 h 214"/>
              <a:gd name="T78" fmla="*/ 79412 w 171"/>
              <a:gd name="T79" fmla="*/ 21654 h 214"/>
              <a:gd name="T80" fmla="*/ 61959 w 171"/>
              <a:gd name="T81" fmla="*/ 39183 h 214"/>
              <a:gd name="T82" fmla="*/ 47996 w 171"/>
              <a:gd name="T83" fmla="*/ 71148 h 214"/>
              <a:gd name="T84" fmla="*/ 36652 w 171"/>
              <a:gd name="T85" fmla="*/ 118581 h 214"/>
              <a:gd name="T86" fmla="*/ 67195 w 171"/>
              <a:gd name="T87" fmla="*/ 108269 h 214"/>
              <a:gd name="T88" fmla="*/ 87266 w 171"/>
              <a:gd name="T89" fmla="*/ 98989 h 214"/>
              <a:gd name="T90" fmla="*/ 101229 w 171"/>
              <a:gd name="T91" fmla="*/ 88678 h 214"/>
              <a:gd name="T92" fmla="*/ 111701 w 171"/>
              <a:gd name="T93" fmla="*/ 74242 h 214"/>
              <a:gd name="T94" fmla="*/ 116937 w 171"/>
              <a:gd name="T95" fmla="*/ 59806 h 214"/>
              <a:gd name="T96" fmla="*/ 117809 w 171"/>
              <a:gd name="T97" fmla="*/ 42277 h 2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1"/>
              <a:gd name="T148" fmla="*/ 0 h 214"/>
              <a:gd name="T149" fmla="*/ 171 w 171"/>
              <a:gd name="T150" fmla="*/ 214 h 2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1" h="214">
                <a:moveTo>
                  <a:pt x="38" y="145"/>
                </a:moveTo>
                <a:lnTo>
                  <a:pt x="41" y="166"/>
                </a:lnTo>
                <a:lnTo>
                  <a:pt x="50" y="182"/>
                </a:lnTo>
                <a:lnTo>
                  <a:pt x="64" y="191"/>
                </a:lnTo>
                <a:lnTo>
                  <a:pt x="80" y="194"/>
                </a:lnTo>
                <a:lnTo>
                  <a:pt x="96" y="192"/>
                </a:lnTo>
                <a:lnTo>
                  <a:pt x="111" y="186"/>
                </a:lnTo>
                <a:lnTo>
                  <a:pt x="128" y="174"/>
                </a:lnTo>
                <a:lnTo>
                  <a:pt x="149" y="154"/>
                </a:lnTo>
                <a:lnTo>
                  <a:pt x="158" y="163"/>
                </a:lnTo>
                <a:lnTo>
                  <a:pt x="117" y="200"/>
                </a:lnTo>
                <a:lnTo>
                  <a:pt x="73" y="214"/>
                </a:lnTo>
                <a:lnTo>
                  <a:pt x="45" y="208"/>
                </a:lnTo>
                <a:lnTo>
                  <a:pt x="21" y="189"/>
                </a:lnTo>
                <a:lnTo>
                  <a:pt x="6" y="163"/>
                </a:lnTo>
                <a:lnTo>
                  <a:pt x="0" y="131"/>
                </a:lnTo>
                <a:lnTo>
                  <a:pt x="4" y="99"/>
                </a:lnTo>
                <a:lnTo>
                  <a:pt x="18" y="69"/>
                </a:lnTo>
                <a:lnTo>
                  <a:pt x="38" y="41"/>
                </a:lnTo>
                <a:lnTo>
                  <a:pt x="65" y="18"/>
                </a:lnTo>
                <a:lnTo>
                  <a:pt x="94" y="5"/>
                </a:lnTo>
                <a:lnTo>
                  <a:pt x="120" y="0"/>
                </a:lnTo>
                <a:lnTo>
                  <a:pt x="140" y="3"/>
                </a:lnTo>
                <a:lnTo>
                  <a:pt x="157" y="12"/>
                </a:lnTo>
                <a:lnTo>
                  <a:pt x="168" y="26"/>
                </a:lnTo>
                <a:lnTo>
                  <a:pt x="171" y="44"/>
                </a:lnTo>
                <a:lnTo>
                  <a:pt x="168" y="60"/>
                </a:lnTo>
                <a:lnTo>
                  <a:pt x="160" y="75"/>
                </a:lnTo>
                <a:lnTo>
                  <a:pt x="146" y="90"/>
                </a:lnTo>
                <a:lnTo>
                  <a:pt x="125" y="102"/>
                </a:lnTo>
                <a:lnTo>
                  <a:pt x="91" y="116"/>
                </a:lnTo>
                <a:lnTo>
                  <a:pt x="39" y="128"/>
                </a:lnTo>
                <a:lnTo>
                  <a:pt x="39" y="137"/>
                </a:lnTo>
                <a:lnTo>
                  <a:pt x="38" y="145"/>
                </a:lnTo>
                <a:close/>
                <a:moveTo>
                  <a:pt x="135" y="41"/>
                </a:moveTo>
                <a:lnTo>
                  <a:pt x="134" y="31"/>
                </a:lnTo>
                <a:lnTo>
                  <a:pt x="129" y="21"/>
                </a:lnTo>
                <a:lnTo>
                  <a:pt x="122" y="17"/>
                </a:lnTo>
                <a:lnTo>
                  <a:pt x="111" y="15"/>
                </a:lnTo>
                <a:lnTo>
                  <a:pt x="91" y="21"/>
                </a:lnTo>
                <a:lnTo>
                  <a:pt x="71" y="38"/>
                </a:lnTo>
                <a:lnTo>
                  <a:pt x="55" y="69"/>
                </a:lnTo>
                <a:lnTo>
                  <a:pt x="42" y="115"/>
                </a:lnTo>
                <a:lnTo>
                  <a:pt x="77" y="105"/>
                </a:lnTo>
                <a:lnTo>
                  <a:pt x="100" y="96"/>
                </a:lnTo>
                <a:lnTo>
                  <a:pt x="116" y="86"/>
                </a:lnTo>
                <a:lnTo>
                  <a:pt x="128" y="72"/>
                </a:lnTo>
                <a:lnTo>
                  <a:pt x="134" y="58"/>
                </a:lnTo>
                <a:lnTo>
                  <a:pt x="135" y="41"/>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sp>
        <p:nvSpPr>
          <p:cNvPr id="13336" name="Rectangle 24"/>
          <p:cNvSpPr>
            <a:spLocks noChangeArrowheads="1"/>
          </p:cNvSpPr>
          <p:nvPr/>
        </p:nvSpPr>
        <p:spPr bwMode="auto">
          <a:xfrm>
            <a:off x="-396875" y="1052513"/>
            <a:ext cx="4321175" cy="2305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1371600" lvl="2" indent="-457200" algn="l">
              <a:spcBef>
                <a:spcPct val="20000"/>
              </a:spcBef>
              <a:buFontTx/>
              <a:buAutoNum type="alphaLcParenR"/>
            </a:pPr>
            <a:r>
              <a:rPr lang="en-GB" sz="2400" dirty="0">
                <a:latin typeface="Calibri" pitchFamily="34" charset="0"/>
                <a:cs typeface="Calibri" pitchFamily="34" charset="0"/>
              </a:rPr>
              <a:t>2-input adder</a:t>
            </a:r>
          </a:p>
          <a:p>
            <a:pPr marL="1371600" lvl="2" indent="-457200" algn="l">
              <a:spcBef>
                <a:spcPct val="20000"/>
              </a:spcBef>
              <a:buFontTx/>
              <a:buAutoNum type="alphaLcParenR"/>
            </a:pPr>
            <a:r>
              <a:rPr lang="en-GB" sz="2400" dirty="0">
                <a:latin typeface="Calibri" pitchFamily="34" charset="0"/>
                <a:cs typeface="Calibri" pitchFamily="34" charset="0"/>
              </a:rPr>
              <a:t>3-input adder</a:t>
            </a:r>
          </a:p>
          <a:p>
            <a:pPr marL="1371600" lvl="2" indent="-457200" algn="l">
              <a:spcBef>
                <a:spcPct val="20000"/>
              </a:spcBef>
              <a:buFontTx/>
              <a:buAutoNum type="alphaLcParenR"/>
            </a:pPr>
            <a:r>
              <a:rPr lang="en-GB" sz="2400" dirty="0">
                <a:latin typeface="Calibri" pitchFamily="34" charset="0"/>
                <a:cs typeface="Calibri" pitchFamily="34" charset="0"/>
              </a:rPr>
              <a:t>2-input multiplier</a:t>
            </a:r>
          </a:p>
          <a:p>
            <a:pPr marL="1371600" lvl="2" indent="-457200" algn="l">
              <a:spcBef>
                <a:spcPct val="20000"/>
              </a:spcBef>
              <a:buFontTx/>
              <a:buAutoNum type="alphaLcParenR"/>
            </a:pPr>
            <a:r>
              <a:rPr lang="en-GB" sz="2400" dirty="0">
                <a:latin typeface="Calibri" pitchFamily="34" charset="0"/>
                <a:cs typeface="Calibri" pitchFamily="34" charset="0"/>
              </a:rPr>
              <a:t>fast 2-input multiplier</a:t>
            </a:r>
          </a:p>
          <a:p>
            <a:pPr marL="1371600" lvl="2" indent="-457200" algn="l">
              <a:spcBef>
                <a:spcPct val="20000"/>
              </a:spcBef>
              <a:buFontTx/>
              <a:buAutoNum type="alphaLcParenR"/>
            </a:pPr>
            <a:r>
              <a:rPr lang="en-GB" sz="2400" dirty="0">
                <a:latin typeface="Calibri" pitchFamily="34" charset="0"/>
                <a:cs typeface="Calibri" pitchFamily="34" charset="0"/>
              </a:rPr>
              <a:t>dedicated DP3 unit</a:t>
            </a:r>
          </a:p>
        </p:txBody>
      </p:sp>
      <p:sp>
        <p:nvSpPr>
          <p:cNvPr id="5139" name="Rectangle 26"/>
          <p:cNvSpPr>
            <a:spLocks noGrp="1" noChangeArrowheads="1"/>
          </p:cNvSpPr>
          <p:nvPr>
            <p:ph type="title"/>
          </p:nvPr>
        </p:nvSpPr>
        <p:spPr>
          <a:xfrm>
            <a:off x="468313" y="4763"/>
            <a:ext cx="8229600" cy="765175"/>
          </a:xfrm>
        </p:spPr>
        <p:txBody>
          <a:bodyPr/>
          <a:lstStyle/>
          <a:p>
            <a:r>
              <a:rPr lang="en-GB" dirty="0">
                <a:latin typeface="Calibri" pitchFamily="34" charset="0"/>
                <a:cs typeface="Calibri" pitchFamily="34" charset="0"/>
              </a:rPr>
              <a:t>Design space exploration</a:t>
            </a:r>
            <a:endParaRPr lang="en-GB" dirty="0" smtClean="0">
              <a:latin typeface="Calibri" pitchFamily="34" charset="0"/>
              <a:cs typeface="Calibri" pitchFamily="34" charset="0"/>
            </a:endParaRPr>
          </a:p>
        </p:txBody>
      </p:sp>
      <p:sp>
        <p:nvSpPr>
          <p:cNvPr id="20" name="Rectangle 19"/>
          <p:cNvSpPr/>
          <p:nvPr/>
        </p:nvSpPr>
        <p:spPr>
          <a:xfrm>
            <a:off x="4600766" y="1052513"/>
            <a:ext cx="3894015" cy="523220"/>
          </a:xfrm>
          <a:prstGeom prst="rect">
            <a:avLst/>
          </a:prstGeom>
        </p:spPr>
        <p:txBody>
          <a:bodyPr wrap="none">
            <a:spAutoFit/>
          </a:bodyPr>
          <a:lstStyle/>
          <a:p>
            <a:pPr marL="609600" indent="-609600"/>
            <a:r>
              <a:rPr lang="en-GB" sz="2800" dirty="0" smtClean="0">
                <a:latin typeface="Calibri" pitchFamily="34" charset="0"/>
                <a:cs typeface="Calibri" pitchFamily="34" charset="0"/>
              </a:rPr>
              <a:t>DP3(</a:t>
            </a:r>
            <a:r>
              <a:rPr lang="en-GB" sz="2800" b="1" dirty="0" err="1" smtClean="0">
                <a:latin typeface="Calibri" pitchFamily="34" charset="0"/>
                <a:cs typeface="Calibri" pitchFamily="34" charset="0"/>
              </a:rPr>
              <a:t>x</a:t>
            </a:r>
            <a:r>
              <a:rPr lang="en-GB" sz="2800" dirty="0" err="1" smtClean="0">
                <a:latin typeface="Calibri" pitchFamily="34" charset="0"/>
                <a:cs typeface="Calibri" pitchFamily="34" charset="0"/>
              </a:rPr>
              <a:t>,</a:t>
            </a:r>
            <a:r>
              <a:rPr lang="en-GB" sz="2800" b="1" dirty="0" err="1" smtClean="0">
                <a:latin typeface="Calibri" pitchFamily="34" charset="0"/>
                <a:cs typeface="Calibri" pitchFamily="34" charset="0"/>
              </a:rPr>
              <a:t>y</a:t>
            </a:r>
            <a:r>
              <a:rPr lang="en-GB" sz="2800" dirty="0" smtClean="0">
                <a:latin typeface="Calibri" pitchFamily="34" charset="0"/>
                <a:cs typeface="Calibri" pitchFamily="34" charset="0"/>
              </a:rPr>
              <a:t>)=x</a:t>
            </a:r>
            <a:r>
              <a:rPr lang="en-GB" sz="2800" baseline="-25000" dirty="0" smtClean="0">
                <a:latin typeface="Calibri" pitchFamily="34" charset="0"/>
                <a:cs typeface="Calibri" pitchFamily="34" charset="0"/>
              </a:rPr>
              <a:t>1</a:t>
            </a:r>
            <a:r>
              <a:rPr lang="en-GB" sz="2800" dirty="0" smtClean="0">
                <a:latin typeface="Calibri" pitchFamily="34" charset="0"/>
                <a:cs typeface="Calibri" pitchFamily="34" charset="0"/>
              </a:rPr>
              <a:t>y</a:t>
            </a:r>
            <a:r>
              <a:rPr lang="en-GB" sz="2800" baseline="-25000" dirty="0" smtClean="0">
                <a:latin typeface="Calibri" pitchFamily="34" charset="0"/>
                <a:cs typeface="Calibri" pitchFamily="34" charset="0"/>
              </a:rPr>
              <a:t>1 </a:t>
            </a:r>
            <a:r>
              <a:rPr lang="en-GB" sz="2800" dirty="0">
                <a:latin typeface="Calibri" pitchFamily="34" charset="0"/>
                <a:cs typeface="Calibri" pitchFamily="34" charset="0"/>
              </a:rPr>
              <a:t>+ x</a:t>
            </a:r>
            <a:r>
              <a:rPr lang="en-GB" sz="2800" baseline="-25000" dirty="0">
                <a:latin typeface="Calibri" pitchFamily="34" charset="0"/>
                <a:cs typeface="Calibri" pitchFamily="34" charset="0"/>
              </a:rPr>
              <a:t>2</a:t>
            </a:r>
            <a:r>
              <a:rPr lang="en-GB" sz="2800" dirty="0">
                <a:latin typeface="Calibri" pitchFamily="34" charset="0"/>
                <a:cs typeface="Calibri" pitchFamily="34" charset="0"/>
              </a:rPr>
              <a:t>y</a:t>
            </a:r>
            <a:r>
              <a:rPr lang="en-GB" sz="2800" baseline="-25000" dirty="0">
                <a:latin typeface="Calibri" pitchFamily="34" charset="0"/>
                <a:cs typeface="Calibri" pitchFamily="34" charset="0"/>
              </a:rPr>
              <a:t>2 </a:t>
            </a:r>
            <a:r>
              <a:rPr lang="en-GB" sz="2800" dirty="0">
                <a:latin typeface="Calibri" pitchFamily="34" charset="0"/>
                <a:cs typeface="Calibri" pitchFamily="34" charset="0"/>
              </a:rPr>
              <a:t>+ x</a:t>
            </a:r>
            <a:r>
              <a:rPr lang="en-GB" sz="2800" baseline="-25000" dirty="0">
                <a:latin typeface="Calibri" pitchFamily="34" charset="0"/>
                <a:cs typeface="Calibri" pitchFamily="34" charset="0"/>
              </a:rPr>
              <a:t>3</a:t>
            </a:r>
            <a:r>
              <a:rPr lang="en-GB" sz="2800" dirty="0">
                <a:latin typeface="Calibri" pitchFamily="34" charset="0"/>
                <a:cs typeface="Calibri" pitchFamily="34" charset="0"/>
              </a:rPr>
              <a:t>y</a:t>
            </a:r>
            <a:r>
              <a:rPr lang="en-GB" sz="2800" baseline="-25000" dirty="0">
                <a:latin typeface="Calibri" pitchFamily="34" charset="0"/>
                <a:cs typeface="Calibri" pitchFamily="34" charset="0"/>
              </a:rPr>
              <a:t>3</a:t>
            </a:r>
            <a:endParaRPr lang="en-GB" sz="2800" dirty="0">
              <a:latin typeface="Calibri" pitchFamily="34" charset="0"/>
              <a:cs typeface="Calibri" pitchFamily="34" charset="0"/>
            </a:endParaRPr>
          </a:p>
        </p:txBody>
      </p:sp>
    </p:spTree>
    <p:extLst>
      <p:ext uri="{BB962C8B-B14F-4D97-AF65-F5344CB8AC3E}">
        <p14:creationId xmlns="" xmlns:p14="http://schemas.microsoft.com/office/powerpoint/2010/main" val="952080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8" name="Rectangle 42"/>
          <p:cNvSpPr>
            <a:spLocks noChangeArrowheads="1"/>
          </p:cNvSpPr>
          <p:nvPr/>
        </p:nvSpPr>
        <p:spPr bwMode="auto">
          <a:xfrm>
            <a:off x="5499100" y="1196975"/>
            <a:ext cx="3503613" cy="2997200"/>
          </a:xfrm>
          <a:prstGeom prst="rect">
            <a:avLst/>
          </a:prstGeom>
          <a:solidFill>
            <a:srgbClr val="FFC000">
              <a:alpha val="10000"/>
            </a:srgbClr>
          </a:solidFill>
          <a:ln w="9525" algn="ctr">
            <a:solidFill>
              <a:schemeClr val="tx1"/>
            </a:solidFill>
            <a:miter lim="800000"/>
            <a:headEnd/>
            <a:tailEnd/>
          </a:ln>
        </p:spPr>
        <p:txBody>
          <a:bodyPr wrap="none" anchor="ctr"/>
          <a:lstStyle/>
          <a:p>
            <a:endParaRPr lang="en-US">
              <a:latin typeface="Calibri" pitchFamily="34" charset="0"/>
              <a:cs typeface="Calibri" pitchFamily="34" charset="0"/>
            </a:endParaRPr>
          </a:p>
        </p:txBody>
      </p:sp>
      <p:sp>
        <p:nvSpPr>
          <p:cNvPr id="14376" name="Rectangle 40"/>
          <p:cNvSpPr>
            <a:spLocks noChangeArrowheads="1"/>
          </p:cNvSpPr>
          <p:nvPr/>
        </p:nvSpPr>
        <p:spPr bwMode="auto">
          <a:xfrm>
            <a:off x="5853113" y="4513265"/>
            <a:ext cx="3062287" cy="2151062"/>
          </a:xfrm>
          <a:prstGeom prst="rect">
            <a:avLst/>
          </a:prstGeom>
          <a:solidFill>
            <a:srgbClr val="FFC000">
              <a:alpha val="10000"/>
            </a:srgbClr>
          </a:solidFill>
          <a:ln w="9525" algn="ctr">
            <a:solidFill>
              <a:schemeClr val="tx1"/>
            </a:solidFill>
            <a:miter lim="800000"/>
            <a:headEnd/>
            <a:tailEnd/>
          </a:ln>
        </p:spPr>
        <p:txBody>
          <a:bodyPr wrap="none" anchor="ctr"/>
          <a:lstStyle/>
          <a:p>
            <a:endParaRPr lang="en-US">
              <a:latin typeface="Calibri" pitchFamily="34" charset="0"/>
              <a:cs typeface="Calibri" pitchFamily="34" charset="0"/>
            </a:endParaRPr>
          </a:p>
        </p:txBody>
      </p:sp>
      <p:sp>
        <p:nvSpPr>
          <p:cNvPr id="14374" name="Rectangle 38"/>
          <p:cNvSpPr>
            <a:spLocks noChangeArrowheads="1"/>
          </p:cNvSpPr>
          <p:nvPr/>
        </p:nvSpPr>
        <p:spPr bwMode="auto">
          <a:xfrm>
            <a:off x="2484438" y="4513264"/>
            <a:ext cx="3157537" cy="2151063"/>
          </a:xfrm>
          <a:prstGeom prst="rect">
            <a:avLst/>
          </a:prstGeom>
          <a:solidFill>
            <a:srgbClr val="FFC000">
              <a:alpha val="10000"/>
            </a:srgbClr>
          </a:solidFill>
          <a:ln w="9525" algn="ctr">
            <a:solidFill>
              <a:schemeClr val="tx1"/>
            </a:solidFill>
            <a:miter lim="800000"/>
            <a:headEnd/>
            <a:tailEnd/>
          </a:ln>
        </p:spPr>
        <p:txBody>
          <a:bodyPr wrap="none" anchor="ctr"/>
          <a:lstStyle/>
          <a:p>
            <a:endParaRPr lang="en-US">
              <a:latin typeface="Calibri" pitchFamily="34" charset="0"/>
              <a:cs typeface="Calibri" pitchFamily="34" charset="0"/>
            </a:endParaRPr>
          </a:p>
        </p:txBody>
      </p:sp>
      <p:sp>
        <p:nvSpPr>
          <p:cNvPr id="14368" name="Rectangle 32"/>
          <p:cNvSpPr>
            <a:spLocks noChangeArrowheads="1"/>
          </p:cNvSpPr>
          <p:nvPr/>
        </p:nvSpPr>
        <p:spPr bwMode="auto">
          <a:xfrm>
            <a:off x="2673350" y="908050"/>
            <a:ext cx="2592388" cy="3529013"/>
          </a:xfrm>
          <a:prstGeom prst="rect">
            <a:avLst/>
          </a:prstGeom>
          <a:solidFill>
            <a:srgbClr val="FFC000">
              <a:alpha val="10000"/>
            </a:srgbClr>
          </a:solidFill>
          <a:ln w="9525" algn="ctr">
            <a:solidFill>
              <a:schemeClr val="tx1"/>
            </a:solidFill>
            <a:miter lim="800000"/>
            <a:headEnd/>
            <a:tailEnd/>
          </a:ln>
        </p:spPr>
        <p:txBody>
          <a:bodyPr wrap="none" anchor="ctr"/>
          <a:lstStyle/>
          <a:p>
            <a:endParaRPr lang="en-US">
              <a:latin typeface="Calibri" pitchFamily="34" charset="0"/>
              <a:cs typeface="Calibri" pitchFamily="34" charset="0"/>
            </a:endParaRPr>
          </a:p>
        </p:txBody>
      </p:sp>
      <p:sp>
        <p:nvSpPr>
          <p:cNvPr id="14365" name="Rectangle 29"/>
          <p:cNvSpPr>
            <a:spLocks noChangeArrowheads="1"/>
          </p:cNvSpPr>
          <p:nvPr/>
        </p:nvSpPr>
        <p:spPr bwMode="auto">
          <a:xfrm>
            <a:off x="143933" y="1773238"/>
            <a:ext cx="2218267" cy="3527425"/>
          </a:xfrm>
          <a:prstGeom prst="rect">
            <a:avLst/>
          </a:prstGeom>
          <a:solidFill>
            <a:srgbClr val="FFC000">
              <a:alpha val="10000"/>
            </a:srgbClr>
          </a:solidFill>
          <a:ln w="9525" algn="ctr">
            <a:solidFill>
              <a:schemeClr val="tx1"/>
            </a:solidFill>
            <a:miter lim="800000"/>
            <a:headEnd/>
            <a:tailEnd/>
          </a:ln>
        </p:spPr>
        <p:txBody>
          <a:bodyPr wrap="none" anchor="ctr"/>
          <a:lstStyle/>
          <a:p>
            <a:endParaRPr lang="en-US">
              <a:latin typeface="Calibri" pitchFamily="34" charset="0"/>
              <a:cs typeface="Calibri" pitchFamily="34" charset="0"/>
            </a:endParaRPr>
          </a:p>
        </p:txBody>
      </p:sp>
      <p:pic>
        <p:nvPicPr>
          <p:cNvPr id="14360" name="Picture 24" descr="DP3_dedicated"/>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300788" y="4559300"/>
            <a:ext cx="1060450" cy="2066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61" name="Picture 25" descr="DP3_economic"/>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652713" y="5270500"/>
            <a:ext cx="2266950" cy="1368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62" name="Picture 26" descr="DP3_fast"/>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550" y="2420938"/>
            <a:ext cx="2076450" cy="2686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63" name="Picture 27" descr="DP3_alap"/>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960688" y="1412875"/>
            <a:ext cx="1914525" cy="2914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64" name="Picture 28" descr="DP3_balanc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724525" y="1701800"/>
            <a:ext cx="2733675" cy="2444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367" name="Text Box 31"/>
          <p:cNvSpPr txBox="1">
            <a:spLocks noChangeArrowheads="1"/>
          </p:cNvSpPr>
          <p:nvPr/>
        </p:nvSpPr>
        <p:spPr bwMode="auto">
          <a:xfrm>
            <a:off x="238125" y="1844675"/>
            <a:ext cx="984250" cy="430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a:latin typeface="Calibri" pitchFamily="34" charset="0"/>
                <a:cs typeface="Calibri" pitchFamily="34" charset="0"/>
              </a:rPr>
              <a:t>Fastest</a:t>
            </a:r>
            <a:endParaRPr lang="ru-RU" sz="2200">
              <a:latin typeface="Calibri" pitchFamily="34" charset="0"/>
              <a:cs typeface="Calibri" pitchFamily="34" charset="0"/>
            </a:endParaRPr>
          </a:p>
        </p:txBody>
      </p:sp>
      <p:sp>
        <p:nvSpPr>
          <p:cNvPr id="7181" name="Rectangle 35"/>
          <p:cNvSpPr>
            <a:spLocks noGrp="1" noChangeArrowheads="1"/>
          </p:cNvSpPr>
          <p:nvPr>
            <p:ph type="title"/>
          </p:nvPr>
        </p:nvSpPr>
        <p:spPr>
          <a:xfrm>
            <a:off x="323850" y="0"/>
            <a:ext cx="8374063" cy="765175"/>
          </a:xfrm>
          <a:noFill/>
        </p:spPr>
        <p:txBody>
          <a:bodyPr/>
          <a:lstStyle/>
          <a:p>
            <a:pPr eaLnBrk="1" hangingPunct="1"/>
            <a:r>
              <a:rPr lang="en-GB" dirty="0" smtClean="0">
                <a:latin typeface="Calibri" pitchFamily="34" charset="0"/>
                <a:cs typeface="Calibri" pitchFamily="34" charset="0"/>
              </a:rPr>
              <a:t>Design space exploration</a:t>
            </a:r>
          </a:p>
        </p:txBody>
      </p:sp>
      <p:sp>
        <p:nvSpPr>
          <p:cNvPr id="14373" name="Text Box 37"/>
          <p:cNvSpPr txBox="1">
            <a:spLocks noChangeArrowheads="1"/>
          </p:cNvSpPr>
          <p:nvPr/>
        </p:nvSpPr>
        <p:spPr bwMode="auto">
          <a:xfrm>
            <a:off x="3651250" y="931863"/>
            <a:ext cx="1606550" cy="430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a:latin typeface="Calibri" pitchFamily="34" charset="0"/>
                <a:cs typeface="Calibri" pitchFamily="34" charset="0"/>
              </a:rPr>
              <a:t>2 multipliers</a:t>
            </a:r>
            <a:endParaRPr lang="ru-RU" sz="2200">
              <a:latin typeface="Calibri" pitchFamily="34" charset="0"/>
              <a:cs typeface="Calibri" pitchFamily="34" charset="0"/>
            </a:endParaRPr>
          </a:p>
        </p:txBody>
      </p:sp>
      <p:sp>
        <p:nvSpPr>
          <p:cNvPr id="14375" name="Text Box 39"/>
          <p:cNvSpPr txBox="1">
            <a:spLocks noChangeArrowheads="1"/>
          </p:cNvSpPr>
          <p:nvPr/>
        </p:nvSpPr>
        <p:spPr bwMode="auto">
          <a:xfrm>
            <a:off x="3446463" y="4492625"/>
            <a:ext cx="2195512" cy="430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a:latin typeface="Calibri" pitchFamily="34" charset="0"/>
                <a:cs typeface="Calibri" pitchFamily="34" charset="0"/>
              </a:rPr>
              <a:t>Least peak power</a:t>
            </a:r>
            <a:endParaRPr lang="ru-RU" sz="2200">
              <a:latin typeface="Calibri" pitchFamily="34" charset="0"/>
              <a:cs typeface="Calibri" pitchFamily="34" charset="0"/>
            </a:endParaRPr>
          </a:p>
        </p:txBody>
      </p:sp>
      <p:sp>
        <p:nvSpPr>
          <p:cNvPr id="14377" name="Text Box 41"/>
          <p:cNvSpPr txBox="1">
            <a:spLocks noChangeArrowheads="1"/>
          </p:cNvSpPr>
          <p:nvPr/>
        </p:nvSpPr>
        <p:spPr bwMode="auto">
          <a:xfrm>
            <a:off x="7500938" y="4589463"/>
            <a:ext cx="1501775" cy="769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a:latin typeface="Calibri" pitchFamily="34" charset="0"/>
                <a:cs typeface="Calibri" pitchFamily="34" charset="0"/>
              </a:rPr>
              <a:t>Dedicated</a:t>
            </a:r>
          </a:p>
          <a:p>
            <a:pPr eaLnBrk="1" hangingPunct="1"/>
            <a:r>
              <a:rPr lang="en-GB" sz="2200">
                <a:latin typeface="Calibri" pitchFamily="34" charset="0"/>
                <a:cs typeface="Calibri" pitchFamily="34" charset="0"/>
              </a:rPr>
              <a:t>component</a:t>
            </a:r>
            <a:endParaRPr lang="ru-RU" sz="2200">
              <a:latin typeface="Calibri" pitchFamily="34" charset="0"/>
              <a:cs typeface="Calibri" pitchFamily="34" charset="0"/>
            </a:endParaRPr>
          </a:p>
        </p:txBody>
      </p:sp>
      <p:sp>
        <p:nvSpPr>
          <p:cNvPr id="14379" name="Text Box 43"/>
          <p:cNvSpPr txBox="1">
            <a:spLocks noChangeArrowheads="1"/>
          </p:cNvSpPr>
          <p:nvPr/>
        </p:nvSpPr>
        <p:spPr bwMode="auto">
          <a:xfrm>
            <a:off x="7772400" y="1227138"/>
            <a:ext cx="1225550" cy="430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r>
              <a:rPr lang="en-GB" sz="2200" dirty="0">
                <a:latin typeface="Calibri" pitchFamily="34" charset="0"/>
                <a:cs typeface="Calibri" pitchFamily="34" charset="0"/>
              </a:rPr>
              <a:t>Balanced</a:t>
            </a:r>
            <a:endParaRPr lang="ru-RU" sz="2200" dirty="0">
              <a:latin typeface="Calibri" pitchFamily="34" charset="0"/>
              <a:cs typeface="Calibri" pitchFamily="34" charset="0"/>
            </a:endParaRPr>
          </a:p>
        </p:txBody>
      </p:sp>
    </p:spTree>
    <p:extLst>
      <p:ext uri="{BB962C8B-B14F-4D97-AF65-F5344CB8AC3E}">
        <p14:creationId xmlns="" xmlns:p14="http://schemas.microsoft.com/office/powerpoint/2010/main" val="1312740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1066801" y="3935040"/>
            <a:ext cx="1447800" cy="1398959"/>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ounded Rectangle 21"/>
          <p:cNvSpPr/>
          <p:nvPr/>
        </p:nvSpPr>
        <p:spPr>
          <a:xfrm>
            <a:off x="3151188" y="3935040"/>
            <a:ext cx="1447800" cy="1407425"/>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ounded Rectangle 22"/>
          <p:cNvSpPr/>
          <p:nvPr/>
        </p:nvSpPr>
        <p:spPr>
          <a:xfrm>
            <a:off x="5638799" y="3935040"/>
            <a:ext cx="2209799" cy="1451051"/>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5638800" y="1752600"/>
            <a:ext cx="2209799" cy="1334866"/>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3875089" y="1905000"/>
            <a:ext cx="849312" cy="990600"/>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990600" y="1905000"/>
            <a:ext cx="2413001" cy="990600"/>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152400"/>
            <a:ext cx="8305800" cy="808038"/>
          </a:xfrm>
        </p:spPr>
        <p:txBody>
          <a:bodyPr/>
          <a:lstStyle/>
          <a:p>
            <a:r>
              <a:rPr lang="en-GB" dirty="0" smtClean="0"/>
              <a:t>Operations on graphs: </a:t>
            </a:r>
            <a:r>
              <a:rPr lang="en-GB" b="1" dirty="0" smtClean="0"/>
              <a:t>overlay G</a:t>
            </a:r>
            <a:r>
              <a:rPr lang="en-GB" b="1" baseline="-25000" dirty="0" smtClean="0"/>
              <a:t>1</a:t>
            </a:r>
            <a:r>
              <a:rPr lang="en-GB" b="1" dirty="0" smtClean="0"/>
              <a:t>+G</a:t>
            </a:r>
            <a:r>
              <a:rPr lang="en-GB" b="1" baseline="-25000" dirty="0" smtClean="0"/>
              <a:t>2</a:t>
            </a:r>
            <a:endParaRPr lang="en-GB" b="1" baseline="-25000" dirty="0"/>
          </a:p>
        </p:txBody>
      </p:sp>
      <p:pic>
        <p:nvPicPr>
          <p:cNvPr id="3076" name="Picture 4" descr="D:\SVN\papers\REP44\EECE\presentation\graph_4.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722688" y="1752600"/>
            <a:ext cx="1219200" cy="1219200"/>
          </a:xfrm>
          <a:prstGeom prst="rect">
            <a:avLst/>
          </a:prstGeom>
          <a:noFill/>
          <a:extLst>
            <a:ext uri="{909E8E84-426E-40DD-AFC4-6F175D3DCCD1}">
              <a14:hiddenFill xmlns="" xmlns:a14="http://schemas.microsoft.com/office/drawing/2010/main">
                <a:solidFill>
                  <a:srgbClr val="FFFFFF"/>
                </a:solidFill>
              </a14:hiddenFill>
            </a:ext>
          </a:extLst>
        </p:spPr>
      </p:pic>
      <p:pic>
        <p:nvPicPr>
          <p:cNvPr id="3077" name="Picture 5" descr="D:\SVN\papers\REP44\EECE\presentation\graph_overlay_1_2.e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39957" y="3946525"/>
            <a:ext cx="1878013"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3078" name="Picture 6" descr="D:\SVN\papers\REP44\EECE\presentation\graph_overlay_3_4.e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823856" y="1828800"/>
            <a:ext cx="1878013" cy="1219200"/>
          </a:xfrm>
          <a:prstGeom prst="rect">
            <a:avLst/>
          </a:prstGeom>
          <a:noFill/>
          <a:extLst>
            <a:ext uri="{909E8E84-426E-40DD-AFC4-6F175D3DCCD1}">
              <a14:hiddenFill xmlns="" xmlns:a14="http://schemas.microsoft.com/office/drawing/2010/main">
                <a:solidFill>
                  <a:srgbClr val="FFFFFF"/>
                </a:solidFill>
              </a14:hiddenFill>
            </a:ext>
          </a:extLst>
        </p:spPr>
      </p:pic>
      <p:pic>
        <p:nvPicPr>
          <p:cNvPr id="3081" name="Picture 9" descr="D:\SVN\papers\REP44\EECE\presentation\graph_1.em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219200" y="3935040"/>
            <a:ext cx="1081087"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3082" name="Picture 10" descr="D:\SVN\papers\REP44\EECE\presentation\graph_2.emf"/>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403601" y="3935040"/>
            <a:ext cx="1081087"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3083" name="Picture 11" descr="D:\SVN\papers\REP44\EECE\presentation\graph_3.emf"/>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219200" y="1752600"/>
            <a:ext cx="1878013" cy="12192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2590800" y="4316040"/>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
        <p:nvSpPr>
          <p:cNvPr id="18" name="TextBox 17"/>
          <p:cNvSpPr txBox="1"/>
          <p:nvPr/>
        </p:nvSpPr>
        <p:spPr>
          <a:xfrm>
            <a:off x="4938713" y="2096868"/>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
        <p:nvSpPr>
          <p:cNvPr id="19" name="TextBox 18"/>
          <p:cNvSpPr txBox="1"/>
          <p:nvPr/>
        </p:nvSpPr>
        <p:spPr>
          <a:xfrm>
            <a:off x="4876800" y="4337399"/>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
        <p:nvSpPr>
          <p:cNvPr id="20" name="TextBox 19"/>
          <p:cNvSpPr txBox="1"/>
          <p:nvPr/>
        </p:nvSpPr>
        <p:spPr>
          <a:xfrm>
            <a:off x="3403601" y="2096867"/>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Tree>
    <p:extLst>
      <p:ext uri="{BB962C8B-B14F-4D97-AF65-F5344CB8AC3E}">
        <p14:creationId xmlns="" xmlns:p14="http://schemas.microsoft.com/office/powerpoint/2010/main" val="3092031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990600" y="1905000"/>
            <a:ext cx="2311401" cy="990600"/>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3944143" y="1905000"/>
            <a:ext cx="780257" cy="990600"/>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ounded Rectangle 20"/>
          <p:cNvSpPr/>
          <p:nvPr/>
        </p:nvSpPr>
        <p:spPr>
          <a:xfrm>
            <a:off x="5520265" y="1752600"/>
            <a:ext cx="2209799" cy="1334866"/>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ounded Rectangle 21"/>
          <p:cNvSpPr/>
          <p:nvPr/>
        </p:nvSpPr>
        <p:spPr>
          <a:xfrm>
            <a:off x="1066801" y="3935040"/>
            <a:ext cx="1447800" cy="1398959"/>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ounded Rectangle 22"/>
          <p:cNvSpPr/>
          <p:nvPr/>
        </p:nvSpPr>
        <p:spPr>
          <a:xfrm>
            <a:off x="3200400" y="3935040"/>
            <a:ext cx="1447800" cy="1407425"/>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ounded Rectangle 23"/>
          <p:cNvSpPr/>
          <p:nvPr/>
        </p:nvSpPr>
        <p:spPr>
          <a:xfrm>
            <a:off x="5494867" y="3758531"/>
            <a:ext cx="2209799" cy="1804070"/>
          </a:xfrm>
          <a:prstGeom prst="roundRect">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152400"/>
            <a:ext cx="8534400" cy="808038"/>
          </a:xfrm>
        </p:spPr>
        <p:txBody>
          <a:bodyPr>
            <a:normAutofit/>
          </a:bodyPr>
          <a:lstStyle/>
          <a:p>
            <a:r>
              <a:rPr lang="en-GB" dirty="0" smtClean="0"/>
              <a:t>Operations on graphs: </a:t>
            </a:r>
            <a:r>
              <a:rPr lang="en-GB" b="1" dirty="0" smtClean="0"/>
              <a:t>sequence G</a:t>
            </a:r>
            <a:r>
              <a:rPr lang="en-GB" b="1" baseline="-25000" dirty="0" smtClean="0"/>
              <a:t>1</a:t>
            </a:r>
            <a:r>
              <a:rPr lang="en-GB" b="1" dirty="0" smtClean="0">
                <a:sym typeface="Symbol"/>
              </a:rPr>
              <a:t>G</a:t>
            </a:r>
            <a:r>
              <a:rPr lang="en-GB" b="1" baseline="-25000" dirty="0" smtClean="0">
                <a:sym typeface="Symbol"/>
              </a:rPr>
              <a:t>2</a:t>
            </a:r>
            <a:endParaRPr lang="en-GB" b="1" baseline="-25000" dirty="0"/>
          </a:p>
        </p:txBody>
      </p:sp>
      <p:pic>
        <p:nvPicPr>
          <p:cNvPr id="3076" name="Picture 4" descr="D:\SVN\papers\REP44\EECE\presentation\graph_4.e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722688" y="1752600"/>
            <a:ext cx="1219200" cy="1219200"/>
          </a:xfrm>
          <a:prstGeom prst="rect">
            <a:avLst/>
          </a:prstGeom>
          <a:noFill/>
          <a:extLst>
            <a:ext uri="{909E8E84-426E-40DD-AFC4-6F175D3DCCD1}">
              <a14:hiddenFill xmlns="" xmlns:a14="http://schemas.microsoft.com/office/drawing/2010/main">
                <a:solidFill>
                  <a:srgbClr val="FFFFFF"/>
                </a:solidFill>
              </a14:hiddenFill>
            </a:ext>
          </a:extLst>
        </p:spPr>
      </p:pic>
      <p:pic>
        <p:nvPicPr>
          <p:cNvPr id="3081" name="Picture 9" descr="D:\SVN\papers\REP44\EECE\presentation\graph_1.e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19200" y="3935040"/>
            <a:ext cx="1081087"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3082" name="Picture 10" descr="D:\SVN\papers\REP44\EECE\presentation\graph_2.e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403601" y="3935040"/>
            <a:ext cx="1081087"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3083" name="Picture 11" descr="D:\SVN\papers\REP44\EECE\presentation\graph_3.em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219200" y="1752600"/>
            <a:ext cx="1878013" cy="1219200"/>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TextBox 17"/>
          <p:cNvSpPr txBox="1"/>
          <p:nvPr/>
        </p:nvSpPr>
        <p:spPr>
          <a:xfrm>
            <a:off x="4868333" y="2122269"/>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
        <p:nvSpPr>
          <p:cNvPr id="19" name="TextBox 18"/>
          <p:cNvSpPr txBox="1"/>
          <p:nvPr/>
        </p:nvSpPr>
        <p:spPr>
          <a:xfrm>
            <a:off x="4792133" y="4384831"/>
            <a:ext cx="471487" cy="646331"/>
          </a:xfrm>
          <a:prstGeom prst="rect">
            <a:avLst/>
          </a:prstGeom>
          <a:noFill/>
        </p:spPr>
        <p:txBody>
          <a:bodyPr wrap="square" rtlCol="0">
            <a:spAutoFit/>
          </a:bodyPr>
          <a:lstStyle/>
          <a:p>
            <a:r>
              <a:rPr lang="en-GB" sz="3600" b="1" dirty="0" smtClean="0">
                <a:solidFill>
                  <a:srgbClr val="FF0000"/>
                </a:solidFill>
              </a:rPr>
              <a:t>=</a:t>
            </a:r>
            <a:endParaRPr lang="en-GB" sz="3600" b="1" dirty="0">
              <a:solidFill>
                <a:srgbClr val="FF0000"/>
              </a:solidFill>
            </a:endParaRPr>
          </a:p>
        </p:txBody>
      </p:sp>
      <p:sp>
        <p:nvSpPr>
          <p:cNvPr id="20" name="TextBox 19"/>
          <p:cNvSpPr txBox="1"/>
          <p:nvPr/>
        </p:nvSpPr>
        <p:spPr>
          <a:xfrm>
            <a:off x="3302001" y="2096867"/>
            <a:ext cx="471487" cy="646331"/>
          </a:xfrm>
          <a:prstGeom prst="rect">
            <a:avLst/>
          </a:prstGeom>
          <a:noFill/>
        </p:spPr>
        <p:txBody>
          <a:bodyPr wrap="square" rtlCol="0">
            <a:spAutoFit/>
          </a:bodyPr>
          <a:lstStyle/>
          <a:p>
            <a:r>
              <a:rPr lang="en-GB" sz="3600" b="1" dirty="0" smtClean="0">
                <a:solidFill>
                  <a:srgbClr val="FF0000"/>
                </a:solidFill>
                <a:sym typeface="Symbol"/>
              </a:rPr>
              <a:t></a:t>
            </a:r>
            <a:endParaRPr lang="en-GB" sz="3600" b="1" dirty="0">
              <a:solidFill>
                <a:srgbClr val="FF0000"/>
              </a:solidFill>
            </a:endParaRPr>
          </a:p>
        </p:txBody>
      </p:sp>
      <p:pic>
        <p:nvPicPr>
          <p:cNvPr id="13" name="Picture 7" descr="D:\SVN\papers\REP44\EECE\presentation\graph_sequence_1_2.emf"/>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665787" y="3869267"/>
            <a:ext cx="1878013" cy="1539875"/>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Picture 8" descr="D:\SVN\papers\REP44\EECE\presentation\graph_sequence_3_4.emf"/>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649118" y="1810432"/>
            <a:ext cx="1878013" cy="121920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TextBox 14"/>
          <p:cNvSpPr txBox="1"/>
          <p:nvPr/>
        </p:nvSpPr>
        <p:spPr>
          <a:xfrm>
            <a:off x="2565399" y="4343400"/>
            <a:ext cx="471487" cy="646331"/>
          </a:xfrm>
          <a:prstGeom prst="rect">
            <a:avLst/>
          </a:prstGeom>
          <a:noFill/>
        </p:spPr>
        <p:txBody>
          <a:bodyPr wrap="square" rtlCol="0">
            <a:spAutoFit/>
          </a:bodyPr>
          <a:lstStyle/>
          <a:p>
            <a:r>
              <a:rPr lang="en-GB" sz="3600" b="1" dirty="0" smtClean="0">
                <a:solidFill>
                  <a:srgbClr val="FF0000"/>
                </a:solidFill>
                <a:sym typeface="Symbol"/>
              </a:rPr>
              <a:t></a:t>
            </a:r>
            <a:endParaRPr lang="en-GB" sz="3600" b="1" dirty="0">
              <a:solidFill>
                <a:srgbClr val="FF0000"/>
              </a:solidFill>
            </a:endParaRPr>
          </a:p>
        </p:txBody>
      </p:sp>
    </p:spTree>
    <p:extLst>
      <p:ext uri="{BB962C8B-B14F-4D97-AF65-F5344CB8AC3E}">
        <p14:creationId xmlns="" xmlns:p14="http://schemas.microsoft.com/office/powerpoint/2010/main" val="7069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1185</TotalTime>
  <Words>1161</Words>
  <Application>Microsoft Office PowerPoint</Application>
  <PresentationFormat>On-screen Show (4:3)</PresentationFormat>
  <Paragraphs>217</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Algebra of Parameterised Graphs</vt:lpstr>
      <vt:lpstr>Motivation</vt:lpstr>
      <vt:lpstr>Design productivity gap</vt:lpstr>
      <vt:lpstr>Individual descriptions</vt:lpstr>
      <vt:lpstr>Overlaid descriptions</vt:lpstr>
      <vt:lpstr>Design space exploration</vt:lpstr>
      <vt:lpstr>Design space exploration</vt:lpstr>
      <vt:lpstr>Operations on graphs: overlay G1+G2</vt:lpstr>
      <vt:lpstr>Operations on graphs: sequence G1G2</vt:lpstr>
      <vt:lpstr>Operations on graphs: condition [x]G</vt:lpstr>
      <vt:lpstr>Operations on graphs: condition [x]G</vt:lpstr>
      <vt:lpstr>Operations on graphs: condition [x]G</vt:lpstr>
      <vt:lpstr>Canonical form of PGs</vt:lpstr>
      <vt:lpstr>Algebra of PGs</vt:lpstr>
      <vt:lpstr>Useful equalities (proved from axioms)</vt:lpstr>
      <vt:lpstr>Case study: phase encoder</vt:lpstr>
      <vt:lpstr>Case study: phase encoder</vt:lpstr>
      <vt:lpstr>Transitive Parameterised Graphs</vt:lpstr>
      <vt:lpstr>Transitive parameterised graphs</vt:lpstr>
      <vt:lpstr>Canonical form of TPGs</vt:lpstr>
      <vt:lpstr>TPG axioms – minimal, sound, complete</vt:lpstr>
      <vt:lpstr>Case study: Processor microcontroller</vt:lpstr>
      <vt:lpstr>Case study: Processor microcontroller</vt:lpstr>
      <vt:lpstr>Case study: Processor microcontroller</vt:lpstr>
      <vt:lpstr>Case study: Processor microcontroller</vt:lpstr>
      <vt:lpstr>Case study: Processor microcontroller</vt:lpstr>
      <vt:lpstr>Case study: Processor microcontroller</vt:lpstr>
      <vt:lpstr>Case study: Processor microcontroller</vt:lpstr>
      <vt:lpstr>Conclusions and future work</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of Parameterised Graphs</dc:title>
  <dc:creator>victor khomenko</dc:creator>
  <cp:lastModifiedBy>chEEtah</cp:lastModifiedBy>
  <cp:revision>137</cp:revision>
  <dcterms:created xsi:type="dcterms:W3CDTF">2006-08-16T00:00:00Z</dcterms:created>
  <dcterms:modified xsi:type="dcterms:W3CDTF">2012-06-20T01:08:30Z</dcterms:modified>
</cp:coreProperties>
</file>