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23"/>
  </p:notesMasterIdLst>
  <p:sldIdLst>
    <p:sldId id="278" r:id="rId2"/>
    <p:sldId id="314" r:id="rId3"/>
    <p:sldId id="296" r:id="rId4"/>
    <p:sldId id="297" r:id="rId5"/>
    <p:sldId id="298" r:id="rId6"/>
    <p:sldId id="299" r:id="rId7"/>
    <p:sldId id="300" r:id="rId8"/>
    <p:sldId id="301" r:id="rId9"/>
    <p:sldId id="303" r:id="rId10"/>
    <p:sldId id="316" r:id="rId11"/>
    <p:sldId id="315" r:id="rId12"/>
    <p:sldId id="306" r:id="rId13"/>
    <p:sldId id="307" r:id="rId14"/>
    <p:sldId id="308" r:id="rId15"/>
    <p:sldId id="309" r:id="rId16"/>
    <p:sldId id="310" r:id="rId17"/>
    <p:sldId id="311" r:id="rId18"/>
    <p:sldId id="312" r:id="rId19"/>
    <p:sldId id="313" r:id="rId20"/>
    <p:sldId id="283" r:id="rId21"/>
    <p:sldId id="295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902A"/>
    <a:srgbClr val="FA9500"/>
    <a:srgbClr val="D28C46"/>
    <a:srgbClr val="217D21"/>
    <a:srgbClr val="C6DFF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5" autoAdjust="0"/>
    <p:restoredTop sz="94226" autoAdjust="0"/>
  </p:normalViewPr>
  <p:slideViewPr>
    <p:cSldViewPr>
      <p:cViewPr varScale="1">
        <p:scale>
          <a:sx n="89" d="100"/>
          <a:sy n="89" d="100"/>
        </p:scale>
        <p:origin x="-102" y="-3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hEEtah\Google%20Drive\Documents\Papers\2010-08-31%20perfect%20date\benchmarks\results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GB"/>
  <c:chart>
    <c:plotArea>
      <c:layout/>
      <c:barChart>
        <c:barDir val="col"/>
        <c:grouping val="clustered"/>
        <c:ser>
          <c:idx val="1"/>
          <c:order val="0"/>
          <c:tx>
            <c:strRef>
              <c:f>Forks!$C$1</c:f>
              <c:strCache>
                <c:ptCount val="1"/>
                <c:pt idx="0">
                  <c:v>CG</c:v>
                </c:pt>
              </c:strCache>
            </c:strRef>
          </c:tx>
          <c:spPr>
            <a:solidFill>
              <a:srgbClr val="0070C0"/>
            </a:solidFill>
          </c:spPr>
          <c:cat>
            <c:strRef>
              <c:f>Forks!$A$2:$A$28</c:f>
              <c:strCache>
                <c:ptCount val="27"/>
                <c:pt idx="0">
                  <c:v>LazyRing</c:v>
                </c:pt>
                <c:pt idx="1">
                  <c:v>Ring</c:v>
                </c:pt>
                <c:pt idx="2">
                  <c:v>Dup4phCsc</c:v>
                </c:pt>
                <c:pt idx="3">
                  <c:v>Dup4phMtrCsc</c:v>
                </c:pt>
                <c:pt idx="4">
                  <c:v>DupMtrModCsc</c:v>
                </c:pt>
                <c:pt idx="5">
                  <c:v>CfAsymCscA</c:v>
                </c:pt>
                <c:pt idx="6">
                  <c:v>CfAsymCscB</c:v>
                </c:pt>
                <c:pt idx="7">
                  <c:v>CfSymCscA</c:v>
                </c:pt>
                <c:pt idx="8">
                  <c:v>CfSymCscB</c:v>
                </c:pt>
                <c:pt idx="9">
                  <c:v>CfSymCscC</c:v>
                </c:pt>
                <c:pt idx="10">
                  <c:v>CfSymCscD</c:v>
                </c:pt>
                <c:pt idx="11">
                  <c:v>PpWkCsc(2_3)</c:v>
                </c:pt>
                <c:pt idx="12">
                  <c:v>PpWkCsc(2_6)</c:v>
                </c:pt>
                <c:pt idx="13">
                  <c:v>PpWkCsc(2_9)</c:v>
                </c:pt>
                <c:pt idx="14">
                  <c:v>PpWkCsc(2_12)</c:v>
                </c:pt>
                <c:pt idx="15">
                  <c:v>PpWkCsc(3_3)</c:v>
                </c:pt>
                <c:pt idx="16">
                  <c:v>PpWkCsc(3_6)</c:v>
                </c:pt>
                <c:pt idx="17">
                  <c:v>PpWkCsc(3_9)</c:v>
                </c:pt>
                <c:pt idx="18">
                  <c:v>PpWkCsc(3_12)</c:v>
                </c:pt>
                <c:pt idx="19">
                  <c:v>PpArbCsc(2_3)</c:v>
                </c:pt>
                <c:pt idx="20">
                  <c:v>PpArbCsc(2_6)</c:v>
                </c:pt>
                <c:pt idx="21">
                  <c:v>PpArbCsc(2_9)</c:v>
                </c:pt>
                <c:pt idx="22">
                  <c:v>PpArbCsc(2_12)</c:v>
                </c:pt>
                <c:pt idx="23">
                  <c:v>PpArbCsc(3_3)</c:v>
                </c:pt>
                <c:pt idx="24">
                  <c:v>PpArbCsc(3_6)</c:v>
                </c:pt>
                <c:pt idx="25">
                  <c:v>PpArbCsc(3_9)</c:v>
                </c:pt>
                <c:pt idx="26">
                  <c:v>PpArbCsc(3_12)</c:v>
                </c:pt>
              </c:strCache>
            </c:strRef>
          </c:cat>
          <c:val>
            <c:numRef>
              <c:f>Forks!$C$2:$C$28</c:f>
              <c:numCache>
                <c:formatCode>General</c:formatCode>
                <c:ptCount val="27"/>
                <c:pt idx="0">
                  <c:v>45</c:v>
                </c:pt>
                <c:pt idx="1">
                  <c:v>470</c:v>
                </c:pt>
                <c:pt idx="2">
                  <c:v>410</c:v>
                </c:pt>
                <c:pt idx="3">
                  <c:v>333</c:v>
                </c:pt>
                <c:pt idx="4">
                  <c:v>340</c:v>
                </c:pt>
                <c:pt idx="5">
                  <c:v>345</c:v>
                </c:pt>
                <c:pt idx="6">
                  <c:v>388</c:v>
                </c:pt>
                <c:pt idx="7">
                  <c:v>920</c:v>
                </c:pt>
                <c:pt idx="8">
                  <c:v>56</c:v>
                </c:pt>
                <c:pt idx="9">
                  <c:v>237</c:v>
                </c:pt>
                <c:pt idx="10">
                  <c:v>50</c:v>
                </c:pt>
                <c:pt idx="11">
                  <c:v>79</c:v>
                </c:pt>
                <c:pt idx="12">
                  <c:v>169</c:v>
                </c:pt>
                <c:pt idx="13">
                  <c:v>259</c:v>
                </c:pt>
                <c:pt idx="14">
                  <c:v>355</c:v>
                </c:pt>
                <c:pt idx="15">
                  <c:v>124</c:v>
                </c:pt>
                <c:pt idx="16">
                  <c:v>259</c:v>
                </c:pt>
                <c:pt idx="17">
                  <c:v>394</c:v>
                </c:pt>
                <c:pt idx="18">
                  <c:v>538</c:v>
                </c:pt>
                <c:pt idx="19">
                  <c:v>184</c:v>
                </c:pt>
                <c:pt idx="20">
                  <c:v>274</c:v>
                </c:pt>
                <c:pt idx="21">
                  <c:v>360</c:v>
                </c:pt>
                <c:pt idx="22">
                  <c:v>460</c:v>
                </c:pt>
                <c:pt idx="23">
                  <c:v>327</c:v>
                </c:pt>
                <c:pt idx="24">
                  <c:v>462</c:v>
                </c:pt>
                <c:pt idx="25">
                  <c:v>588</c:v>
                </c:pt>
                <c:pt idx="26">
                  <c:v>741</c:v>
                </c:pt>
              </c:numCache>
            </c:numRef>
          </c:val>
        </c:ser>
        <c:ser>
          <c:idx val="2"/>
          <c:order val="1"/>
          <c:tx>
            <c:strRef>
              <c:f>Forks!$D$1</c:f>
              <c:strCache>
                <c:ptCount val="1"/>
                <c:pt idx="0">
                  <c:v>gRS</c:v>
                </c:pt>
              </c:strCache>
            </c:strRef>
          </c:tx>
          <c:spPr>
            <a:solidFill>
              <a:srgbClr val="FA9500"/>
            </a:solidFill>
          </c:spPr>
          <c:cat>
            <c:strRef>
              <c:f>Forks!$A$2:$A$28</c:f>
              <c:strCache>
                <c:ptCount val="27"/>
                <c:pt idx="0">
                  <c:v>LazyRing</c:v>
                </c:pt>
                <c:pt idx="1">
                  <c:v>Ring</c:v>
                </c:pt>
                <c:pt idx="2">
                  <c:v>Dup4phCsc</c:v>
                </c:pt>
                <c:pt idx="3">
                  <c:v>Dup4phMtrCsc</c:v>
                </c:pt>
                <c:pt idx="4">
                  <c:v>DupMtrModCsc</c:v>
                </c:pt>
                <c:pt idx="5">
                  <c:v>CfAsymCscA</c:v>
                </c:pt>
                <c:pt idx="6">
                  <c:v>CfAsymCscB</c:v>
                </c:pt>
                <c:pt idx="7">
                  <c:v>CfSymCscA</c:v>
                </c:pt>
                <c:pt idx="8">
                  <c:v>CfSymCscB</c:v>
                </c:pt>
                <c:pt idx="9">
                  <c:v>CfSymCscC</c:v>
                </c:pt>
                <c:pt idx="10">
                  <c:v>CfSymCscD</c:v>
                </c:pt>
                <c:pt idx="11">
                  <c:v>PpWkCsc(2_3)</c:v>
                </c:pt>
                <c:pt idx="12">
                  <c:v>PpWkCsc(2_6)</c:v>
                </c:pt>
                <c:pt idx="13">
                  <c:v>PpWkCsc(2_9)</c:v>
                </c:pt>
                <c:pt idx="14">
                  <c:v>PpWkCsc(2_12)</c:v>
                </c:pt>
                <c:pt idx="15">
                  <c:v>PpWkCsc(3_3)</c:v>
                </c:pt>
                <c:pt idx="16">
                  <c:v>PpWkCsc(3_6)</c:v>
                </c:pt>
                <c:pt idx="17">
                  <c:v>PpWkCsc(3_9)</c:v>
                </c:pt>
                <c:pt idx="18">
                  <c:v>PpWkCsc(3_12)</c:v>
                </c:pt>
                <c:pt idx="19">
                  <c:v>PpArbCsc(2_3)</c:v>
                </c:pt>
                <c:pt idx="20">
                  <c:v>PpArbCsc(2_6)</c:v>
                </c:pt>
                <c:pt idx="21">
                  <c:v>PpArbCsc(2_9)</c:v>
                </c:pt>
                <c:pt idx="22">
                  <c:v>PpArbCsc(2_12)</c:v>
                </c:pt>
                <c:pt idx="23">
                  <c:v>PpArbCsc(3_3)</c:v>
                </c:pt>
                <c:pt idx="24">
                  <c:v>PpArbCsc(3_6)</c:v>
                </c:pt>
                <c:pt idx="25">
                  <c:v>PpArbCsc(3_9)</c:v>
                </c:pt>
                <c:pt idx="26">
                  <c:v>PpArbCsc(3_12)</c:v>
                </c:pt>
              </c:strCache>
            </c:strRef>
          </c:cat>
          <c:val>
            <c:numRef>
              <c:f>Forks!$D$2:$D$28</c:f>
              <c:numCache>
                <c:formatCode>General</c:formatCode>
                <c:ptCount val="27"/>
                <c:pt idx="0">
                  <c:v>23</c:v>
                </c:pt>
                <c:pt idx="1">
                  <c:v>267</c:v>
                </c:pt>
                <c:pt idx="2">
                  <c:v>248</c:v>
                </c:pt>
                <c:pt idx="3">
                  <c:v>239</c:v>
                </c:pt>
                <c:pt idx="4">
                  <c:v>209</c:v>
                </c:pt>
                <c:pt idx="5">
                  <c:v>214</c:v>
                </c:pt>
                <c:pt idx="6">
                  <c:v>229</c:v>
                </c:pt>
                <c:pt idx="7">
                  <c:v>552</c:v>
                </c:pt>
                <c:pt idx="8">
                  <c:v>30</c:v>
                </c:pt>
                <c:pt idx="9">
                  <c:v>143</c:v>
                </c:pt>
                <c:pt idx="10">
                  <c:v>42</c:v>
                </c:pt>
                <c:pt idx="11">
                  <c:v>34</c:v>
                </c:pt>
                <c:pt idx="12">
                  <c:v>70</c:v>
                </c:pt>
                <c:pt idx="13">
                  <c:v>106</c:v>
                </c:pt>
                <c:pt idx="14">
                  <c:v>142</c:v>
                </c:pt>
                <c:pt idx="15">
                  <c:v>54</c:v>
                </c:pt>
                <c:pt idx="16">
                  <c:v>108</c:v>
                </c:pt>
                <c:pt idx="17">
                  <c:v>162</c:v>
                </c:pt>
                <c:pt idx="18">
                  <c:v>216</c:v>
                </c:pt>
                <c:pt idx="19">
                  <c:v>88</c:v>
                </c:pt>
                <c:pt idx="20">
                  <c:v>124</c:v>
                </c:pt>
                <c:pt idx="21">
                  <c:v>160</c:v>
                </c:pt>
                <c:pt idx="22">
                  <c:v>196</c:v>
                </c:pt>
                <c:pt idx="23">
                  <c:v>162</c:v>
                </c:pt>
                <c:pt idx="24">
                  <c:v>216</c:v>
                </c:pt>
                <c:pt idx="25">
                  <c:v>270</c:v>
                </c:pt>
                <c:pt idx="26">
                  <c:v>324</c:v>
                </c:pt>
              </c:numCache>
            </c:numRef>
          </c:val>
        </c:ser>
        <c:ser>
          <c:idx val="3"/>
          <c:order val="2"/>
          <c:tx>
            <c:strRef>
              <c:f>Forks!$E$1</c:f>
              <c:strCache>
                <c:ptCount val="1"/>
                <c:pt idx="0">
                  <c:v>stdRS</c:v>
                </c:pt>
              </c:strCache>
            </c:strRef>
          </c:tx>
          <c:cat>
            <c:strRef>
              <c:f>Forks!$A$2:$A$28</c:f>
              <c:strCache>
                <c:ptCount val="27"/>
                <c:pt idx="0">
                  <c:v>LazyRing</c:v>
                </c:pt>
                <c:pt idx="1">
                  <c:v>Ring</c:v>
                </c:pt>
                <c:pt idx="2">
                  <c:v>Dup4phCsc</c:v>
                </c:pt>
                <c:pt idx="3">
                  <c:v>Dup4phMtrCsc</c:v>
                </c:pt>
                <c:pt idx="4">
                  <c:v>DupMtrModCsc</c:v>
                </c:pt>
                <c:pt idx="5">
                  <c:v>CfAsymCscA</c:v>
                </c:pt>
                <c:pt idx="6">
                  <c:v>CfAsymCscB</c:v>
                </c:pt>
                <c:pt idx="7">
                  <c:v>CfSymCscA</c:v>
                </c:pt>
                <c:pt idx="8">
                  <c:v>CfSymCscB</c:v>
                </c:pt>
                <c:pt idx="9">
                  <c:v>CfSymCscC</c:v>
                </c:pt>
                <c:pt idx="10">
                  <c:v>CfSymCscD</c:v>
                </c:pt>
                <c:pt idx="11">
                  <c:v>PpWkCsc(2_3)</c:v>
                </c:pt>
                <c:pt idx="12">
                  <c:v>PpWkCsc(2_6)</c:v>
                </c:pt>
                <c:pt idx="13">
                  <c:v>PpWkCsc(2_9)</c:v>
                </c:pt>
                <c:pt idx="14">
                  <c:v>PpWkCsc(2_12)</c:v>
                </c:pt>
                <c:pt idx="15">
                  <c:v>PpWkCsc(3_3)</c:v>
                </c:pt>
                <c:pt idx="16">
                  <c:v>PpWkCsc(3_6)</c:v>
                </c:pt>
                <c:pt idx="17">
                  <c:v>PpWkCsc(3_9)</c:v>
                </c:pt>
                <c:pt idx="18">
                  <c:v>PpWkCsc(3_12)</c:v>
                </c:pt>
                <c:pt idx="19">
                  <c:v>PpArbCsc(2_3)</c:v>
                </c:pt>
                <c:pt idx="20">
                  <c:v>PpArbCsc(2_6)</c:v>
                </c:pt>
                <c:pt idx="21">
                  <c:v>PpArbCsc(2_9)</c:v>
                </c:pt>
                <c:pt idx="22">
                  <c:v>PpArbCsc(2_12)</c:v>
                </c:pt>
                <c:pt idx="23">
                  <c:v>PpArbCsc(3_3)</c:v>
                </c:pt>
                <c:pt idx="24">
                  <c:v>PpArbCsc(3_6)</c:v>
                </c:pt>
                <c:pt idx="25">
                  <c:v>PpArbCsc(3_9)</c:v>
                </c:pt>
                <c:pt idx="26">
                  <c:v>PpArbCsc(3_12)</c:v>
                </c:pt>
              </c:strCache>
            </c:strRef>
          </c:cat>
          <c:val>
            <c:numRef>
              <c:f>Forks!$E$2:$E$28</c:f>
              <c:numCache>
                <c:formatCode>General</c:formatCode>
                <c:ptCount val="27"/>
                <c:pt idx="0">
                  <c:v>28</c:v>
                </c:pt>
                <c:pt idx="1">
                  <c:v>301</c:v>
                </c:pt>
                <c:pt idx="2">
                  <c:v>302</c:v>
                </c:pt>
                <c:pt idx="3">
                  <c:v>295</c:v>
                </c:pt>
                <c:pt idx="4">
                  <c:v>234</c:v>
                </c:pt>
                <c:pt idx="5">
                  <c:v>214</c:v>
                </c:pt>
                <c:pt idx="6">
                  <c:v>229</c:v>
                </c:pt>
                <c:pt idx="7">
                  <c:v>632</c:v>
                </c:pt>
                <c:pt idx="8">
                  <c:v>30</c:v>
                </c:pt>
                <c:pt idx="9">
                  <c:v>147</c:v>
                </c:pt>
                <c:pt idx="10">
                  <c:v>42</c:v>
                </c:pt>
                <c:pt idx="11">
                  <c:v>34</c:v>
                </c:pt>
                <c:pt idx="12">
                  <c:v>70</c:v>
                </c:pt>
                <c:pt idx="13">
                  <c:v>106</c:v>
                </c:pt>
                <c:pt idx="14">
                  <c:v>142</c:v>
                </c:pt>
                <c:pt idx="15">
                  <c:v>54</c:v>
                </c:pt>
                <c:pt idx="16">
                  <c:v>108</c:v>
                </c:pt>
                <c:pt idx="17">
                  <c:v>162</c:v>
                </c:pt>
                <c:pt idx="18">
                  <c:v>216</c:v>
                </c:pt>
                <c:pt idx="19">
                  <c:v>94</c:v>
                </c:pt>
                <c:pt idx="20">
                  <c:v>130</c:v>
                </c:pt>
                <c:pt idx="21">
                  <c:v>166</c:v>
                </c:pt>
                <c:pt idx="22">
                  <c:v>202</c:v>
                </c:pt>
                <c:pt idx="23">
                  <c:v>171</c:v>
                </c:pt>
                <c:pt idx="24">
                  <c:v>225</c:v>
                </c:pt>
                <c:pt idx="25">
                  <c:v>279</c:v>
                </c:pt>
                <c:pt idx="26">
                  <c:v>333</c:v>
                </c:pt>
              </c:numCache>
            </c:numRef>
          </c:val>
        </c:ser>
        <c:axId val="60500608"/>
        <c:axId val="60502400"/>
      </c:barChart>
      <c:catAx>
        <c:axId val="60500608"/>
        <c:scaling>
          <c:orientation val="minMax"/>
        </c:scaling>
        <c:axPos val="b"/>
        <c:numFmt formatCode="General" sourceLinked="1"/>
        <c:tickLblPos val="nextTo"/>
        <c:crossAx val="60502400"/>
        <c:crosses val="autoZero"/>
        <c:auto val="1"/>
        <c:lblAlgn val="ctr"/>
        <c:lblOffset val="100"/>
      </c:catAx>
      <c:valAx>
        <c:axId val="60502400"/>
        <c:scaling>
          <c:orientation val="minMax"/>
        </c:scaling>
        <c:axPos val="l"/>
        <c:numFmt formatCode="General" sourceLinked="1"/>
        <c:tickLblPos val="nextTo"/>
        <c:crossAx val="60500608"/>
        <c:crosses val="autoZero"/>
        <c:crossBetween val="between"/>
      </c:valAx>
      <c:spPr>
        <a:ln>
          <a:noFill/>
        </a:ln>
      </c:spPr>
    </c:plotArea>
    <c:legend>
      <c:legendPos val="b"/>
      <c:layout/>
    </c:legend>
    <c:plotVisOnly val="1"/>
    <c:dispBlanksAs val="gap"/>
  </c:chart>
  <c:externalData r:id="rId1"/>
</c:chartSpace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3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1DE2E7A-BD46-44BE-90BB-042A82D29E16}" type="datetimeFigureOut">
              <a:rPr lang="en-GB" smtClean="0"/>
              <a:pPr/>
              <a:t>21/06/2012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6040E1-31E0-44C6-A254-5171EFA5DB47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9356947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6040E1-31E0-44C6-A254-5171EFA5DB47}" type="slidenum">
              <a:rPr lang="en-GB" smtClean="0"/>
              <a:pPr/>
              <a:t>7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pattFill prst="sphere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chemeClr val="tx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153400" cy="808038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066800"/>
            <a:ext cx="8153400" cy="4953000"/>
          </a:xfrm>
        </p:spPr>
        <p:txBody>
          <a:bodyPr vert="horz"/>
          <a:lstStyle>
            <a:lvl1pPr>
              <a:defRPr>
                <a:latin typeface="Calibri" pitchFamily="34" charset="0"/>
                <a:cs typeface="Calibri" pitchFamily="34" charset="0"/>
              </a:defRPr>
            </a:lvl1pPr>
            <a:lvl2pPr>
              <a:defRPr>
                <a:latin typeface="Calibri" pitchFamily="34" charset="0"/>
                <a:cs typeface="Calibri" pitchFamily="34" charset="0"/>
              </a:defRPr>
            </a:lvl2pPr>
            <a:lvl3pPr>
              <a:defRPr>
                <a:latin typeface="Calibri" pitchFamily="34" charset="0"/>
                <a:cs typeface="Calibri" pitchFamily="34" charset="0"/>
              </a:defRPr>
            </a:lvl3pPr>
            <a:lvl4pPr>
              <a:defRPr>
                <a:latin typeface="Calibri" pitchFamily="34" charset="0"/>
                <a:cs typeface="Calibri" pitchFamily="34" charset="0"/>
              </a:defRPr>
            </a:lvl4pPr>
            <a:lvl5pPr>
              <a:defRPr>
                <a:latin typeface="Calibri" pitchFamily="34" charset="0"/>
                <a:cs typeface="Calibri" pitchFamily="34" charset="0"/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6/21/2012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emf"/><Relationship Id="rId5" Type="http://schemas.openxmlformats.org/officeDocument/2006/relationships/image" Target="../media/image19.emf"/><Relationship Id="rId4" Type="http://schemas.openxmlformats.org/officeDocument/2006/relationships/image" Target="../media/image18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1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emf"/><Relationship Id="rId4" Type="http://schemas.openxmlformats.org/officeDocument/2006/relationships/image" Target="../media/image23.e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emf"/><Relationship Id="rId2" Type="http://schemas.openxmlformats.org/officeDocument/2006/relationships/image" Target="../media/image27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0.emf"/><Relationship Id="rId4" Type="http://schemas.openxmlformats.org/officeDocument/2006/relationships/image" Target="../media/image29.e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Office_Excel_97-2003_Workshee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4294967295"/>
          </p:nvPr>
        </p:nvSpPr>
        <p:spPr>
          <a:xfrm>
            <a:off x="2133600" y="4495800"/>
            <a:ext cx="4800600" cy="106680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GB" dirty="0">
                <a:latin typeface="Calibri" pitchFamily="34" charset="0"/>
                <a:cs typeface="Calibri" pitchFamily="34" charset="0"/>
              </a:rPr>
              <a:t>Andrey </a:t>
            </a:r>
            <a:r>
              <a:rPr lang="en-GB" dirty="0" smtClean="0">
                <a:latin typeface="Calibri" pitchFamily="34" charset="0"/>
                <a:cs typeface="Calibri" pitchFamily="34" charset="0"/>
              </a:rPr>
              <a:t>Mokhov, Victor Khomenko</a:t>
            </a:r>
          </a:p>
          <a:p>
            <a:pPr algn="ctr">
              <a:buNone/>
            </a:pPr>
            <a:r>
              <a:rPr lang="en-GB" dirty="0" smtClean="0">
                <a:latin typeface="Calibri" pitchFamily="34" charset="0"/>
                <a:cs typeface="Calibri" pitchFamily="34" charset="0"/>
              </a:rPr>
              <a:t>Danil Sokolov, Alex Yakovlev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52400" y="2438400"/>
            <a:ext cx="8839200" cy="1447800"/>
          </a:xfrm>
        </p:spPr>
        <p:txBody>
          <a:bodyPr/>
          <a:lstStyle/>
          <a:p>
            <a:pPr algn="ctr"/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Dual-Rail Control Logic for</a:t>
            </a:r>
            <a:b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</a:br>
            <a:r>
              <a:rPr lang="en-GB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Enhanced Circuit Robustness</a:t>
            </a:r>
            <a:endParaRPr lang="en-GB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4" name="Group 6"/>
          <p:cNvGrpSpPr>
            <a:grpSpLocks noChangeAspect="1"/>
          </p:cNvGrpSpPr>
          <p:nvPr/>
        </p:nvGrpSpPr>
        <p:grpSpPr bwMode="auto">
          <a:xfrm>
            <a:off x="5562600" y="228600"/>
            <a:ext cx="3372059" cy="1106487"/>
            <a:chOff x="3742" y="119"/>
            <a:chExt cx="1905" cy="626"/>
          </a:xfrm>
        </p:grpSpPr>
        <p:sp>
          <p:nvSpPr>
            <p:cNvPr id="6" name="AutoShape 5"/>
            <p:cNvSpPr>
              <a:spLocks noChangeAspect="1" noChangeArrowheads="1" noTextEdit="1"/>
            </p:cNvSpPr>
            <p:nvPr/>
          </p:nvSpPr>
          <p:spPr bwMode="auto">
            <a:xfrm>
              <a:off x="3742" y="119"/>
              <a:ext cx="1905" cy="6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3742" y="119"/>
              <a:ext cx="1905" cy="62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" name="Freeform 8"/>
            <p:cNvSpPr>
              <a:spLocks noEditPoints="1"/>
            </p:cNvSpPr>
            <p:nvPr/>
          </p:nvSpPr>
          <p:spPr bwMode="auto">
            <a:xfrm>
              <a:off x="4514" y="168"/>
              <a:ext cx="145" cy="158"/>
            </a:xfrm>
            <a:custGeom>
              <a:avLst/>
              <a:gdLst>
                <a:gd name="T0" fmla="*/ 36 w 290"/>
                <a:gd name="T1" fmla="*/ 14 h 318"/>
                <a:gd name="T2" fmla="*/ 33 w 290"/>
                <a:gd name="T3" fmla="*/ 15 h 318"/>
                <a:gd name="T4" fmla="*/ 29 w 290"/>
                <a:gd name="T5" fmla="*/ 16 h 318"/>
                <a:gd name="T6" fmla="*/ 26 w 290"/>
                <a:gd name="T7" fmla="*/ 18 h 318"/>
                <a:gd name="T8" fmla="*/ 24 w 290"/>
                <a:gd name="T9" fmla="*/ 22 h 318"/>
                <a:gd name="T10" fmla="*/ 23 w 290"/>
                <a:gd name="T11" fmla="*/ 26 h 318"/>
                <a:gd name="T12" fmla="*/ 22 w 290"/>
                <a:gd name="T13" fmla="*/ 31 h 318"/>
                <a:gd name="T14" fmla="*/ 50 w 290"/>
                <a:gd name="T15" fmla="*/ 31 h 318"/>
                <a:gd name="T16" fmla="*/ 50 w 290"/>
                <a:gd name="T17" fmla="*/ 26 h 318"/>
                <a:gd name="T18" fmla="*/ 49 w 290"/>
                <a:gd name="T19" fmla="*/ 22 h 318"/>
                <a:gd name="T20" fmla="*/ 46 w 290"/>
                <a:gd name="T21" fmla="*/ 18 h 318"/>
                <a:gd name="T22" fmla="*/ 44 w 290"/>
                <a:gd name="T23" fmla="*/ 16 h 318"/>
                <a:gd name="T24" fmla="*/ 40 w 290"/>
                <a:gd name="T25" fmla="*/ 15 h 318"/>
                <a:gd name="T26" fmla="*/ 36 w 290"/>
                <a:gd name="T27" fmla="*/ 14 h 318"/>
                <a:gd name="T28" fmla="*/ 37 w 290"/>
                <a:gd name="T29" fmla="*/ 0 h 318"/>
                <a:gd name="T30" fmla="*/ 45 w 290"/>
                <a:gd name="T31" fmla="*/ 0 h 318"/>
                <a:gd name="T32" fmla="*/ 52 w 290"/>
                <a:gd name="T33" fmla="*/ 3 h 318"/>
                <a:gd name="T34" fmla="*/ 58 w 290"/>
                <a:gd name="T35" fmla="*/ 6 h 318"/>
                <a:gd name="T36" fmla="*/ 63 w 290"/>
                <a:gd name="T37" fmla="*/ 10 h 318"/>
                <a:gd name="T38" fmla="*/ 68 w 290"/>
                <a:gd name="T39" fmla="*/ 16 h 318"/>
                <a:gd name="T40" fmla="*/ 71 w 290"/>
                <a:gd name="T41" fmla="*/ 23 h 318"/>
                <a:gd name="T42" fmla="*/ 72 w 290"/>
                <a:gd name="T43" fmla="*/ 31 h 318"/>
                <a:gd name="T44" fmla="*/ 73 w 290"/>
                <a:gd name="T45" fmla="*/ 40 h 318"/>
                <a:gd name="T46" fmla="*/ 73 w 290"/>
                <a:gd name="T47" fmla="*/ 43 h 318"/>
                <a:gd name="T48" fmla="*/ 22 w 290"/>
                <a:gd name="T49" fmla="*/ 43 h 318"/>
                <a:gd name="T50" fmla="*/ 22 w 290"/>
                <a:gd name="T51" fmla="*/ 49 h 318"/>
                <a:gd name="T52" fmla="*/ 24 w 290"/>
                <a:gd name="T53" fmla="*/ 54 h 318"/>
                <a:gd name="T54" fmla="*/ 26 w 290"/>
                <a:gd name="T55" fmla="*/ 58 h 318"/>
                <a:gd name="T56" fmla="*/ 29 w 290"/>
                <a:gd name="T57" fmla="*/ 61 h 318"/>
                <a:gd name="T58" fmla="*/ 33 w 290"/>
                <a:gd name="T59" fmla="*/ 63 h 318"/>
                <a:gd name="T60" fmla="*/ 37 w 290"/>
                <a:gd name="T61" fmla="*/ 63 h 318"/>
                <a:gd name="T62" fmla="*/ 41 w 290"/>
                <a:gd name="T63" fmla="*/ 63 h 318"/>
                <a:gd name="T64" fmla="*/ 45 w 290"/>
                <a:gd name="T65" fmla="*/ 61 h 318"/>
                <a:gd name="T66" fmla="*/ 48 w 290"/>
                <a:gd name="T67" fmla="*/ 59 h 318"/>
                <a:gd name="T68" fmla="*/ 50 w 290"/>
                <a:gd name="T69" fmla="*/ 56 h 318"/>
                <a:gd name="T70" fmla="*/ 52 w 290"/>
                <a:gd name="T71" fmla="*/ 52 h 318"/>
                <a:gd name="T72" fmla="*/ 72 w 290"/>
                <a:gd name="T73" fmla="*/ 54 h 318"/>
                <a:gd name="T74" fmla="*/ 70 w 290"/>
                <a:gd name="T75" fmla="*/ 60 h 318"/>
                <a:gd name="T76" fmla="*/ 67 w 290"/>
                <a:gd name="T77" fmla="*/ 66 h 318"/>
                <a:gd name="T78" fmla="*/ 61 w 290"/>
                <a:gd name="T79" fmla="*/ 70 h 318"/>
                <a:gd name="T80" fmla="*/ 56 w 290"/>
                <a:gd name="T81" fmla="*/ 74 h 318"/>
                <a:gd name="T82" fmla="*/ 50 w 290"/>
                <a:gd name="T83" fmla="*/ 77 h 318"/>
                <a:gd name="T84" fmla="*/ 44 w 290"/>
                <a:gd name="T85" fmla="*/ 78 h 318"/>
                <a:gd name="T86" fmla="*/ 37 w 290"/>
                <a:gd name="T87" fmla="*/ 79 h 318"/>
                <a:gd name="T88" fmla="*/ 29 w 290"/>
                <a:gd name="T89" fmla="*/ 78 h 318"/>
                <a:gd name="T90" fmla="*/ 21 w 290"/>
                <a:gd name="T91" fmla="*/ 76 h 318"/>
                <a:gd name="T92" fmla="*/ 15 w 290"/>
                <a:gd name="T93" fmla="*/ 72 h 318"/>
                <a:gd name="T94" fmla="*/ 10 w 290"/>
                <a:gd name="T95" fmla="*/ 68 h 318"/>
                <a:gd name="T96" fmla="*/ 5 w 290"/>
                <a:gd name="T97" fmla="*/ 62 h 318"/>
                <a:gd name="T98" fmla="*/ 2 w 290"/>
                <a:gd name="T99" fmla="*/ 55 h 318"/>
                <a:gd name="T100" fmla="*/ 1 w 290"/>
                <a:gd name="T101" fmla="*/ 48 h 318"/>
                <a:gd name="T102" fmla="*/ 0 w 290"/>
                <a:gd name="T103" fmla="*/ 39 h 318"/>
                <a:gd name="T104" fmla="*/ 1 w 290"/>
                <a:gd name="T105" fmla="*/ 31 h 318"/>
                <a:gd name="T106" fmla="*/ 2 w 290"/>
                <a:gd name="T107" fmla="*/ 24 h 318"/>
                <a:gd name="T108" fmla="*/ 6 w 290"/>
                <a:gd name="T109" fmla="*/ 17 h 318"/>
                <a:gd name="T110" fmla="*/ 10 w 290"/>
                <a:gd name="T111" fmla="*/ 11 h 318"/>
                <a:gd name="T112" fmla="*/ 16 w 290"/>
                <a:gd name="T113" fmla="*/ 6 h 318"/>
                <a:gd name="T114" fmla="*/ 22 w 290"/>
                <a:gd name="T115" fmla="*/ 3 h 318"/>
                <a:gd name="T116" fmla="*/ 29 w 290"/>
                <a:gd name="T117" fmla="*/ 0 h 318"/>
                <a:gd name="T118" fmla="*/ 37 w 290"/>
                <a:gd name="T119" fmla="*/ 0 h 31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90"/>
                <a:gd name="T181" fmla="*/ 0 h 318"/>
                <a:gd name="T182" fmla="*/ 290 w 290"/>
                <a:gd name="T183" fmla="*/ 318 h 31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90" h="318">
                  <a:moveTo>
                    <a:pt x="147" y="58"/>
                  </a:moveTo>
                  <a:lnTo>
                    <a:pt x="131" y="60"/>
                  </a:lnTo>
                  <a:lnTo>
                    <a:pt x="118" y="66"/>
                  </a:lnTo>
                  <a:lnTo>
                    <a:pt x="106" y="75"/>
                  </a:lnTo>
                  <a:lnTo>
                    <a:pt x="98" y="89"/>
                  </a:lnTo>
                  <a:lnTo>
                    <a:pt x="92" y="105"/>
                  </a:lnTo>
                  <a:lnTo>
                    <a:pt x="90" y="125"/>
                  </a:lnTo>
                  <a:lnTo>
                    <a:pt x="203" y="125"/>
                  </a:lnTo>
                  <a:lnTo>
                    <a:pt x="201" y="105"/>
                  </a:lnTo>
                  <a:lnTo>
                    <a:pt x="196" y="88"/>
                  </a:lnTo>
                  <a:lnTo>
                    <a:pt x="187" y="75"/>
                  </a:lnTo>
                  <a:lnTo>
                    <a:pt x="177" y="66"/>
                  </a:lnTo>
                  <a:lnTo>
                    <a:pt x="163" y="60"/>
                  </a:lnTo>
                  <a:lnTo>
                    <a:pt x="147" y="58"/>
                  </a:lnTo>
                  <a:close/>
                  <a:moveTo>
                    <a:pt x="151" y="0"/>
                  </a:moveTo>
                  <a:lnTo>
                    <a:pt x="181" y="2"/>
                  </a:lnTo>
                  <a:lnTo>
                    <a:pt x="209" y="12"/>
                  </a:lnTo>
                  <a:lnTo>
                    <a:pt x="232" y="24"/>
                  </a:lnTo>
                  <a:lnTo>
                    <a:pt x="253" y="43"/>
                  </a:lnTo>
                  <a:lnTo>
                    <a:pt x="269" y="66"/>
                  </a:lnTo>
                  <a:lnTo>
                    <a:pt x="281" y="94"/>
                  </a:lnTo>
                  <a:lnTo>
                    <a:pt x="288" y="126"/>
                  </a:lnTo>
                  <a:lnTo>
                    <a:pt x="290" y="162"/>
                  </a:lnTo>
                  <a:lnTo>
                    <a:pt x="290" y="174"/>
                  </a:lnTo>
                  <a:lnTo>
                    <a:pt x="89" y="174"/>
                  </a:lnTo>
                  <a:lnTo>
                    <a:pt x="91" y="199"/>
                  </a:lnTo>
                  <a:lnTo>
                    <a:pt x="96" y="219"/>
                  </a:lnTo>
                  <a:lnTo>
                    <a:pt x="105" y="234"/>
                  </a:lnTo>
                  <a:lnTo>
                    <a:pt x="117" y="246"/>
                  </a:lnTo>
                  <a:lnTo>
                    <a:pt x="132" y="253"/>
                  </a:lnTo>
                  <a:lnTo>
                    <a:pt x="150" y="255"/>
                  </a:lnTo>
                  <a:lnTo>
                    <a:pt x="166" y="253"/>
                  </a:lnTo>
                  <a:lnTo>
                    <a:pt x="180" y="247"/>
                  </a:lnTo>
                  <a:lnTo>
                    <a:pt x="193" y="239"/>
                  </a:lnTo>
                  <a:lnTo>
                    <a:pt x="202" y="226"/>
                  </a:lnTo>
                  <a:lnTo>
                    <a:pt x="208" y="210"/>
                  </a:lnTo>
                  <a:lnTo>
                    <a:pt x="288" y="217"/>
                  </a:lnTo>
                  <a:lnTo>
                    <a:pt x="277" y="243"/>
                  </a:lnTo>
                  <a:lnTo>
                    <a:pt x="265" y="266"/>
                  </a:lnTo>
                  <a:lnTo>
                    <a:pt x="247" y="284"/>
                  </a:lnTo>
                  <a:lnTo>
                    <a:pt x="226" y="298"/>
                  </a:lnTo>
                  <a:lnTo>
                    <a:pt x="203" y="310"/>
                  </a:lnTo>
                  <a:lnTo>
                    <a:pt x="177" y="315"/>
                  </a:lnTo>
                  <a:lnTo>
                    <a:pt x="148" y="318"/>
                  </a:lnTo>
                  <a:lnTo>
                    <a:pt x="116" y="314"/>
                  </a:lnTo>
                  <a:lnTo>
                    <a:pt x="87" y="306"/>
                  </a:lnTo>
                  <a:lnTo>
                    <a:pt x="61" y="292"/>
                  </a:lnTo>
                  <a:lnTo>
                    <a:pt x="41" y="274"/>
                  </a:lnTo>
                  <a:lnTo>
                    <a:pt x="23" y="251"/>
                  </a:lnTo>
                  <a:lnTo>
                    <a:pt x="10" y="224"/>
                  </a:lnTo>
                  <a:lnTo>
                    <a:pt x="2" y="193"/>
                  </a:lnTo>
                  <a:lnTo>
                    <a:pt x="0" y="159"/>
                  </a:lnTo>
                  <a:lnTo>
                    <a:pt x="2" y="126"/>
                  </a:lnTo>
                  <a:lnTo>
                    <a:pt x="10" y="96"/>
                  </a:lnTo>
                  <a:lnTo>
                    <a:pt x="24" y="68"/>
                  </a:lnTo>
                  <a:lnTo>
                    <a:pt x="42" y="45"/>
                  </a:lnTo>
                  <a:lnTo>
                    <a:pt x="64" y="27"/>
                  </a:lnTo>
                  <a:lnTo>
                    <a:pt x="90" y="12"/>
                  </a:lnTo>
                  <a:lnTo>
                    <a:pt x="119" y="3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9" name="Freeform 9"/>
            <p:cNvSpPr>
              <a:spLocks noEditPoints="1"/>
            </p:cNvSpPr>
            <p:nvPr/>
          </p:nvSpPr>
          <p:spPr bwMode="auto">
            <a:xfrm>
              <a:off x="5502" y="168"/>
              <a:ext cx="145" cy="158"/>
            </a:xfrm>
            <a:custGeom>
              <a:avLst/>
              <a:gdLst>
                <a:gd name="T0" fmla="*/ 36 w 290"/>
                <a:gd name="T1" fmla="*/ 14 h 318"/>
                <a:gd name="T2" fmla="*/ 33 w 290"/>
                <a:gd name="T3" fmla="*/ 15 h 318"/>
                <a:gd name="T4" fmla="*/ 29 w 290"/>
                <a:gd name="T5" fmla="*/ 16 h 318"/>
                <a:gd name="T6" fmla="*/ 26 w 290"/>
                <a:gd name="T7" fmla="*/ 18 h 318"/>
                <a:gd name="T8" fmla="*/ 24 w 290"/>
                <a:gd name="T9" fmla="*/ 22 h 318"/>
                <a:gd name="T10" fmla="*/ 23 w 290"/>
                <a:gd name="T11" fmla="*/ 26 h 318"/>
                <a:gd name="T12" fmla="*/ 22 w 290"/>
                <a:gd name="T13" fmla="*/ 31 h 318"/>
                <a:gd name="T14" fmla="*/ 50 w 290"/>
                <a:gd name="T15" fmla="*/ 31 h 318"/>
                <a:gd name="T16" fmla="*/ 50 w 290"/>
                <a:gd name="T17" fmla="*/ 26 h 318"/>
                <a:gd name="T18" fmla="*/ 49 w 290"/>
                <a:gd name="T19" fmla="*/ 22 h 318"/>
                <a:gd name="T20" fmla="*/ 46 w 290"/>
                <a:gd name="T21" fmla="*/ 18 h 318"/>
                <a:gd name="T22" fmla="*/ 44 w 290"/>
                <a:gd name="T23" fmla="*/ 16 h 318"/>
                <a:gd name="T24" fmla="*/ 40 w 290"/>
                <a:gd name="T25" fmla="*/ 15 h 318"/>
                <a:gd name="T26" fmla="*/ 36 w 290"/>
                <a:gd name="T27" fmla="*/ 14 h 318"/>
                <a:gd name="T28" fmla="*/ 37 w 290"/>
                <a:gd name="T29" fmla="*/ 0 h 318"/>
                <a:gd name="T30" fmla="*/ 45 w 290"/>
                <a:gd name="T31" fmla="*/ 0 h 318"/>
                <a:gd name="T32" fmla="*/ 52 w 290"/>
                <a:gd name="T33" fmla="*/ 3 h 318"/>
                <a:gd name="T34" fmla="*/ 58 w 290"/>
                <a:gd name="T35" fmla="*/ 6 h 318"/>
                <a:gd name="T36" fmla="*/ 63 w 290"/>
                <a:gd name="T37" fmla="*/ 10 h 318"/>
                <a:gd name="T38" fmla="*/ 68 w 290"/>
                <a:gd name="T39" fmla="*/ 16 h 318"/>
                <a:gd name="T40" fmla="*/ 71 w 290"/>
                <a:gd name="T41" fmla="*/ 23 h 318"/>
                <a:gd name="T42" fmla="*/ 72 w 290"/>
                <a:gd name="T43" fmla="*/ 31 h 318"/>
                <a:gd name="T44" fmla="*/ 73 w 290"/>
                <a:gd name="T45" fmla="*/ 40 h 318"/>
                <a:gd name="T46" fmla="*/ 73 w 290"/>
                <a:gd name="T47" fmla="*/ 43 h 318"/>
                <a:gd name="T48" fmla="*/ 22 w 290"/>
                <a:gd name="T49" fmla="*/ 43 h 318"/>
                <a:gd name="T50" fmla="*/ 22 w 290"/>
                <a:gd name="T51" fmla="*/ 49 h 318"/>
                <a:gd name="T52" fmla="*/ 24 w 290"/>
                <a:gd name="T53" fmla="*/ 54 h 318"/>
                <a:gd name="T54" fmla="*/ 26 w 290"/>
                <a:gd name="T55" fmla="*/ 58 h 318"/>
                <a:gd name="T56" fmla="*/ 29 w 290"/>
                <a:gd name="T57" fmla="*/ 61 h 318"/>
                <a:gd name="T58" fmla="*/ 33 w 290"/>
                <a:gd name="T59" fmla="*/ 63 h 318"/>
                <a:gd name="T60" fmla="*/ 37 w 290"/>
                <a:gd name="T61" fmla="*/ 63 h 318"/>
                <a:gd name="T62" fmla="*/ 41 w 290"/>
                <a:gd name="T63" fmla="*/ 63 h 318"/>
                <a:gd name="T64" fmla="*/ 45 w 290"/>
                <a:gd name="T65" fmla="*/ 61 h 318"/>
                <a:gd name="T66" fmla="*/ 48 w 290"/>
                <a:gd name="T67" fmla="*/ 59 h 318"/>
                <a:gd name="T68" fmla="*/ 50 w 290"/>
                <a:gd name="T69" fmla="*/ 56 h 318"/>
                <a:gd name="T70" fmla="*/ 52 w 290"/>
                <a:gd name="T71" fmla="*/ 52 h 318"/>
                <a:gd name="T72" fmla="*/ 72 w 290"/>
                <a:gd name="T73" fmla="*/ 54 h 318"/>
                <a:gd name="T74" fmla="*/ 70 w 290"/>
                <a:gd name="T75" fmla="*/ 60 h 318"/>
                <a:gd name="T76" fmla="*/ 67 w 290"/>
                <a:gd name="T77" fmla="*/ 66 h 318"/>
                <a:gd name="T78" fmla="*/ 61 w 290"/>
                <a:gd name="T79" fmla="*/ 70 h 318"/>
                <a:gd name="T80" fmla="*/ 56 w 290"/>
                <a:gd name="T81" fmla="*/ 74 h 318"/>
                <a:gd name="T82" fmla="*/ 50 w 290"/>
                <a:gd name="T83" fmla="*/ 77 h 318"/>
                <a:gd name="T84" fmla="*/ 44 w 290"/>
                <a:gd name="T85" fmla="*/ 78 h 318"/>
                <a:gd name="T86" fmla="*/ 37 w 290"/>
                <a:gd name="T87" fmla="*/ 79 h 318"/>
                <a:gd name="T88" fmla="*/ 29 w 290"/>
                <a:gd name="T89" fmla="*/ 78 h 318"/>
                <a:gd name="T90" fmla="*/ 21 w 290"/>
                <a:gd name="T91" fmla="*/ 76 h 318"/>
                <a:gd name="T92" fmla="*/ 15 w 290"/>
                <a:gd name="T93" fmla="*/ 72 h 318"/>
                <a:gd name="T94" fmla="*/ 10 w 290"/>
                <a:gd name="T95" fmla="*/ 68 h 318"/>
                <a:gd name="T96" fmla="*/ 5 w 290"/>
                <a:gd name="T97" fmla="*/ 62 h 318"/>
                <a:gd name="T98" fmla="*/ 2 w 290"/>
                <a:gd name="T99" fmla="*/ 55 h 318"/>
                <a:gd name="T100" fmla="*/ 1 w 290"/>
                <a:gd name="T101" fmla="*/ 48 h 318"/>
                <a:gd name="T102" fmla="*/ 0 w 290"/>
                <a:gd name="T103" fmla="*/ 39 h 318"/>
                <a:gd name="T104" fmla="*/ 1 w 290"/>
                <a:gd name="T105" fmla="*/ 31 h 318"/>
                <a:gd name="T106" fmla="*/ 3 w 290"/>
                <a:gd name="T107" fmla="*/ 24 h 318"/>
                <a:gd name="T108" fmla="*/ 6 w 290"/>
                <a:gd name="T109" fmla="*/ 17 h 318"/>
                <a:gd name="T110" fmla="*/ 10 w 290"/>
                <a:gd name="T111" fmla="*/ 11 h 318"/>
                <a:gd name="T112" fmla="*/ 16 w 290"/>
                <a:gd name="T113" fmla="*/ 6 h 318"/>
                <a:gd name="T114" fmla="*/ 22 w 290"/>
                <a:gd name="T115" fmla="*/ 3 h 318"/>
                <a:gd name="T116" fmla="*/ 29 w 290"/>
                <a:gd name="T117" fmla="*/ 0 h 318"/>
                <a:gd name="T118" fmla="*/ 37 w 290"/>
                <a:gd name="T119" fmla="*/ 0 h 318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w 290"/>
                <a:gd name="T181" fmla="*/ 0 h 318"/>
                <a:gd name="T182" fmla="*/ 290 w 290"/>
                <a:gd name="T183" fmla="*/ 318 h 318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T180" t="T181" r="T182" b="T183"/>
              <a:pathLst>
                <a:path w="290" h="318">
                  <a:moveTo>
                    <a:pt x="147" y="58"/>
                  </a:moveTo>
                  <a:lnTo>
                    <a:pt x="131" y="60"/>
                  </a:lnTo>
                  <a:lnTo>
                    <a:pt x="118" y="66"/>
                  </a:lnTo>
                  <a:lnTo>
                    <a:pt x="106" y="75"/>
                  </a:lnTo>
                  <a:lnTo>
                    <a:pt x="98" y="89"/>
                  </a:lnTo>
                  <a:lnTo>
                    <a:pt x="93" y="105"/>
                  </a:lnTo>
                  <a:lnTo>
                    <a:pt x="90" y="125"/>
                  </a:lnTo>
                  <a:lnTo>
                    <a:pt x="203" y="125"/>
                  </a:lnTo>
                  <a:lnTo>
                    <a:pt x="201" y="105"/>
                  </a:lnTo>
                  <a:lnTo>
                    <a:pt x="196" y="88"/>
                  </a:lnTo>
                  <a:lnTo>
                    <a:pt x="187" y="75"/>
                  </a:lnTo>
                  <a:lnTo>
                    <a:pt x="177" y="66"/>
                  </a:lnTo>
                  <a:lnTo>
                    <a:pt x="163" y="60"/>
                  </a:lnTo>
                  <a:lnTo>
                    <a:pt x="147" y="58"/>
                  </a:lnTo>
                  <a:close/>
                  <a:moveTo>
                    <a:pt x="151" y="0"/>
                  </a:moveTo>
                  <a:lnTo>
                    <a:pt x="181" y="2"/>
                  </a:lnTo>
                  <a:lnTo>
                    <a:pt x="209" y="12"/>
                  </a:lnTo>
                  <a:lnTo>
                    <a:pt x="232" y="24"/>
                  </a:lnTo>
                  <a:lnTo>
                    <a:pt x="253" y="43"/>
                  </a:lnTo>
                  <a:lnTo>
                    <a:pt x="269" y="66"/>
                  </a:lnTo>
                  <a:lnTo>
                    <a:pt x="281" y="94"/>
                  </a:lnTo>
                  <a:lnTo>
                    <a:pt x="288" y="126"/>
                  </a:lnTo>
                  <a:lnTo>
                    <a:pt x="290" y="162"/>
                  </a:lnTo>
                  <a:lnTo>
                    <a:pt x="290" y="174"/>
                  </a:lnTo>
                  <a:lnTo>
                    <a:pt x="89" y="174"/>
                  </a:lnTo>
                  <a:lnTo>
                    <a:pt x="91" y="199"/>
                  </a:lnTo>
                  <a:lnTo>
                    <a:pt x="96" y="219"/>
                  </a:lnTo>
                  <a:lnTo>
                    <a:pt x="105" y="234"/>
                  </a:lnTo>
                  <a:lnTo>
                    <a:pt x="117" y="246"/>
                  </a:lnTo>
                  <a:lnTo>
                    <a:pt x="132" y="253"/>
                  </a:lnTo>
                  <a:lnTo>
                    <a:pt x="150" y="255"/>
                  </a:lnTo>
                  <a:lnTo>
                    <a:pt x="166" y="253"/>
                  </a:lnTo>
                  <a:lnTo>
                    <a:pt x="180" y="247"/>
                  </a:lnTo>
                  <a:lnTo>
                    <a:pt x="193" y="239"/>
                  </a:lnTo>
                  <a:lnTo>
                    <a:pt x="202" y="226"/>
                  </a:lnTo>
                  <a:lnTo>
                    <a:pt x="208" y="210"/>
                  </a:lnTo>
                  <a:lnTo>
                    <a:pt x="288" y="217"/>
                  </a:lnTo>
                  <a:lnTo>
                    <a:pt x="277" y="243"/>
                  </a:lnTo>
                  <a:lnTo>
                    <a:pt x="265" y="266"/>
                  </a:lnTo>
                  <a:lnTo>
                    <a:pt x="247" y="284"/>
                  </a:lnTo>
                  <a:lnTo>
                    <a:pt x="226" y="298"/>
                  </a:lnTo>
                  <a:lnTo>
                    <a:pt x="203" y="310"/>
                  </a:lnTo>
                  <a:lnTo>
                    <a:pt x="177" y="315"/>
                  </a:lnTo>
                  <a:lnTo>
                    <a:pt x="148" y="318"/>
                  </a:lnTo>
                  <a:lnTo>
                    <a:pt x="116" y="314"/>
                  </a:lnTo>
                  <a:lnTo>
                    <a:pt x="87" y="306"/>
                  </a:lnTo>
                  <a:lnTo>
                    <a:pt x="61" y="292"/>
                  </a:lnTo>
                  <a:lnTo>
                    <a:pt x="41" y="274"/>
                  </a:lnTo>
                  <a:lnTo>
                    <a:pt x="23" y="251"/>
                  </a:lnTo>
                  <a:lnTo>
                    <a:pt x="11" y="224"/>
                  </a:lnTo>
                  <a:lnTo>
                    <a:pt x="2" y="193"/>
                  </a:lnTo>
                  <a:lnTo>
                    <a:pt x="0" y="159"/>
                  </a:lnTo>
                  <a:lnTo>
                    <a:pt x="2" y="126"/>
                  </a:lnTo>
                  <a:lnTo>
                    <a:pt x="12" y="96"/>
                  </a:lnTo>
                  <a:lnTo>
                    <a:pt x="24" y="68"/>
                  </a:lnTo>
                  <a:lnTo>
                    <a:pt x="42" y="45"/>
                  </a:lnTo>
                  <a:lnTo>
                    <a:pt x="64" y="27"/>
                  </a:lnTo>
                  <a:lnTo>
                    <a:pt x="90" y="12"/>
                  </a:lnTo>
                  <a:lnTo>
                    <a:pt x="119" y="3"/>
                  </a:lnTo>
                  <a:lnTo>
                    <a:pt x="151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0" name="Freeform 10"/>
            <p:cNvSpPr>
              <a:spLocks/>
            </p:cNvSpPr>
            <p:nvPr/>
          </p:nvSpPr>
          <p:spPr bwMode="auto">
            <a:xfrm>
              <a:off x="4663" y="172"/>
              <a:ext cx="212" cy="150"/>
            </a:xfrm>
            <a:custGeom>
              <a:avLst/>
              <a:gdLst>
                <a:gd name="T0" fmla="*/ 0 w 424"/>
                <a:gd name="T1" fmla="*/ 0 h 301"/>
                <a:gd name="T2" fmla="*/ 24 w 424"/>
                <a:gd name="T3" fmla="*/ 0 h 301"/>
                <a:gd name="T4" fmla="*/ 35 w 424"/>
                <a:gd name="T5" fmla="*/ 44 h 301"/>
                <a:gd name="T6" fmla="*/ 45 w 424"/>
                <a:gd name="T7" fmla="*/ 0 h 301"/>
                <a:gd name="T8" fmla="*/ 65 w 424"/>
                <a:gd name="T9" fmla="*/ 0 h 301"/>
                <a:gd name="T10" fmla="*/ 76 w 424"/>
                <a:gd name="T11" fmla="*/ 44 h 301"/>
                <a:gd name="T12" fmla="*/ 89 w 424"/>
                <a:gd name="T13" fmla="*/ 0 h 301"/>
                <a:gd name="T14" fmla="*/ 106 w 424"/>
                <a:gd name="T15" fmla="*/ 0 h 301"/>
                <a:gd name="T16" fmla="*/ 85 w 424"/>
                <a:gd name="T17" fmla="*/ 75 h 301"/>
                <a:gd name="T18" fmla="*/ 65 w 424"/>
                <a:gd name="T19" fmla="*/ 75 h 301"/>
                <a:gd name="T20" fmla="*/ 53 w 424"/>
                <a:gd name="T21" fmla="*/ 26 h 301"/>
                <a:gd name="T22" fmla="*/ 40 w 424"/>
                <a:gd name="T23" fmla="*/ 75 h 301"/>
                <a:gd name="T24" fmla="*/ 22 w 424"/>
                <a:gd name="T25" fmla="*/ 75 h 301"/>
                <a:gd name="T26" fmla="*/ 0 w 424"/>
                <a:gd name="T27" fmla="*/ 0 h 301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424"/>
                <a:gd name="T43" fmla="*/ 0 h 301"/>
                <a:gd name="T44" fmla="*/ 424 w 424"/>
                <a:gd name="T45" fmla="*/ 301 h 301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424" h="301">
                  <a:moveTo>
                    <a:pt x="0" y="0"/>
                  </a:moveTo>
                  <a:lnTo>
                    <a:pt x="95" y="0"/>
                  </a:lnTo>
                  <a:lnTo>
                    <a:pt x="137" y="177"/>
                  </a:lnTo>
                  <a:lnTo>
                    <a:pt x="180" y="0"/>
                  </a:lnTo>
                  <a:lnTo>
                    <a:pt x="258" y="0"/>
                  </a:lnTo>
                  <a:lnTo>
                    <a:pt x="301" y="179"/>
                  </a:lnTo>
                  <a:lnTo>
                    <a:pt x="353" y="0"/>
                  </a:lnTo>
                  <a:lnTo>
                    <a:pt x="424" y="0"/>
                  </a:lnTo>
                  <a:lnTo>
                    <a:pt x="337" y="301"/>
                  </a:lnTo>
                  <a:lnTo>
                    <a:pt x="259" y="301"/>
                  </a:lnTo>
                  <a:lnTo>
                    <a:pt x="209" y="105"/>
                  </a:lnTo>
                  <a:lnTo>
                    <a:pt x="159" y="301"/>
                  </a:lnTo>
                  <a:lnTo>
                    <a:pt x="87" y="3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1" name="Freeform 11"/>
            <p:cNvSpPr>
              <a:spLocks/>
            </p:cNvSpPr>
            <p:nvPr/>
          </p:nvSpPr>
          <p:spPr bwMode="auto">
            <a:xfrm>
              <a:off x="4876" y="168"/>
              <a:ext cx="146" cy="158"/>
            </a:xfrm>
            <a:custGeom>
              <a:avLst/>
              <a:gdLst>
                <a:gd name="T0" fmla="*/ 40 w 292"/>
                <a:gd name="T1" fmla="*/ 0 h 318"/>
                <a:gd name="T2" fmla="*/ 47 w 292"/>
                <a:gd name="T3" fmla="*/ 0 h 318"/>
                <a:gd name="T4" fmla="*/ 54 w 292"/>
                <a:gd name="T5" fmla="*/ 2 h 318"/>
                <a:gd name="T6" fmla="*/ 60 w 292"/>
                <a:gd name="T7" fmla="*/ 5 h 318"/>
                <a:gd name="T8" fmla="*/ 65 w 292"/>
                <a:gd name="T9" fmla="*/ 9 h 318"/>
                <a:gd name="T10" fmla="*/ 69 w 292"/>
                <a:gd name="T11" fmla="*/ 15 h 318"/>
                <a:gd name="T12" fmla="*/ 72 w 292"/>
                <a:gd name="T13" fmla="*/ 21 h 318"/>
                <a:gd name="T14" fmla="*/ 73 w 292"/>
                <a:gd name="T15" fmla="*/ 28 h 318"/>
                <a:gd name="T16" fmla="*/ 53 w 292"/>
                <a:gd name="T17" fmla="*/ 30 h 318"/>
                <a:gd name="T18" fmla="*/ 52 w 292"/>
                <a:gd name="T19" fmla="*/ 25 h 318"/>
                <a:gd name="T20" fmla="*/ 50 w 292"/>
                <a:gd name="T21" fmla="*/ 21 h 318"/>
                <a:gd name="T22" fmla="*/ 47 w 292"/>
                <a:gd name="T23" fmla="*/ 18 h 318"/>
                <a:gd name="T24" fmla="*/ 43 w 292"/>
                <a:gd name="T25" fmla="*/ 16 h 318"/>
                <a:gd name="T26" fmla="*/ 39 w 292"/>
                <a:gd name="T27" fmla="*/ 15 h 318"/>
                <a:gd name="T28" fmla="*/ 36 w 292"/>
                <a:gd name="T29" fmla="*/ 16 h 318"/>
                <a:gd name="T30" fmla="*/ 32 w 292"/>
                <a:gd name="T31" fmla="*/ 17 h 318"/>
                <a:gd name="T32" fmla="*/ 29 w 292"/>
                <a:gd name="T33" fmla="*/ 20 h 318"/>
                <a:gd name="T34" fmla="*/ 26 w 292"/>
                <a:gd name="T35" fmla="*/ 23 h 318"/>
                <a:gd name="T36" fmla="*/ 24 w 292"/>
                <a:gd name="T37" fmla="*/ 27 h 318"/>
                <a:gd name="T38" fmla="*/ 23 w 292"/>
                <a:gd name="T39" fmla="*/ 33 h 318"/>
                <a:gd name="T40" fmla="*/ 23 w 292"/>
                <a:gd name="T41" fmla="*/ 39 h 318"/>
                <a:gd name="T42" fmla="*/ 23 w 292"/>
                <a:gd name="T43" fmla="*/ 45 h 318"/>
                <a:gd name="T44" fmla="*/ 24 w 292"/>
                <a:gd name="T45" fmla="*/ 51 h 318"/>
                <a:gd name="T46" fmla="*/ 26 w 292"/>
                <a:gd name="T47" fmla="*/ 55 h 318"/>
                <a:gd name="T48" fmla="*/ 28 w 292"/>
                <a:gd name="T49" fmla="*/ 59 h 318"/>
                <a:gd name="T50" fmla="*/ 31 w 292"/>
                <a:gd name="T51" fmla="*/ 61 h 318"/>
                <a:gd name="T52" fmla="*/ 35 w 292"/>
                <a:gd name="T53" fmla="*/ 63 h 318"/>
                <a:gd name="T54" fmla="*/ 38 w 292"/>
                <a:gd name="T55" fmla="*/ 63 h 318"/>
                <a:gd name="T56" fmla="*/ 42 w 292"/>
                <a:gd name="T57" fmla="*/ 63 h 318"/>
                <a:gd name="T58" fmla="*/ 45 w 292"/>
                <a:gd name="T59" fmla="*/ 62 h 318"/>
                <a:gd name="T60" fmla="*/ 48 w 292"/>
                <a:gd name="T61" fmla="*/ 59 h 318"/>
                <a:gd name="T62" fmla="*/ 51 w 292"/>
                <a:gd name="T63" fmla="*/ 57 h 318"/>
                <a:gd name="T64" fmla="*/ 52 w 292"/>
                <a:gd name="T65" fmla="*/ 53 h 318"/>
                <a:gd name="T66" fmla="*/ 54 w 292"/>
                <a:gd name="T67" fmla="*/ 48 h 318"/>
                <a:gd name="T68" fmla="*/ 73 w 292"/>
                <a:gd name="T69" fmla="*/ 50 h 318"/>
                <a:gd name="T70" fmla="*/ 71 w 292"/>
                <a:gd name="T71" fmla="*/ 57 h 318"/>
                <a:gd name="T72" fmla="*/ 69 w 292"/>
                <a:gd name="T73" fmla="*/ 63 h 318"/>
                <a:gd name="T74" fmla="*/ 63 w 292"/>
                <a:gd name="T75" fmla="*/ 69 h 318"/>
                <a:gd name="T76" fmla="*/ 58 w 292"/>
                <a:gd name="T77" fmla="*/ 73 h 318"/>
                <a:gd name="T78" fmla="*/ 52 w 292"/>
                <a:gd name="T79" fmla="*/ 76 h 318"/>
                <a:gd name="T80" fmla="*/ 45 w 292"/>
                <a:gd name="T81" fmla="*/ 78 h 318"/>
                <a:gd name="T82" fmla="*/ 37 w 292"/>
                <a:gd name="T83" fmla="*/ 79 h 318"/>
                <a:gd name="T84" fmla="*/ 29 w 292"/>
                <a:gd name="T85" fmla="*/ 78 h 318"/>
                <a:gd name="T86" fmla="*/ 22 w 292"/>
                <a:gd name="T87" fmla="*/ 76 h 318"/>
                <a:gd name="T88" fmla="*/ 15 w 292"/>
                <a:gd name="T89" fmla="*/ 72 h 318"/>
                <a:gd name="T90" fmla="*/ 10 w 292"/>
                <a:gd name="T91" fmla="*/ 68 h 318"/>
                <a:gd name="T92" fmla="*/ 5 w 292"/>
                <a:gd name="T93" fmla="*/ 62 h 318"/>
                <a:gd name="T94" fmla="*/ 2 w 292"/>
                <a:gd name="T95" fmla="*/ 55 h 318"/>
                <a:gd name="T96" fmla="*/ 1 w 292"/>
                <a:gd name="T97" fmla="*/ 48 h 318"/>
                <a:gd name="T98" fmla="*/ 0 w 292"/>
                <a:gd name="T99" fmla="*/ 39 h 318"/>
                <a:gd name="T100" fmla="*/ 1 w 292"/>
                <a:gd name="T101" fmla="*/ 31 h 318"/>
                <a:gd name="T102" fmla="*/ 3 w 292"/>
                <a:gd name="T103" fmla="*/ 23 h 318"/>
                <a:gd name="T104" fmla="*/ 6 w 292"/>
                <a:gd name="T105" fmla="*/ 16 h 318"/>
                <a:gd name="T106" fmla="*/ 11 w 292"/>
                <a:gd name="T107" fmla="*/ 11 h 318"/>
                <a:gd name="T108" fmla="*/ 17 w 292"/>
                <a:gd name="T109" fmla="*/ 6 h 318"/>
                <a:gd name="T110" fmla="*/ 24 w 292"/>
                <a:gd name="T111" fmla="*/ 3 h 318"/>
                <a:gd name="T112" fmla="*/ 31 w 292"/>
                <a:gd name="T113" fmla="*/ 0 h 318"/>
                <a:gd name="T114" fmla="*/ 40 w 292"/>
                <a:gd name="T115" fmla="*/ 0 h 318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w 292"/>
                <a:gd name="T175" fmla="*/ 0 h 318"/>
                <a:gd name="T176" fmla="*/ 292 w 292"/>
                <a:gd name="T177" fmla="*/ 318 h 318"/>
              </a:gdLst>
              <a:ahLst/>
              <a:cxnLst>
                <a:cxn ang="T116">
                  <a:pos x="T0" y="T1"/>
                </a:cxn>
                <a:cxn ang="T117">
                  <a:pos x="T2" y="T3"/>
                </a:cxn>
                <a:cxn ang="T118">
                  <a:pos x="T4" y="T5"/>
                </a:cxn>
                <a:cxn ang="T119">
                  <a:pos x="T6" y="T7"/>
                </a:cxn>
                <a:cxn ang="T120">
                  <a:pos x="T8" y="T9"/>
                </a:cxn>
                <a:cxn ang="T121">
                  <a:pos x="T10" y="T11"/>
                </a:cxn>
                <a:cxn ang="T122">
                  <a:pos x="T12" y="T13"/>
                </a:cxn>
                <a:cxn ang="T123">
                  <a:pos x="T14" y="T15"/>
                </a:cxn>
                <a:cxn ang="T124">
                  <a:pos x="T16" y="T17"/>
                </a:cxn>
                <a:cxn ang="T125">
                  <a:pos x="T18" y="T19"/>
                </a:cxn>
                <a:cxn ang="T126">
                  <a:pos x="T20" y="T21"/>
                </a:cxn>
                <a:cxn ang="T127">
                  <a:pos x="T22" y="T23"/>
                </a:cxn>
                <a:cxn ang="T128">
                  <a:pos x="T24" y="T25"/>
                </a:cxn>
                <a:cxn ang="T129">
                  <a:pos x="T26" y="T27"/>
                </a:cxn>
                <a:cxn ang="T130">
                  <a:pos x="T28" y="T29"/>
                </a:cxn>
                <a:cxn ang="T131">
                  <a:pos x="T30" y="T31"/>
                </a:cxn>
                <a:cxn ang="T132">
                  <a:pos x="T32" y="T33"/>
                </a:cxn>
                <a:cxn ang="T133">
                  <a:pos x="T34" y="T35"/>
                </a:cxn>
                <a:cxn ang="T134">
                  <a:pos x="T36" y="T37"/>
                </a:cxn>
                <a:cxn ang="T135">
                  <a:pos x="T38" y="T39"/>
                </a:cxn>
                <a:cxn ang="T136">
                  <a:pos x="T40" y="T41"/>
                </a:cxn>
                <a:cxn ang="T137">
                  <a:pos x="T42" y="T43"/>
                </a:cxn>
                <a:cxn ang="T138">
                  <a:pos x="T44" y="T45"/>
                </a:cxn>
                <a:cxn ang="T139">
                  <a:pos x="T46" y="T47"/>
                </a:cxn>
                <a:cxn ang="T140">
                  <a:pos x="T48" y="T49"/>
                </a:cxn>
                <a:cxn ang="T141">
                  <a:pos x="T50" y="T51"/>
                </a:cxn>
                <a:cxn ang="T142">
                  <a:pos x="T52" y="T53"/>
                </a:cxn>
                <a:cxn ang="T143">
                  <a:pos x="T54" y="T55"/>
                </a:cxn>
                <a:cxn ang="T144">
                  <a:pos x="T56" y="T57"/>
                </a:cxn>
                <a:cxn ang="T145">
                  <a:pos x="T58" y="T59"/>
                </a:cxn>
                <a:cxn ang="T146">
                  <a:pos x="T60" y="T61"/>
                </a:cxn>
                <a:cxn ang="T147">
                  <a:pos x="T62" y="T63"/>
                </a:cxn>
                <a:cxn ang="T148">
                  <a:pos x="T64" y="T65"/>
                </a:cxn>
                <a:cxn ang="T149">
                  <a:pos x="T66" y="T67"/>
                </a:cxn>
                <a:cxn ang="T150">
                  <a:pos x="T68" y="T69"/>
                </a:cxn>
                <a:cxn ang="T151">
                  <a:pos x="T70" y="T71"/>
                </a:cxn>
                <a:cxn ang="T152">
                  <a:pos x="T72" y="T73"/>
                </a:cxn>
                <a:cxn ang="T153">
                  <a:pos x="T74" y="T75"/>
                </a:cxn>
                <a:cxn ang="T154">
                  <a:pos x="T76" y="T77"/>
                </a:cxn>
                <a:cxn ang="T155">
                  <a:pos x="T78" y="T79"/>
                </a:cxn>
                <a:cxn ang="T156">
                  <a:pos x="T80" y="T81"/>
                </a:cxn>
                <a:cxn ang="T157">
                  <a:pos x="T82" y="T83"/>
                </a:cxn>
                <a:cxn ang="T158">
                  <a:pos x="T84" y="T85"/>
                </a:cxn>
                <a:cxn ang="T159">
                  <a:pos x="T86" y="T87"/>
                </a:cxn>
                <a:cxn ang="T160">
                  <a:pos x="T88" y="T89"/>
                </a:cxn>
                <a:cxn ang="T161">
                  <a:pos x="T90" y="T91"/>
                </a:cxn>
                <a:cxn ang="T162">
                  <a:pos x="T92" y="T93"/>
                </a:cxn>
                <a:cxn ang="T163">
                  <a:pos x="T94" y="T95"/>
                </a:cxn>
                <a:cxn ang="T164">
                  <a:pos x="T96" y="T97"/>
                </a:cxn>
                <a:cxn ang="T165">
                  <a:pos x="T98" y="T99"/>
                </a:cxn>
                <a:cxn ang="T166">
                  <a:pos x="T100" y="T101"/>
                </a:cxn>
                <a:cxn ang="T167">
                  <a:pos x="T102" y="T103"/>
                </a:cxn>
                <a:cxn ang="T168">
                  <a:pos x="T104" y="T105"/>
                </a:cxn>
                <a:cxn ang="T169">
                  <a:pos x="T106" y="T107"/>
                </a:cxn>
                <a:cxn ang="T170">
                  <a:pos x="T108" y="T109"/>
                </a:cxn>
                <a:cxn ang="T171">
                  <a:pos x="T110" y="T111"/>
                </a:cxn>
                <a:cxn ang="T172">
                  <a:pos x="T112" y="T113"/>
                </a:cxn>
                <a:cxn ang="T173">
                  <a:pos x="T114" y="T115"/>
                </a:cxn>
              </a:cxnLst>
              <a:rect l="T174" t="T175" r="T176" b="T177"/>
              <a:pathLst>
                <a:path w="292" h="318">
                  <a:moveTo>
                    <a:pt x="162" y="0"/>
                  </a:moveTo>
                  <a:lnTo>
                    <a:pt x="191" y="2"/>
                  </a:lnTo>
                  <a:lnTo>
                    <a:pt x="217" y="10"/>
                  </a:lnTo>
                  <a:lnTo>
                    <a:pt x="240" y="22"/>
                  </a:lnTo>
                  <a:lnTo>
                    <a:pt x="260" y="39"/>
                  </a:lnTo>
                  <a:lnTo>
                    <a:pt x="275" y="60"/>
                  </a:lnTo>
                  <a:lnTo>
                    <a:pt x="285" y="85"/>
                  </a:lnTo>
                  <a:lnTo>
                    <a:pt x="292" y="114"/>
                  </a:lnTo>
                  <a:lnTo>
                    <a:pt x="215" y="122"/>
                  </a:lnTo>
                  <a:lnTo>
                    <a:pt x="209" y="101"/>
                  </a:lnTo>
                  <a:lnTo>
                    <a:pt x="200" y="84"/>
                  </a:lnTo>
                  <a:lnTo>
                    <a:pt x="188" y="72"/>
                  </a:lnTo>
                  <a:lnTo>
                    <a:pt x="173" y="64"/>
                  </a:lnTo>
                  <a:lnTo>
                    <a:pt x="158" y="61"/>
                  </a:lnTo>
                  <a:lnTo>
                    <a:pt x="143" y="64"/>
                  </a:lnTo>
                  <a:lnTo>
                    <a:pt x="128" y="69"/>
                  </a:lnTo>
                  <a:lnTo>
                    <a:pt x="117" y="80"/>
                  </a:lnTo>
                  <a:lnTo>
                    <a:pt x="106" y="94"/>
                  </a:lnTo>
                  <a:lnTo>
                    <a:pt x="99" y="111"/>
                  </a:lnTo>
                  <a:lnTo>
                    <a:pt x="95" y="133"/>
                  </a:lnTo>
                  <a:lnTo>
                    <a:pt x="92" y="158"/>
                  </a:lnTo>
                  <a:lnTo>
                    <a:pt x="94" y="184"/>
                  </a:lnTo>
                  <a:lnTo>
                    <a:pt x="98" y="206"/>
                  </a:lnTo>
                  <a:lnTo>
                    <a:pt x="105" y="224"/>
                  </a:lnTo>
                  <a:lnTo>
                    <a:pt x="114" y="238"/>
                  </a:lnTo>
                  <a:lnTo>
                    <a:pt x="126" y="248"/>
                  </a:lnTo>
                  <a:lnTo>
                    <a:pt x="140" y="254"/>
                  </a:lnTo>
                  <a:lnTo>
                    <a:pt x="155" y="256"/>
                  </a:lnTo>
                  <a:lnTo>
                    <a:pt x="169" y="254"/>
                  </a:lnTo>
                  <a:lnTo>
                    <a:pt x="183" y="249"/>
                  </a:lnTo>
                  <a:lnTo>
                    <a:pt x="194" y="240"/>
                  </a:lnTo>
                  <a:lnTo>
                    <a:pt x="204" y="229"/>
                  </a:lnTo>
                  <a:lnTo>
                    <a:pt x="211" y="214"/>
                  </a:lnTo>
                  <a:lnTo>
                    <a:pt x="216" y="195"/>
                  </a:lnTo>
                  <a:lnTo>
                    <a:pt x="291" y="203"/>
                  </a:lnTo>
                  <a:lnTo>
                    <a:pt x="284" y="232"/>
                  </a:lnTo>
                  <a:lnTo>
                    <a:pt x="273" y="256"/>
                  </a:lnTo>
                  <a:lnTo>
                    <a:pt x="255" y="278"/>
                  </a:lnTo>
                  <a:lnTo>
                    <a:pt x="235" y="295"/>
                  </a:lnTo>
                  <a:lnTo>
                    <a:pt x="209" y="307"/>
                  </a:lnTo>
                  <a:lnTo>
                    <a:pt x="180" y="315"/>
                  </a:lnTo>
                  <a:lnTo>
                    <a:pt x="149" y="318"/>
                  </a:lnTo>
                  <a:lnTo>
                    <a:pt x="117" y="314"/>
                  </a:lnTo>
                  <a:lnTo>
                    <a:pt x="88" y="306"/>
                  </a:lnTo>
                  <a:lnTo>
                    <a:pt x="62" y="292"/>
                  </a:lnTo>
                  <a:lnTo>
                    <a:pt x="40" y="274"/>
                  </a:lnTo>
                  <a:lnTo>
                    <a:pt x="23" y="251"/>
                  </a:lnTo>
                  <a:lnTo>
                    <a:pt x="10" y="224"/>
                  </a:lnTo>
                  <a:lnTo>
                    <a:pt x="2" y="193"/>
                  </a:lnTo>
                  <a:lnTo>
                    <a:pt x="0" y="159"/>
                  </a:lnTo>
                  <a:lnTo>
                    <a:pt x="4" y="125"/>
                  </a:lnTo>
                  <a:lnTo>
                    <a:pt x="13" y="94"/>
                  </a:lnTo>
                  <a:lnTo>
                    <a:pt x="27" y="67"/>
                  </a:lnTo>
                  <a:lnTo>
                    <a:pt x="45" y="44"/>
                  </a:lnTo>
                  <a:lnTo>
                    <a:pt x="68" y="25"/>
                  </a:lnTo>
                  <a:lnTo>
                    <a:pt x="96" y="12"/>
                  </a:lnTo>
                  <a:lnTo>
                    <a:pt x="127" y="3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12"/>
            <p:cNvSpPr>
              <a:spLocks noEditPoints="1"/>
            </p:cNvSpPr>
            <p:nvPr/>
          </p:nvSpPr>
          <p:spPr bwMode="auto">
            <a:xfrm>
              <a:off x="5034" y="168"/>
              <a:ext cx="142" cy="158"/>
            </a:xfrm>
            <a:custGeom>
              <a:avLst/>
              <a:gdLst>
                <a:gd name="T0" fmla="*/ 40 w 283"/>
                <a:gd name="T1" fmla="*/ 40 h 318"/>
                <a:gd name="T2" fmla="*/ 29 w 283"/>
                <a:gd name="T3" fmla="*/ 44 h 318"/>
                <a:gd name="T4" fmla="*/ 23 w 283"/>
                <a:gd name="T5" fmla="*/ 50 h 318"/>
                <a:gd name="T6" fmla="*/ 23 w 283"/>
                <a:gd name="T7" fmla="*/ 58 h 318"/>
                <a:gd name="T8" fmla="*/ 26 w 283"/>
                <a:gd name="T9" fmla="*/ 62 h 318"/>
                <a:gd name="T10" fmla="*/ 33 w 283"/>
                <a:gd name="T11" fmla="*/ 64 h 318"/>
                <a:gd name="T12" fmla="*/ 42 w 283"/>
                <a:gd name="T13" fmla="*/ 61 h 318"/>
                <a:gd name="T14" fmla="*/ 48 w 283"/>
                <a:gd name="T15" fmla="*/ 53 h 318"/>
                <a:gd name="T16" fmla="*/ 49 w 283"/>
                <a:gd name="T17" fmla="*/ 40 h 318"/>
                <a:gd name="T18" fmla="*/ 46 w 283"/>
                <a:gd name="T19" fmla="*/ 0 h 318"/>
                <a:gd name="T20" fmla="*/ 57 w 283"/>
                <a:gd name="T21" fmla="*/ 4 h 318"/>
                <a:gd name="T22" fmla="*/ 65 w 283"/>
                <a:gd name="T23" fmla="*/ 11 h 318"/>
                <a:gd name="T24" fmla="*/ 69 w 283"/>
                <a:gd name="T25" fmla="*/ 22 h 318"/>
                <a:gd name="T26" fmla="*/ 69 w 283"/>
                <a:gd name="T27" fmla="*/ 62 h 318"/>
                <a:gd name="T28" fmla="*/ 70 w 283"/>
                <a:gd name="T29" fmla="*/ 73 h 318"/>
                <a:gd name="T30" fmla="*/ 50 w 283"/>
                <a:gd name="T31" fmla="*/ 77 h 318"/>
                <a:gd name="T32" fmla="*/ 49 w 283"/>
                <a:gd name="T33" fmla="*/ 65 h 318"/>
                <a:gd name="T34" fmla="*/ 42 w 283"/>
                <a:gd name="T35" fmla="*/ 74 h 318"/>
                <a:gd name="T36" fmla="*/ 31 w 283"/>
                <a:gd name="T37" fmla="*/ 78 h 318"/>
                <a:gd name="T38" fmla="*/ 19 w 283"/>
                <a:gd name="T39" fmla="*/ 78 h 318"/>
                <a:gd name="T40" fmla="*/ 9 w 283"/>
                <a:gd name="T41" fmla="*/ 74 h 318"/>
                <a:gd name="T42" fmla="*/ 3 w 283"/>
                <a:gd name="T43" fmla="*/ 66 h 318"/>
                <a:gd name="T44" fmla="*/ 0 w 283"/>
                <a:gd name="T45" fmla="*/ 56 h 318"/>
                <a:gd name="T46" fmla="*/ 3 w 283"/>
                <a:gd name="T47" fmla="*/ 45 h 318"/>
                <a:gd name="T48" fmla="*/ 10 w 283"/>
                <a:gd name="T49" fmla="*/ 37 h 318"/>
                <a:gd name="T50" fmla="*/ 22 w 283"/>
                <a:gd name="T51" fmla="*/ 32 h 318"/>
                <a:gd name="T52" fmla="*/ 38 w 283"/>
                <a:gd name="T53" fmla="*/ 29 h 318"/>
                <a:gd name="T54" fmla="*/ 49 w 283"/>
                <a:gd name="T55" fmla="*/ 25 h 318"/>
                <a:gd name="T56" fmla="*/ 46 w 283"/>
                <a:gd name="T57" fmla="*/ 18 h 318"/>
                <a:gd name="T58" fmla="*/ 41 w 283"/>
                <a:gd name="T59" fmla="*/ 14 h 318"/>
                <a:gd name="T60" fmla="*/ 32 w 283"/>
                <a:gd name="T61" fmla="*/ 14 h 318"/>
                <a:gd name="T62" fmla="*/ 25 w 283"/>
                <a:gd name="T63" fmla="*/ 18 h 318"/>
                <a:gd name="T64" fmla="*/ 22 w 283"/>
                <a:gd name="T65" fmla="*/ 24 h 318"/>
                <a:gd name="T66" fmla="*/ 4 w 283"/>
                <a:gd name="T67" fmla="*/ 16 h 318"/>
                <a:gd name="T68" fmla="*/ 11 w 283"/>
                <a:gd name="T69" fmla="*/ 7 h 318"/>
                <a:gd name="T70" fmla="*/ 23 w 283"/>
                <a:gd name="T71" fmla="*/ 2 h 318"/>
                <a:gd name="T72" fmla="*/ 38 w 283"/>
                <a:gd name="T73" fmla="*/ 0 h 318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283"/>
                <a:gd name="T112" fmla="*/ 0 h 318"/>
                <a:gd name="T113" fmla="*/ 283 w 283"/>
                <a:gd name="T114" fmla="*/ 318 h 318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283" h="318">
                  <a:moveTo>
                    <a:pt x="193" y="162"/>
                  </a:moveTo>
                  <a:lnTo>
                    <a:pt x="160" y="164"/>
                  </a:lnTo>
                  <a:lnTo>
                    <a:pt x="135" y="170"/>
                  </a:lnTo>
                  <a:lnTo>
                    <a:pt x="114" y="178"/>
                  </a:lnTo>
                  <a:lnTo>
                    <a:pt x="99" y="189"/>
                  </a:lnTo>
                  <a:lnTo>
                    <a:pt x="91" y="203"/>
                  </a:lnTo>
                  <a:lnTo>
                    <a:pt x="87" y="219"/>
                  </a:lnTo>
                  <a:lnTo>
                    <a:pt x="90" y="233"/>
                  </a:lnTo>
                  <a:lnTo>
                    <a:pt x="94" y="244"/>
                  </a:lnTo>
                  <a:lnTo>
                    <a:pt x="104" y="252"/>
                  </a:lnTo>
                  <a:lnTo>
                    <a:pt x="116" y="258"/>
                  </a:lnTo>
                  <a:lnTo>
                    <a:pt x="131" y="259"/>
                  </a:lnTo>
                  <a:lnTo>
                    <a:pt x="151" y="255"/>
                  </a:lnTo>
                  <a:lnTo>
                    <a:pt x="168" y="246"/>
                  </a:lnTo>
                  <a:lnTo>
                    <a:pt x="181" y="231"/>
                  </a:lnTo>
                  <a:lnTo>
                    <a:pt x="189" y="213"/>
                  </a:lnTo>
                  <a:lnTo>
                    <a:pt x="193" y="189"/>
                  </a:lnTo>
                  <a:lnTo>
                    <a:pt x="193" y="162"/>
                  </a:lnTo>
                  <a:close/>
                  <a:moveTo>
                    <a:pt x="150" y="0"/>
                  </a:moveTo>
                  <a:lnTo>
                    <a:pt x="181" y="1"/>
                  </a:lnTo>
                  <a:lnTo>
                    <a:pt x="208" y="7"/>
                  </a:lnTo>
                  <a:lnTo>
                    <a:pt x="228" y="16"/>
                  </a:lnTo>
                  <a:lnTo>
                    <a:pt x="246" y="28"/>
                  </a:lnTo>
                  <a:lnTo>
                    <a:pt x="258" y="45"/>
                  </a:lnTo>
                  <a:lnTo>
                    <a:pt x="268" y="65"/>
                  </a:lnTo>
                  <a:lnTo>
                    <a:pt x="273" y="89"/>
                  </a:lnTo>
                  <a:lnTo>
                    <a:pt x="275" y="118"/>
                  </a:lnTo>
                  <a:lnTo>
                    <a:pt x="275" y="252"/>
                  </a:lnTo>
                  <a:lnTo>
                    <a:pt x="276" y="275"/>
                  </a:lnTo>
                  <a:lnTo>
                    <a:pt x="278" y="293"/>
                  </a:lnTo>
                  <a:lnTo>
                    <a:pt x="283" y="310"/>
                  </a:lnTo>
                  <a:lnTo>
                    <a:pt x="199" y="310"/>
                  </a:lnTo>
                  <a:lnTo>
                    <a:pt x="196" y="286"/>
                  </a:lnTo>
                  <a:lnTo>
                    <a:pt x="195" y="261"/>
                  </a:lnTo>
                  <a:lnTo>
                    <a:pt x="181" y="281"/>
                  </a:lnTo>
                  <a:lnTo>
                    <a:pt x="165" y="297"/>
                  </a:lnTo>
                  <a:lnTo>
                    <a:pt x="146" y="308"/>
                  </a:lnTo>
                  <a:lnTo>
                    <a:pt x="124" y="315"/>
                  </a:lnTo>
                  <a:lnTo>
                    <a:pt x="100" y="318"/>
                  </a:lnTo>
                  <a:lnTo>
                    <a:pt x="75" y="315"/>
                  </a:lnTo>
                  <a:lnTo>
                    <a:pt x="53" y="310"/>
                  </a:lnTo>
                  <a:lnTo>
                    <a:pt x="34" y="299"/>
                  </a:lnTo>
                  <a:lnTo>
                    <a:pt x="19" y="285"/>
                  </a:lnTo>
                  <a:lnTo>
                    <a:pt x="9" y="268"/>
                  </a:lnTo>
                  <a:lnTo>
                    <a:pt x="2" y="248"/>
                  </a:lnTo>
                  <a:lnTo>
                    <a:pt x="0" y="225"/>
                  </a:lnTo>
                  <a:lnTo>
                    <a:pt x="2" y="203"/>
                  </a:lnTo>
                  <a:lnTo>
                    <a:pt x="9" y="184"/>
                  </a:lnTo>
                  <a:lnTo>
                    <a:pt x="22" y="165"/>
                  </a:lnTo>
                  <a:lnTo>
                    <a:pt x="38" y="151"/>
                  </a:lnTo>
                  <a:lnTo>
                    <a:pt x="60" y="139"/>
                  </a:lnTo>
                  <a:lnTo>
                    <a:pt x="85" y="129"/>
                  </a:lnTo>
                  <a:lnTo>
                    <a:pt x="116" y="121"/>
                  </a:lnTo>
                  <a:lnTo>
                    <a:pt x="152" y="118"/>
                  </a:lnTo>
                  <a:lnTo>
                    <a:pt x="193" y="116"/>
                  </a:lnTo>
                  <a:lnTo>
                    <a:pt x="193" y="103"/>
                  </a:lnTo>
                  <a:lnTo>
                    <a:pt x="190" y="87"/>
                  </a:lnTo>
                  <a:lnTo>
                    <a:pt x="184" y="74"/>
                  </a:lnTo>
                  <a:lnTo>
                    <a:pt x="175" y="65"/>
                  </a:lnTo>
                  <a:lnTo>
                    <a:pt x="162" y="59"/>
                  </a:lnTo>
                  <a:lnTo>
                    <a:pt x="145" y="57"/>
                  </a:lnTo>
                  <a:lnTo>
                    <a:pt x="126" y="59"/>
                  </a:lnTo>
                  <a:lnTo>
                    <a:pt x="109" y="64"/>
                  </a:lnTo>
                  <a:lnTo>
                    <a:pt x="98" y="73"/>
                  </a:lnTo>
                  <a:lnTo>
                    <a:pt x="90" y="84"/>
                  </a:lnTo>
                  <a:lnTo>
                    <a:pt x="85" y="99"/>
                  </a:lnTo>
                  <a:lnTo>
                    <a:pt x="8" y="90"/>
                  </a:lnTo>
                  <a:lnTo>
                    <a:pt x="16" y="67"/>
                  </a:lnTo>
                  <a:lnTo>
                    <a:pt x="27" y="46"/>
                  </a:lnTo>
                  <a:lnTo>
                    <a:pt x="44" y="30"/>
                  </a:lnTo>
                  <a:lnTo>
                    <a:pt x="64" y="17"/>
                  </a:lnTo>
                  <a:lnTo>
                    <a:pt x="89" y="8"/>
                  </a:lnTo>
                  <a:lnTo>
                    <a:pt x="117" y="2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3" name="Freeform 13"/>
            <p:cNvSpPr>
              <a:spLocks/>
            </p:cNvSpPr>
            <p:nvPr/>
          </p:nvSpPr>
          <p:spPr bwMode="auto">
            <a:xfrm>
              <a:off x="5189" y="168"/>
              <a:ext cx="133" cy="158"/>
            </a:xfrm>
            <a:custGeom>
              <a:avLst/>
              <a:gdLst>
                <a:gd name="T0" fmla="*/ 40 w 267"/>
                <a:gd name="T1" fmla="*/ 1 h 316"/>
                <a:gd name="T2" fmla="*/ 52 w 267"/>
                <a:gd name="T3" fmla="*/ 5 h 316"/>
                <a:gd name="T4" fmla="*/ 61 w 267"/>
                <a:gd name="T5" fmla="*/ 13 h 316"/>
                <a:gd name="T6" fmla="*/ 46 w 267"/>
                <a:gd name="T7" fmla="*/ 22 h 316"/>
                <a:gd name="T8" fmla="*/ 41 w 267"/>
                <a:gd name="T9" fmla="*/ 17 h 316"/>
                <a:gd name="T10" fmla="*/ 32 w 267"/>
                <a:gd name="T11" fmla="*/ 14 h 316"/>
                <a:gd name="T12" fmla="*/ 24 w 267"/>
                <a:gd name="T13" fmla="*/ 17 h 316"/>
                <a:gd name="T14" fmla="*/ 22 w 267"/>
                <a:gd name="T15" fmla="*/ 21 h 316"/>
                <a:gd name="T16" fmla="*/ 23 w 267"/>
                <a:gd name="T17" fmla="*/ 26 h 316"/>
                <a:gd name="T18" fmla="*/ 29 w 267"/>
                <a:gd name="T19" fmla="*/ 28 h 316"/>
                <a:gd name="T20" fmla="*/ 37 w 267"/>
                <a:gd name="T21" fmla="*/ 29 h 316"/>
                <a:gd name="T22" fmla="*/ 49 w 267"/>
                <a:gd name="T23" fmla="*/ 33 h 316"/>
                <a:gd name="T24" fmla="*/ 59 w 267"/>
                <a:gd name="T25" fmla="*/ 38 h 316"/>
                <a:gd name="T26" fmla="*/ 64 w 267"/>
                <a:gd name="T27" fmla="*/ 44 h 316"/>
                <a:gd name="T28" fmla="*/ 66 w 267"/>
                <a:gd name="T29" fmla="*/ 53 h 316"/>
                <a:gd name="T30" fmla="*/ 64 w 267"/>
                <a:gd name="T31" fmla="*/ 63 h 316"/>
                <a:gd name="T32" fmla="*/ 57 w 267"/>
                <a:gd name="T33" fmla="*/ 72 h 316"/>
                <a:gd name="T34" fmla="*/ 47 w 267"/>
                <a:gd name="T35" fmla="*/ 77 h 316"/>
                <a:gd name="T36" fmla="*/ 33 w 267"/>
                <a:gd name="T37" fmla="*/ 79 h 316"/>
                <a:gd name="T38" fmla="*/ 19 w 267"/>
                <a:gd name="T39" fmla="*/ 77 h 316"/>
                <a:gd name="T40" fmla="*/ 9 w 267"/>
                <a:gd name="T41" fmla="*/ 72 h 316"/>
                <a:gd name="T42" fmla="*/ 2 w 267"/>
                <a:gd name="T43" fmla="*/ 62 h 316"/>
                <a:gd name="T44" fmla="*/ 17 w 267"/>
                <a:gd name="T45" fmla="*/ 53 h 316"/>
                <a:gd name="T46" fmla="*/ 21 w 267"/>
                <a:gd name="T47" fmla="*/ 60 h 316"/>
                <a:gd name="T48" fmla="*/ 29 w 267"/>
                <a:gd name="T49" fmla="*/ 64 h 316"/>
                <a:gd name="T50" fmla="*/ 39 w 267"/>
                <a:gd name="T51" fmla="*/ 65 h 316"/>
                <a:gd name="T52" fmla="*/ 45 w 267"/>
                <a:gd name="T53" fmla="*/ 61 h 316"/>
                <a:gd name="T54" fmla="*/ 47 w 267"/>
                <a:gd name="T55" fmla="*/ 56 h 316"/>
                <a:gd name="T56" fmla="*/ 45 w 267"/>
                <a:gd name="T57" fmla="*/ 51 h 316"/>
                <a:gd name="T58" fmla="*/ 39 w 267"/>
                <a:gd name="T59" fmla="*/ 49 h 316"/>
                <a:gd name="T60" fmla="*/ 29 w 267"/>
                <a:gd name="T61" fmla="*/ 48 h 316"/>
                <a:gd name="T62" fmla="*/ 16 w 267"/>
                <a:gd name="T63" fmla="*/ 44 h 316"/>
                <a:gd name="T64" fmla="*/ 8 w 267"/>
                <a:gd name="T65" fmla="*/ 39 h 316"/>
                <a:gd name="T66" fmla="*/ 3 w 267"/>
                <a:gd name="T67" fmla="*/ 30 h 316"/>
                <a:gd name="T68" fmla="*/ 3 w 267"/>
                <a:gd name="T69" fmla="*/ 19 h 316"/>
                <a:gd name="T70" fmla="*/ 9 w 267"/>
                <a:gd name="T71" fmla="*/ 9 h 316"/>
                <a:gd name="T72" fmla="*/ 19 w 267"/>
                <a:gd name="T73" fmla="*/ 2 h 316"/>
                <a:gd name="T74" fmla="*/ 33 w 267"/>
                <a:gd name="T75" fmla="*/ 0 h 31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267"/>
                <a:gd name="T115" fmla="*/ 0 h 316"/>
                <a:gd name="T116" fmla="*/ 267 w 267"/>
                <a:gd name="T117" fmla="*/ 316 h 316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267" h="316">
                  <a:moveTo>
                    <a:pt x="133" y="0"/>
                  </a:moveTo>
                  <a:lnTo>
                    <a:pt x="162" y="2"/>
                  </a:lnTo>
                  <a:lnTo>
                    <a:pt x="188" y="9"/>
                  </a:lnTo>
                  <a:lnTo>
                    <a:pt x="210" y="20"/>
                  </a:lnTo>
                  <a:lnTo>
                    <a:pt x="229" y="36"/>
                  </a:lnTo>
                  <a:lnTo>
                    <a:pt x="244" y="55"/>
                  </a:lnTo>
                  <a:lnTo>
                    <a:pt x="254" y="79"/>
                  </a:lnTo>
                  <a:lnTo>
                    <a:pt x="187" y="91"/>
                  </a:lnTo>
                  <a:lnTo>
                    <a:pt x="178" y="76"/>
                  </a:lnTo>
                  <a:lnTo>
                    <a:pt x="166" y="66"/>
                  </a:lnTo>
                  <a:lnTo>
                    <a:pt x="150" y="60"/>
                  </a:lnTo>
                  <a:lnTo>
                    <a:pt x="131" y="58"/>
                  </a:lnTo>
                  <a:lnTo>
                    <a:pt x="112" y="60"/>
                  </a:lnTo>
                  <a:lnTo>
                    <a:pt x="99" y="65"/>
                  </a:lnTo>
                  <a:lnTo>
                    <a:pt x="90" y="74"/>
                  </a:lnTo>
                  <a:lnTo>
                    <a:pt x="88" y="87"/>
                  </a:lnTo>
                  <a:lnTo>
                    <a:pt x="90" y="96"/>
                  </a:lnTo>
                  <a:lnTo>
                    <a:pt x="95" y="104"/>
                  </a:lnTo>
                  <a:lnTo>
                    <a:pt x="103" y="109"/>
                  </a:lnTo>
                  <a:lnTo>
                    <a:pt x="116" y="112"/>
                  </a:lnTo>
                  <a:lnTo>
                    <a:pt x="131" y="116"/>
                  </a:lnTo>
                  <a:lnTo>
                    <a:pt x="149" y="119"/>
                  </a:lnTo>
                  <a:lnTo>
                    <a:pt x="170" y="124"/>
                  </a:lnTo>
                  <a:lnTo>
                    <a:pt x="196" y="131"/>
                  </a:lnTo>
                  <a:lnTo>
                    <a:pt x="218" y="139"/>
                  </a:lnTo>
                  <a:lnTo>
                    <a:pt x="236" y="149"/>
                  </a:lnTo>
                  <a:lnTo>
                    <a:pt x="249" y="162"/>
                  </a:lnTo>
                  <a:lnTo>
                    <a:pt x="259" y="176"/>
                  </a:lnTo>
                  <a:lnTo>
                    <a:pt x="264" y="193"/>
                  </a:lnTo>
                  <a:lnTo>
                    <a:pt x="267" y="214"/>
                  </a:lnTo>
                  <a:lnTo>
                    <a:pt x="264" y="236"/>
                  </a:lnTo>
                  <a:lnTo>
                    <a:pt x="258" y="255"/>
                  </a:lnTo>
                  <a:lnTo>
                    <a:pt x="246" y="273"/>
                  </a:lnTo>
                  <a:lnTo>
                    <a:pt x="231" y="288"/>
                  </a:lnTo>
                  <a:lnTo>
                    <a:pt x="213" y="300"/>
                  </a:lnTo>
                  <a:lnTo>
                    <a:pt x="189" y="308"/>
                  </a:lnTo>
                  <a:lnTo>
                    <a:pt x="162" y="314"/>
                  </a:lnTo>
                  <a:lnTo>
                    <a:pt x="132" y="316"/>
                  </a:lnTo>
                  <a:lnTo>
                    <a:pt x="103" y="314"/>
                  </a:lnTo>
                  <a:lnTo>
                    <a:pt x="77" y="308"/>
                  </a:lnTo>
                  <a:lnTo>
                    <a:pt x="55" y="298"/>
                  </a:lnTo>
                  <a:lnTo>
                    <a:pt x="36" y="285"/>
                  </a:lnTo>
                  <a:lnTo>
                    <a:pt x="20" y="268"/>
                  </a:lnTo>
                  <a:lnTo>
                    <a:pt x="8" y="248"/>
                  </a:lnTo>
                  <a:lnTo>
                    <a:pt x="0" y="225"/>
                  </a:lnTo>
                  <a:lnTo>
                    <a:pt x="69" y="215"/>
                  </a:lnTo>
                  <a:lnTo>
                    <a:pt x="75" y="230"/>
                  </a:lnTo>
                  <a:lnTo>
                    <a:pt x="85" y="243"/>
                  </a:lnTo>
                  <a:lnTo>
                    <a:pt x="100" y="252"/>
                  </a:lnTo>
                  <a:lnTo>
                    <a:pt x="118" y="256"/>
                  </a:lnTo>
                  <a:lnTo>
                    <a:pt x="139" y="259"/>
                  </a:lnTo>
                  <a:lnTo>
                    <a:pt x="156" y="258"/>
                  </a:lnTo>
                  <a:lnTo>
                    <a:pt x="170" y="253"/>
                  </a:lnTo>
                  <a:lnTo>
                    <a:pt x="180" y="246"/>
                  </a:lnTo>
                  <a:lnTo>
                    <a:pt x="186" y="237"/>
                  </a:lnTo>
                  <a:lnTo>
                    <a:pt x="188" y="225"/>
                  </a:lnTo>
                  <a:lnTo>
                    <a:pt x="186" y="215"/>
                  </a:lnTo>
                  <a:lnTo>
                    <a:pt x="180" y="207"/>
                  </a:lnTo>
                  <a:lnTo>
                    <a:pt x="170" y="202"/>
                  </a:lnTo>
                  <a:lnTo>
                    <a:pt x="156" y="199"/>
                  </a:lnTo>
                  <a:lnTo>
                    <a:pt x="140" y="195"/>
                  </a:lnTo>
                  <a:lnTo>
                    <a:pt x="119" y="192"/>
                  </a:lnTo>
                  <a:lnTo>
                    <a:pt x="90" y="185"/>
                  </a:lnTo>
                  <a:lnTo>
                    <a:pt x="67" y="176"/>
                  </a:lnTo>
                  <a:lnTo>
                    <a:pt x="47" y="165"/>
                  </a:lnTo>
                  <a:lnTo>
                    <a:pt x="32" y="154"/>
                  </a:lnTo>
                  <a:lnTo>
                    <a:pt x="21" y="137"/>
                  </a:lnTo>
                  <a:lnTo>
                    <a:pt x="15" y="120"/>
                  </a:lnTo>
                  <a:lnTo>
                    <a:pt x="13" y="98"/>
                  </a:lnTo>
                  <a:lnTo>
                    <a:pt x="15" y="75"/>
                  </a:lnTo>
                  <a:lnTo>
                    <a:pt x="23" y="54"/>
                  </a:lnTo>
                  <a:lnTo>
                    <a:pt x="36" y="36"/>
                  </a:lnTo>
                  <a:lnTo>
                    <a:pt x="54" y="21"/>
                  </a:lnTo>
                  <a:lnTo>
                    <a:pt x="76" y="9"/>
                  </a:lnTo>
                  <a:lnTo>
                    <a:pt x="103" y="2"/>
                  </a:lnTo>
                  <a:lnTo>
                    <a:pt x="133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5440" y="119"/>
              <a:ext cx="43" cy="203"/>
            </a:xfrm>
            <a:prstGeom prst="rect">
              <a:avLst/>
            </a:prstGeom>
            <a:solidFill>
              <a:srgbClr val="000D9E"/>
            </a:solidFill>
            <a:ln w="0">
              <a:solidFill>
                <a:srgbClr val="000D9E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15" name="Freeform 15"/>
            <p:cNvSpPr>
              <a:spLocks/>
            </p:cNvSpPr>
            <p:nvPr/>
          </p:nvSpPr>
          <p:spPr bwMode="auto">
            <a:xfrm>
              <a:off x="4509" y="414"/>
              <a:ext cx="170" cy="142"/>
            </a:xfrm>
            <a:custGeom>
              <a:avLst/>
              <a:gdLst>
                <a:gd name="T0" fmla="*/ 26 w 339"/>
                <a:gd name="T1" fmla="*/ 15 h 285"/>
                <a:gd name="T2" fmla="*/ 33 w 339"/>
                <a:gd name="T3" fmla="*/ 7 h 285"/>
                <a:gd name="T4" fmla="*/ 41 w 339"/>
                <a:gd name="T5" fmla="*/ 1 h 285"/>
                <a:gd name="T6" fmla="*/ 51 w 339"/>
                <a:gd name="T7" fmla="*/ 0 h 285"/>
                <a:gd name="T8" fmla="*/ 59 w 339"/>
                <a:gd name="T9" fmla="*/ 1 h 285"/>
                <a:gd name="T10" fmla="*/ 66 w 339"/>
                <a:gd name="T11" fmla="*/ 5 h 285"/>
                <a:gd name="T12" fmla="*/ 70 w 339"/>
                <a:gd name="T13" fmla="*/ 11 h 285"/>
                <a:gd name="T14" fmla="*/ 73 w 339"/>
                <a:gd name="T15" fmla="*/ 20 h 285"/>
                <a:gd name="T16" fmla="*/ 73 w 339"/>
                <a:gd name="T17" fmla="*/ 59 h 285"/>
                <a:gd name="T18" fmla="*/ 74 w 339"/>
                <a:gd name="T19" fmla="*/ 63 h 285"/>
                <a:gd name="T20" fmla="*/ 77 w 339"/>
                <a:gd name="T21" fmla="*/ 65 h 285"/>
                <a:gd name="T22" fmla="*/ 85 w 339"/>
                <a:gd name="T23" fmla="*/ 65 h 285"/>
                <a:gd name="T24" fmla="*/ 49 w 339"/>
                <a:gd name="T25" fmla="*/ 71 h 285"/>
                <a:gd name="T26" fmla="*/ 52 w 339"/>
                <a:gd name="T27" fmla="*/ 65 h 285"/>
                <a:gd name="T28" fmla="*/ 59 w 339"/>
                <a:gd name="T29" fmla="*/ 64 h 285"/>
                <a:gd name="T30" fmla="*/ 61 w 339"/>
                <a:gd name="T31" fmla="*/ 59 h 285"/>
                <a:gd name="T32" fmla="*/ 60 w 339"/>
                <a:gd name="T33" fmla="*/ 23 h 285"/>
                <a:gd name="T34" fmla="*/ 58 w 339"/>
                <a:gd name="T35" fmla="*/ 15 h 285"/>
                <a:gd name="T36" fmla="*/ 53 w 339"/>
                <a:gd name="T37" fmla="*/ 10 h 285"/>
                <a:gd name="T38" fmla="*/ 45 w 339"/>
                <a:gd name="T39" fmla="*/ 8 h 285"/>
                <a:gd name="T40" fmla="*/ 36 w 339"/>
                <a:gd name="T41" fmla="*/ 11 h 285"/>
                <a:gd name="T42" fmla="*/ 28 w 339"/>
                <a:gd name="T43" fmla="*/ 20 h 285"/>
                <a:gd name="T44" fmla="*/ 26 w 339"/>
                <a:gd name="T45" fmla="*/ 33 h 285"/>
                <a:gd name="T46" fmla="*/ 26 w 339"/>
                <a:gd name="T47" fmla="*/ 61 h 285"/>
                <a:gd name="T48" fmla="*/ 28 w 339"/>
                <a:gd name="T49" fmla="*/ 64 h 285"/>
                <a:gd name="T50" fmla="*/ 33 w 339"/>
                <a:gd name="T51" fmla="*/ 65 h 285"/>
                <a:gd name="T52" fmla="*/ 38 w 339"/>
                <a:gd name="T53" fmla="*/ 71 h 285"/>
                <a:gd name="T54" fmla="*/ 1 w 339"/>
                <a:gd name="T55" fmla="*/ 65 h 285"/>
                <a:gd name="T56" fmla="*/ 9 w 339"/>
                <a:gd name="T57" fmla="*/ 65 h 285"/>
                <a:gd name="T58" fmla="*/ 12 w 339"/>
                <a:gd name="T59" fmla="*/ 63 h 285"/>
                <a:gd name="T60" fmla="*/ 13 w 339"/>
                <a:gd name="T61" fmla="*/ 61 h 285"/>
                <a:gd name="T62" fmla="*/ 12 w 339"/>
                <a:gd name="T63" fmla="*/ 11 h 285"/>
                <a:gd name="T64" fmla="*/ 8 w 339"/>
                <a:gd name="T65" fmla="*/ 6 h 285"/>
                <a:gd name="T66" fmla="*/ 0 w 339"/>
                <a:gd name="T67" fmla="*/ 6 h 285"/>
                <a:gd name="T68" fmla="*/ 25 w 339"/>
                <a:gd name="T69" fmla="*/ 0 h 285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39"/>
                <a:gd name="T106" fmla="*/ 0 h 285"/>
                <a:gd name="T107" fmla="*/ 339 w 339"/>
                <a:gd name="T108" fmla="*/ 285 h 285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39" h="285">
                  <a:moveTo>
                    <a:pt x="98" y="0"/>
                  </a:moveTo>
                  <a:lnTo>
                    <a:pt x="103" y="62"/>
                  </a:lnTo>
                  <a:lnTo>
                    <a:pt x="115" y="44"/>
                  </a:lnTo>
                  <a:lnTo>
                    <a:pt x="130" y="28"/>
                  </a:lnTo>
                  <a:lnTo>
                    <a:pt x="147" y="16"/>
                  </a:lnTo>
                  <a:lnTo>
                    <a:pt x="164" y="7"/>
                  </a:lnTo>
                  <a:lnTo>
                    <a:pt x="182" y="2"/>
                  </a:lnTo>
                  <a:lnTo>
                    <a:pt x="203" y="0"/>
                  </a:lnTo>
                  <a:lnTo>
                    <a:pt x="220" y="1"/>
                  </a:lnTo>
                  <a:lnTo>
                    <a:pt x="235" y="5"/>
                  </a:lnTo>
                  <a:lnTo>
                    <a:pt x="249" y="12"/>
                  </a:lnTo>
                  <a:lnTo>
                    <a:pt x="261" y="20"/>
                  </a:lnTo>
                  <a:lnTo>
                    <a:pt x="271" y="31"/>
                  </a:lnTo>
                  <a:lnTo>
                    <a:pt x="279" y="46"/>
                  </a:lnTo>
                  <a:lnTo>
                    <a:pt x="286" y="62"/>
                  </a:lnTo>
                  <a:lnTo>
                    <a:pt x="290" y="80"/>
                  </a:lnTo>
                  <a:lnTo>
                    <a:pt x="291" y="98"/>
                  </a:lnTo>
                  <a:lnTo>
                    <a:pt x="291" y="236"/>
                  </a:lnTo>
                  <a:lnTo>
                    <a:pt x="292" y="245"/>
                  </a:lnTo>
                  <a:lnTo>
                    <a:pt x="294" y="252"/>
                  </a:lnTo>
                  <a:lnTo>
                    <a:pt x="298" y="256"/>
                  </a:lnTo>
                  <a:lnTo>
                    <a:pt x="307" y="262"/>
                  </a:lnTo>
                  <a:lnTo>
                    <a:pt x="320" y="263"/>
                  </a:lnTo>
                  <a:lnTo>
                    <a:pt x="339" y="263"/>
                  </a:lnTo>
                  <a:lnTo>
                    <a:pt x="339" y="285"/>
                  </a:lnTo>
                  <a:lnTo>
                    <a:pt x="193" y="285"/>
                  </a:lnTo>
                  <a:lnTo>
                    <a:pt x="193" y="263"/>
                  </a:lnTo>
                  <a:lnTo>
                    <a:pt x="207" y="263"/>
                  </a:lnTo>
                  <a:lnTo>
                    <a:pt x="223" y="262"/>
                  </a:lnTo>
                  <a:lnTo>
                    <a:pt x="234" y="258"/>
                  </a:lnTo>
                  <a:lnTo>
                    <a:pt x="239" y="250"/>
                  </a:lnTo>
                  <a:lnTo>
                    <a:pt x="241" y="238"/>
                  </a:lnTo>
                  <a:lnTo>
                    <a:pt x="241" y="119"/>
                  </a:lnTo>
                  <a:lnTo>
                    <a:pt x="240" y="95"/>
                  </a:lnTo>
                  <a:lnTo>
                    <a:pt x="237" y="76"/>
                  </a:lnTo>
                  <a:lnTo>
                    <a:pt x="230" y="61"/>
                  </a:lnTo>
                  <a:lnTo>
                    <a:pt x="220" y="50"/>
                  </a:lnTo>
                  <a:lnTo>
                    <a:pt x="209" y="42"/>
                  </a:lnTo>
                  <a:lnTo>
                    <a:pt x="195" y="36"/>
                  </a:lnTo>
                  <a:lnTo>
                    <a:pt x="180" y="35"/>
                  </a:lnTo>
                  <a:lnTo>
                    <a:pt x="159" y="38"/>
                  </a:lnTo>
                  <a:lnTo>
                    <a:pt x="141" y="46"/>
                  </a:lnTo>
                  <a:lnTo>
                    <a:pt x="125" y="61"/>
                  </a:lnTo>
                  <a:lnTo>
                    <a:pt x="112" y="81"/>
                  </a:lnTo>
                  <a:lnTo>
                    <a:pt x="105" y="105"/>
                  </a:lnTo>
                  <a:lnTo>
                    <a:pt x="103" y="132"/>
                  </a:lnTo>
                  <a:lnTo>
                    <a:pt x="103" y="236"/>
                  </a:lnTo>
                  <a:lnTo>
                    <a:pt x="104" y="245"/>
                  </a:lnTo>
                  <a:lnTo>
                    <a:pt x="106" y="252"/>
                  </a:lnTo>
                  <a:lnTo>
                    <a:pt x="110" y="256"/>
                  </a:lnTo>
                  <a:lnTo>
                    <a:pt x="119" y="262"/>
                  </a:lnTo>
                  <a:lnTo>
                    <a:pt x="132" y="263"/>
                  </a:lnTo>
                  <a:lnTo>
                    <a:pt x="151" y="263"/>
                  </a:lnTo>
                  <a:lnTo>
                    <a:pt x="151" y="285"/>
                  </a:lnTo>
                  <a:lnTo>
                    <a:pt x="2" y="285"/>
                  </a:lnTo>
                  <a:lnTo>
                    <a:pt x="2" y="263"/>
                  </a:lnTo>
                  <a:lnTo>
                    <a:pt x="21" y="263"/>
                  </a:lnTo>
                  <a:lnTo>
                    <a:pt x="33" y="262"/>
                  </a:lnTo>
                  <a:lnTo>
                    <a:pt x="44" y="258"/>
                  </a:lnTo>
                  <a:lnTo>
                    <a:pt x="47" y="254"/>
                  </a:lnTo>
                  <a:lnTo>
                    <a:pt x="48" y="251"/>
                  </a:lnTo>
                  <a:lnTo>
                    <a:pt x="51" y="247"/>
                  </a:lnTo>
                  <a:lnTo>
                    <a:pt x="51" y="61"/>
                  </a:lnTo>
                  <a:lnTo>
                    <a:pt x="48" y="46"/>
                  </a:lnTo>
                  <a:lnTo>
                    <a:pt x="41" y="34"/>
                  </a:lnTo>
                  <a:lnTo>
                    <a:pt x="29" y="27"/>
                  </a:lnTo>
                  <a:lnTo>
                    <a:pt x="14" y="24"/>
                  </a:lnTo>
                  <a:lnTo>
                    <a:pt x="0" y="24"/>
                  </a:lnTo>
                  <a:lnTo>
                    <a:pt x="0" y="5"/>
                  </a:lnTo>
                  <a:lnTo>
                    <a:pt x="98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6" name="Freeform 16"/>
            <p:cNvSpPr>
              <a:spLocks noEditPoints="1"/>
            </p:cNvSpPr>
            <p:nvPr/>
          </p:nvSpPr>
          <p:spPr bwMode="auto">
            <a:xfrm>
              <a:off x="4682" y="358"/>
              <a:ext cx="83" cy="198"/>
            </a:xfrm>
            <a:custGeom>
              <a:avLst/>
              <a:gdLst>
                <a:gd name="T0" fmla="*/ 28 w 166"/>
                <a:gd name="T1" fmla="*/ 28 h 396"/>
                <a:gd name="T2" fmla="*/ 28 w 166"/>
                <a:gd name="T3" fmla="*/ 90 h 396"/>
                <a:gd name="T4" fmla="*/ 29 w 166"/>
                <a:gd name="T5" fmla="*/ 92 h 396"/>
                <a:gd name="T6" fmla="*/ 29 w 166"/>
                <a:gd name="T7" fmla="*/ 93 h 396"/>
                <a:gd name="T8" fmla="*/ 30 w 166"/>
                <a:gd name="T9" fmla="*/ 93 h 396"/>
                <a:gd name="T10" fmla="*/ 31 w 166"/>
                <a:gd name="T11" fmla="*/ 94 h 396"/>
                <a:gd name="T12" fmla="*/ 33 w 166"/>
                <a:gd name="T13" fmla="*/ 94 h 396"/>
                <a:gd name="T14" fmla="*/ 42 w 166"/>
                <a:gd name="T15" fmla="*/ 94 h 396"/>
                <a:gd name="T16" fmla="*/ 42 w 166"/>
                <a:gd name="T17" fmla="*/ 99 h 396"/>
                <a:gd name="T18" fmla="*/ 1 w 166"/>
                <a:gd name="T19" fmla="*/ 99 h 396"/>
                <a:gd name="T20" fmla="*/ 1 w 166"/>
                <a:gd name="T21" fmla="*/ 94 h 396"/>
                <a:gd name="T22" fmla="*/ 9 w 166"/>
                <a:gd name="T23" fmla="*/ 94 h 396"/>
                <a:gd name="T24" fmla="*/ 12 w 166"/>
                <a:gd name="T25" fmla="*/ 94 h 396"/>
                <a:gd name="T26" fmla="*/ 14 w 166"/>
                <a:gd name="T27" fmla="*/ 92 h 396"/>
                <a:gd name="T28" fmla="*/ 15 w 166"/>
                <a:gd name="T29" fmla="*/ 91 h 396"/>
                <a:gd name="T30" fmla="*/ 15 w 166"/>
                <a:gd name="T31" fmla="*/ 88 h 396"/>
                <a:gd name="T32" fmla="*/ 15 w 166"/>
                <a:gd name="T33" fmla="*/ 44 h 396"/>
                <a:gd name="T34" fmla="*/ 15 w 166"/>
                <a:gd name="T35" fmla="*/ 41 h 396"/>
                <a:gd name="T36" fmla="*/ 14 w 166"/>
                <a:gd name="T37" fmla="*/ 39 h 396"/>
                <a:gd name="T38" fmla="*/ 13 w 166"/>
                <a:gd name="T39" fmla="*/ 37 h 396"/>
                <a:gd name="T40" fmla="*/ 10 w 166"/>
                <a:gd name="T41" fmla="*/ 36 h 396"/>
                <a:gd name="T42" fmla="*/ 5 w 166"/>
                <a:gd name="T43" fmla="*/ 35 h 396"/>
                <a:gd name="T44" fmla="*/ 0 w 166"/>
                <a:gd name="T45" fmla="*/ 35 h 396"/>
                <a:gd name="T46" fmla="*/ 0 w 166"/>
                <a:gd name="T47" fmla="*/ 29 h 396"/>
                <a:gd name="T48" fmla="*/ 28 w 166"/>
                <a:gd name="T49" fmla="*/ 28 h 396"/>
                <a:gd name="T50" fmla="*/ 20 w 166"/>
                <a:gd name="T51" fmla="*/ 0 h 396"/>
                <a:gd name="T52" fmla="*/ 22 w 166"/>
                <a:gd name="T53" fmla="*/ 1 h 396"/>
                <a:gd name="T54" fmla="*/ 25 w 166"/>
                <a:gd name="T55" fmla="*/ 3 h 396"/>
                <a:gd name="T56" fmla="*/ 27 w 166"/>
                <a:gd name="T57" fmla="*/ 6 h 396"/>
                <a:gd name="T58" fmla="*/ 28 w 166"/>
                <a:gd name="T59" fmla="*/ 9 h 396"/>
                <a:gd name="T60" fmla="*/ 27 w 166"/>
                <a:gd name="T61" fmla="*/ 12 h 396"/>
                <a:gd name="T62" fmla="*/ 25 w 166"/>
                <a:gd name="T63" fmla="*/ 14 h 396"/>
                <a:gd name="T64" fmla="*/ 23 w 166"/>
                <a:gd name="T65" fmla="*/ 17 h 396"/>
                <a:gd name="T66" fmla="*/ 20 w 166"/>
                <a:gd name="T67" fmla="*/ 17 h 396"/>
                <a:gd name="T68" fmla="*/ 17 w 166"/>
                <a:gd name="T69" fmla="*/ 17 h 396"/>
                <a:gd name="T70" fmla="*/ 14 w 166"/>
                <a:gd name="T71" fmla="*/ 14 h 396"/>
                <a:gd name="T72" fmla="*/ 12 w 166"/>
                <a:gd name="T73" fmla="*/ 12 h 396"/>
                <a:gd name="T74" fmla="*/ 11 w 166"/>
                <a:gd name="T75" fmla="*/ 9 h 396"/>
                <a:gd name="T76" fmla="*/ 12 w 166"/>
                <a:gd name="T77" fmla="*/ 6 h 396"/>
                <a:gd name="T78" fmla="*/ 14 w 166"/>
                <a:gd name="T79" fmla="*/ 3 h 396"/>
                <a:gd name="T80" fmla="*/ 17 w 166"/>
                <a:gd name="T81" fmla="*/ 1 h 396"/>
                <a:gd name="T82" fmla="*/ 20 w 166"/>
                <a:gd name="T83" fmla="*/ 0 h 39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66"/>
                <a:gd name="T127" fmla="*/ 0 h 396"/>
                <a:gd name="T128" fmla="*/ 166 w 166"/>
                <a:gd name="T129" fmla="*/ 396 h 396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66" h="396">
                  <a:moveTo>
                    <a:pt x="113" y="113"/>
                  </a:moveTo>
                  <a:lnTo>
                    <a:pt x="113" y="359"/>
                  </a:lnTo>
                  <a:lnTo>
                    <a:pt x="116" y="366"/>
                  </a:lnTo>
                  <a:lnTo>
                    <a:pt x="118" y="369"/>
                  </a:lnTo>
                  <a:lnTo>
                    <a:pt x="121" y="371"/>
                  </a:lnTo>
                  <a:lnTo>
                    <a:pt x="126" y="373"/>
                  </a:lnTo>
                  <a:lnTo>
                    <a:pt x="131" y="374"/>
                  </a:lnTo>
                  <a:lnTo>
                    <a:pt x="166" y="374"/>
                  </a:lnTo>
                  <a:lnTo>
                    <a:pt x="166" y="396"/>
                  </a:lnTo>
                  <a:lnTo>
                    <a:pt x="6" y="396"/>
                  </a:lnTo>
                  <a:lnTo>
                    <a:pt x="6" y="374"/>
                  </a:lnTo>
                  <a:lnTo>
                    <a:pt x="36" y="374"/>
                  </a:lnTo>
                  <a:lnTo>
                    <a:pt x="48" y="373"/>
                  </a:lnTo>
                  <a:lnTo>
                    <a:pt x="56" y="367"/>
                  </a:lnTo>
                  <a:lnTo>
                    <a:pt x="60" y="361"/>
                  </a:lnTo>
                  <a:lnTo>
                    <a:pt x="61" y="349"/>
                  </a:lnTo>
                  <a:lnTo>
                    <a:pt x="61" y="173"/>
                  </a:lnTo>
                  <a:lnTo>
                    <a:pt x="60" y="163"/>
                  </a:lnTo>
                  <a:lnTo>
                    <a:pt x="57" y="154"/>
                  </a:lnTo>
                  <a:lnTo>
                    <a:pt x="52" y="147"/>
                  </a:lnTo>
                  <a:lnTo>
                    <a:pt x="39" y="141"/>
                  </a:lnTo>
                  <a:lnTo>
                    <a:pt x="23" y="140"/>
                  </a:lnTo>
                  <a:lnTo>
                    <a:pt x="0" y="140"/>
                  </a:lnTo>
                  <a:lnTo>
                    <a:pt x="0" y="117"/>
                  </a:lnTo>
                  <a:lnTo>
                    <a:pt x="113" y="113"/>
                  </a:lnTo>
                  <a:close/>
                  <a:moveTo>
                    <a:pt x="79" y="0"/>
                  </a:moveTo>
                  <a:lnTo>
                    <a:pt x="91" y="2"/>
                  </a:lnTo>
                  <a:lnTo>
                    <a:pt x="103" y="11"/>
                  </a:lnTo>
                  <a:lnTo>
                    <a:pt x="111" y="21"/>
                  </a:lnTo>
                  <a:lnTo>
                    <a:pt x="113" y="34"/>
                  </a:lnTo>
                  <a:lnTo>
                    <a:pt x="111" y="46"/>
                  </a:lnTo>
                  <a:lnTo>
                    <a:pt x="103" y="57"/>
                  </a:lnTo>
                  <a:lnTo>
                    <a:pt x="93" y="65"/>
                  </a:lnTo>
                  <a:lnTo>
                    <a:pt x="80" y="67"/>
                  </a:lnTo>
                  <a:lnTo>
                    <a:pt x="67" y="65"/>
                  </a:lnTo>
                  <a:lnTo>
                    <a:pt x="56" y="57"/>
                  </a:lnTo>
                  <a:lnTo>
                    <a:pt x="48" y="46"/>
                  </a:lnTo>
                  <a:lnTo>
                    <a:pt x="45" y="34"/>
                  </a:lnTo>
                  <a:lnTo>
                    <a:pt x="48" y="21"/>
                  </a:lnTo>
                  <a:lnTo>
                    <a:pt x="56" y="11"/>
                  </a:lnTo>
                  <a:lnTo>
                    <a:pt x="67" y="2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7" name="Freeform 17"/>
            <p:cNvSpPr>
              <a:spLocks noEditPoints="1"/>
            </p:cNvSpPr>
            <p:nvPr/>
          </p:nvSpPr>
          <p:spPr bwMode="auto">
            <a:xfrm>
              <a:off x="5302" y="358"/>
              <a:ext cx="83" cy="198"/>
            </a:xfrm>
            <a:custGeom>
              <a:avLst/>
              <a:gdLst>
                <a:gd name="T0" fmla="*/ 28 w 167"/>
                <a:gd name="T1" fmla="*/ 28 h 396"/>
                <a:gd name="T2" fmla="*/ 28 w 167"/>
                <a:gd name="T3" fmla="*/ 90 h 396"/>
                <a:gd name="T4" fmla="*/ 28 w 167"/>
                <a:gd name="T5" fmla="*/ 91 h 396"/>
                <a:gd name="T6" fmla="*/ 29 w 167"/>
                <a:gd name="T7" fmla="*/ 92 h 396"/>
                <a:gd name="T8" fmla="*/ 29 w 167"/>
                <a:gd name="T9" fmla="*/ 93 h 396"/>
                <a:gd name="T10" fmla="*/ 30 w 167"/>
                <a:gd name="T11" fmla="*/ 93 h 396"/>
                <a:gd name="T12" fmla="*/ 31 w 167"/>
                <a:gd name="T13" fmla="*/ 94 h 396"/>
                <a:gd name="T14" fmla="*/ 32 w 167"/>
                <a:gd name="T15" fmla="*/ 94 h 396"/>
                <a:gd name="T16" fmla="*/ 41 w 167"/>
                <a:gd name="T17" fmla="*/ 94 h 396"/>
                <a:gd name="T18" fmla="*/ 41 w 167"/>
                <a:gd name="T19" fmla="*/ 99 h 396"/>
                <a:gd name="T20" fmla="*/ 1 w 167"/>
                <a:gd name="T21" fmla="*/ 99 h 396"/>
                <a:gd name="T22" fmla="*/ 1 w 167"/>
                <a:gd name="T23" fmla="*/ 94 h 396"/>
                <a:gd name="T24" fmla="*/ 9 w 167"/>
                <a:gd name="T25" fmla="*/ 94 h 396"/>
                <a:gd name="T26" fmla="*/ 12 w 167"/>
                <a:gd name="T27" fmla="*/ 94 h 396"/>
                <a:gd name="T28" fmla="*/ 14 w 167"/>
                <a:gd name="T29" fmla="*/ 92 h 396"/>
                <a:gd name="T30" fmla="*/ 15 w 167"/>
                <a:gd name="T31" fmla="*/ 91 h 396"/>
                <a:gd name="T32" fmla="*/ 15 w 167"/>
                <a:gd name="T33" fmla="*/ 88 h 396"/>
                <a:gd name="T34" fmla="*/ 15 w 167"/>
                <a:gd name="T35" fmla="*/ 44 h 396"/>
                <a:gd name="T36" fmla="*/ 15 w 167"/>
                <a:gd name="T37" fmla="*/ 41 h 396"/>
                <a:gd name="T38" fmla="*/ 14 w 167"/>
                <a:gd name="T39" fmla="*/ 39 h 396"/>
                <a:gd name="T40" fmla="*/ 13 w 167"/>
                <a:gd name="T41" fmla="*/ 37 h 396"/>
                <a:gd name="T42" fmla="*/ 10 w 167"/>
                <a:gd name="T43" fmla="*/ 36 h 396"/>
                <a:gd name="T44" fmla="*/ 5 w 167"/>
                <a:gd name="T45" fmla="*/ 35 h 396"/>
                <a:gd name="T46" fmla="*/ 0 w 167"/>
                <a:gd name="T47" fmla="*/ 35 h 396"/>
                <a:gd name="T48" fmla="*/ 0 w 167"/>
                <a:gd name="T49" fmla="*/ 29 h 396"/>
                <a:gd name="T50" fmla="*/ 28 w 167"/>
                <a:gd name="T51" fmla="*/ 28 h 396"/>
                <a:gd name="T52" fmla="*/ 19 w 167"/>
                <a:gd name="T53" fmla="*/ 0 h 396"/>
                <a:gd name="T54" fmla="*/ 23 w 167"/>
                <a:gd name="T55" fmla="*/ 1 h 396"/>
                <a:gd name="T56" fmla="*/ 25 w 167"/>
                <a:gd name="T57" fmla="*/ 3 h 396"/>
                <a:gd name="T58" fmla="*/ 27 w 167"/>
                <a:gd name="T59" fmla="*/ 6 h 396"/>
                <a:gd name="T60" fmla="*/ 28 w 167"/>
                <a:gd name="T61" fmla="*/ 9 h 396"/>
                <a:gd name="T62" fmla="*/ 27 w 167"/>
                <a:gd name="T63" fmla="*/ 11 h 396"/>
                <a:gd name="T64" fmla="*/ 27 w 167"/>
                <a:gd name="T65" fmla="*/ 12 h 396"/>
                <a:gd name="T66" fmla="*/ 25 w 167"/>
                <a:gd name="T67" fmla="*/ 14 h 396"/>
                <a:gd name="T68" fmla="*/ 23 w 167"/>
                <a:gd name="T69" fmla="*/ 17 h 396"/>
                <a:gd name="T70" fmla="*/ 19 w 167"/>
                <a:gd name="T71" fmla="*/ 17 h 396"/>
                <a:gd name="T72" fmla="*/ 16 w 167"/>
                <a:gd name="T73" fmla="*/ 17 h 396"/>
                <a:gd name="T74" fmla="*/ 14 w 167"/>
                <a:gd name="T75" fmla="*/ 14 h 396"/>
                <a:gd name="T76" fmla="*/ 12 w 167"/>
                <a:gd name="T77" fmla="*/ 12 h 396"/>
                <a:gd name="T78" fmla="*/ 11 w 167"/>
                <a:gd name="T79" fmla="*/ 9 h 396"/>
                <a:gd name="T80" fmla="*/ 12 w 167"/>
                <a:gd name="T81" fmla="*/ 6 h 396"/>
                <a:gd name="T82" fmla="*/ 14 w 167"/>
                <a:gd name="T83" fmla="*/ 3 h 396"/>
                <a:gd name="T84" fmla="*/ 16 w 167"/>
                <a:gd name="T85" fmla="*/ 1 h 396"/>
                <a:gd name="T86" fmla="*/ 19 w 167"/>
                <a:gd name="T87" fmla="*/ 0 h 39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w 167"/>
                <a:gd name="T133" fmla="*/ 0 h 396"/>
                <a:gd name="T134" fmla="*/ 167 w 167"/>
                <a:gd name="T135" fmla="*/ 396 h 396"/>
              </a:gdLst>
              <a:ahLst/>
              <a:cxnLst>
                <a:cxn ang="T88">
                  <a:pos x="T0" y="T1"/>
                </a:cxn>
                <a:cxn ang="T89">
                  <a:pos x="T2" y="T3"/>
                </a:cxn>
                <a:cxn ang="T90">
                  <a:pos x="T4" y="T5"/>
                </a:cxn>
                <a:cxn ang="T91">
                  <a:pos x="T6" y="T7"/>
                </a:cxn>
                <a:cxn ang="T92">
                  <a:pos x="T8" y="T9"/>
                </a:cxn>
                <a:cxn ang="T93">
                  <a:pos x="T10" y="T11"/>
                </a:cxn>
                <a:cxn ang="T94">
                  <a:pos x="T12" y="T13"/>
                </a:cxn>
                <a:cxn ang="T95">
                  <a:pos x="T14" y="T15"/>
                </a:cxn>
                <a:cxn ang="T96">
                  <a:pos x="T16" y="T17"/>
                </a:cxn>
                <a:cxn ang="T97">
                  <a:pos x="T18" y="T19"/>
                </a:cxn>
                <a:cxn ang="T98">
                  <a:pos x="T20" y="T21"/>
                </a:cxn>
                <a:cxn ang="T99">
                  <a:pos x="T22" y="T23"/>
                </a:cxn>
                <a:cxn ang="T100">
                  <a:pos x="T24" y="T25"/>
                </a:cxn>
                <a:cxn ang="T101">
                  <a:pos x="T26" y="T27"/>
                </a:cxn>
                <a:cxn ang="T102">
                  <a:pos x="T28" y="T29"/>
                </a:cxn>
                <a:cxn ang="T103">
                  <a:pos x="T30" y="T31"/>
                </a:cxn>
                <a:cxn ang="T104">
                  <a:pos x="T32" y="T33"/>
                </a:cxn>
                <a:cxn ang="T105">
                  <a:pos x="T34" y="T35"/>
                </a:cxn>
                <a:cxn ang="T106">
                  <a:pos x="T36" y="T37"/>
                </a:cxn>
                <a:cxn ang="T107">
                  <a:pos x="T38" y="T39"/>
                </a:cxn>
                <a:cxn ang="T108">
                  <a:pos x="T40" y="T41"/>
                </a:cxn>
                <a:cxn ang="T109">
                  <a:pos x="T42" y="T43"/>
                </a:cxn>
                <a:cxn ang="T110">
                  <a:pos x="T44" y="T45"/>
                </a:cxn>
                <a:cxn ang="T111">
                  <a:pos x="T46" y="T47"/>
                </a:cxn>
                <a:cxn ang="T112">
                  <a:pos x="T48" y="T49"/>
                </a:cxn>
                <a:cxn ang="T113">
                  <a:pos x="T50" y="T51"/>
                </a:cxn>
                <a:cxn ang="T114">
                  <a:pos x="T52" y="T53"/>
                </a:cxn>
                <a:cxn ang="T115">
                  <a:pos x="T54" y="T55"/>
                </a:cxn>
                <a:cxn ang="T116">
                  <a:pos x="T56" y="T57"/>
                </a:cxn>
                <a:cxn ang="T117">
                  <a:pos x="T58" y="T59"/>
                </a:cxn>
                <a:cxn ang="T118">
                  <a:pos x="T60" y="T61"/>
                </a:cxn>
                <a:cxn ang="T119">
                  <a:pos x="T62" y="T63"/>
                </a:cxn>
                <a:cxn ang="T120">
                  <a:pos x="T64" y="T65"/>
                </a:cxn>
                <a:cxn ang="T121">
                  <a:pos x="T66" y="T67"/>
                </a:cxn>
                <a:cxn ang="T122">
                  <a:pos x="T68" y="T69"/>
                </a:cxn>
                <a:cxn ang="T123">
                  <a:pos x="T70" y="T71"/>
                </a:cxn>
                <a:cxn ang="T124">
                  <a:pos x="T72" y="T73"/>
                </a:cxn>
                <a:cxn ang="T125">
                  <a:pos x="T74" y="T75"/>
                </a:cxn>
                <a:cxn ang="T126">
                  <a:pos x="T76" y="T77"/>
                </a:cxn>
                <a:cxn ang="T127">
                  <a:pos x="T78" y="T79"/>
                </a:cxn>
                <a:cxn ang="T128">
                  <a:pos x="T80" y="T81"/>
                </a:cxn>
                <a:cxn ang="T129">
                  <a:pos x="T82" y="T83"/>
                </a:cxn>
                <a:cxn ang="T130">
                  <a:pos x="T84" y="T85"/>
                </a:cxn>
                <a:cxn ang="T131">
                  <a:pos x="T86" y="T87"/>
                </a:cxn>
              </a:cxnLst>
              <a:rect l="T132" t="T133" r="T134" b="T135"/>
              <a:pathLst>
                <a:path w="167" h="396">
                  <a:moveTo>
                    <a:pt x="112" y="113"/>
                  </a:moveTo>
                  <a:lnTo>
                    <a:pt x="112" y="359"/>
                  </a:lnTo>
                  <a:lnTo>
                    <a:pt x="114" y="363"/>
                  </a:lnTo>
                  <a:lnTo>
                    <a:pt x="116" y="366"/>
                  </a:lnTo>
                  <a:lnTo>
                    <a:pt x="118" y="369"/>
                  </a:lnTo>
                  <a:lnTo>
                    <a:pt x="122" y="371"/>
                  </a:lnTo>
                  <a:lnTo>
                    <a:pt x="126" y="373"/>
                  </a:lnTo>
                  <a:lnTo>
                    <a:pt x="131" y="374"/>
                  </a:lnTo>
                  <a:lnTo>
                    <a:pt x="167" y="374"/>
                  </a:lnTo>
                  <a:lnTo>
                    <a:pt x="167" y="396"/>
                  </a:lnTo>
                  <a:lnTo>
                    <a:pt x="6" y="396"/>
                  </a:lnTo>
                  <a:lnTo>
                    <a:pt x="6" y="374"/>
                  </a:lnTo>
                  <a:lnTo>
                    <a:pt x="36" y="374"/>
                  </a:lnTo>
                  <a:lnTo>
                    <a:pt x="48" y="373"/>
                  </a:lnTo>
                  <a:lnTo>
                    <a:pt x="56" y="367"/>
                  </a:lnTo>
                  <a:lnTo>
                    <a:pt x="60" y="361"/>
                  </a:lnTo>
                  <a:lnTo>
                    <a:pt x="62" y="349"/>
                  </a:lnTo>
                  <a:lnTo>
                    <a:pt x="62" y="173"/>
                  </a:lnTo>
                  <a:lnTo>
                    <a:pt x="60" y="163"/>
                  </a:lnTo>
                  <a:lnTo>
                    <a:pt x="57" y="154"/>
                  </a:lnTo>
                  <a:lnTo>
                    <a:pt x="52" y="147"/>
                  </a:lnTo>
                  <a:lnTo>
                    <a:pt x="40" y="141"/>
                  </a:lnTo>
                  <a:lnTo>
                    <a:pt x="23" y="140"/>
                  </a:lnTo>
                  <a:lnTo>
                    <a:pt x="0" y="140"/>
                  </a:lnTo>
                  <a:lnTo>
                    <a:pt x="0" y="117"/>
                  </a:lnTo>
                  <a:lnTo>
                    <a:pt x="112" y="113"/>
                  </a:lnTo>
                  <a:close/>
                  <a:moveTo>
                    <a:pt x="79" y="0"/>
                  </a:moveTo>
                  <a:lnTo>
                    <a:pt x="92" y="2"/>
                  </a:lnTo>
                  <a:lnTo>
                    <a:pt x="103" y="11"/>
                  </a:lnTo>
                  <a:lnTo>
                    <a:pt x="110" y="21"/>
                  </a:lnTo>
                  <a:lnTo>
                    <a:pt x="112" y="34"/>
                  </a:lnTo>
                  <a:lnTo>
                    <a:pt x="111" y="43"/>
                  </a:lnTo>
                  <a:lnTo>
                    <a:pt x="109" y="50"/>
                  </a:lnTo>
                  <a:lnTo>
                    <a:pt x="103" y="57"/>
                  </a:lnTo>
                  <a:lnTo>
                    <a:pt x="92" y="65"/>
                  </a:lnTo>
                  <a:lnTo>
                    <a:pt x="79" y="67"/>
                  </a:lnTo>
                  <a:lnTo>
                    <a:pt x="67" y="65"/>
                  </a:lnTo>
                  <a:lnTo>
                    <a:pt x="56" y="57"/>
                  </a:lnTo>
                  <a:lnTo>
                    <a:pt x="48" y="46"/>
                  </a:lnTo>
                  <a:lnTo>
                    <a:pt x="45" y="34"/>
                  </a:lnTo>
                  <a:lnTo>
                    <a:pt x="48" y="21"/>
                  </a:lnTo>
                  <a:lnTo>
                    <a:pt x="56" y="11"/>
                  </a:lnTo>
                  <a:lnTo>
                    <a:pt x="67" y="2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auto">
            <a:xfrm>
              <a:off x="4755" y="416"/>
              <a:ext cx="158" cy="144"/>
            </a:xfrm>
            <a:custGeom>
              <a:avLst/>
              <a:gdLst>
                <a:gd name="T0" fmla="*/ 0 w 315"/>
                <a:gd name="T1" fmla="*/ 0 h 288"/>
                <a:gd name="T2" fmla="*/ 35 w 315"/>
                <a:gd name="T3" fmla="*/ 0 h 288"/>
                <a:gd name="T4" fmla="*/ 35 w 315"/>
                <a:gd name="T5" fmla="*/ 5 h 288"/>
                <a:gd name="T6" fmla="*/ 31 w 315"/>
                <a:gd name="T7" fmla="*/ 5 h 288"/>
                <a:gd name="T8" fmla="*/ 28 w 315"/>
                <a:gd name="T9" fmla="*/ 6 h 288"/>
                <a:gd name="T10" fmla="*/ 26 w 315"/>
                <a:gd name="T11" fmla="*/ 6 h 288"/>
                <a:gd name="T12" fmla="*/ 25 w 315"/>
                <a:gd name="T13" fmla="*/ 7 h 288"/>
                <a:gd name="T14" fmla="*/ 25 w 315"/>
                <a:gd name="T15" fmla="*/ 7 h 288"/>
                <a:gd name="T16" fmla="*/ 24 w 315"/>
                <a:gd name="T17" fmla="*/ 9 h 288"/>
                <a:gd name="T18" fmla="*/ 24 w 315"/>
                <a:gd name="T19" fmla="*/ 9 h 288"/>
                <a:gd name="T20" fmla="*/ 25 w 315"/>
                <a:gd name="T21" fmla="*/ 13 h 288"/>
                <a:gd name="T22" fmla="*/ 43 w 315"/>
                <a:gd name="T23" fmla="*/ 54 h 288"/>
                <a:gd name="T24" fmla="*/ 60 w 315"/>
                <a:gd name="T25" fmla="*/ 14 h 288"/>
                <a:gd name="T26" fmla="*/ 61 w 315"/>
                <a:gd name="T27" fmla="*/ 13 h 288"/>
                <a:gd name="T28" fmla="*/ 61 w 315"/>
                <a:gd name="T29" fmla="*/ 12 h 288"/>
                <a:gd name="T30" fmla="*/ 61 w 315"/>
                <a:gd name="T31" fmla="*/ 12 h 288"/>
                <a:gd name="T32" fmla="*/ 60 w 315"/>
                <a:gd name="T33" fmla="*/ 9 h 288"/>
                <a:gd name="T34" fmla="*/ 58 w 315"/>
                <a:gd name="T35" fmla="*/ 7 h 288"/>
                <a:gd name="T36" fmla="*/ 55 w 315"/>
                <a:gd name="T37" fmla="*/ 6 h 288"/>
                <a:gd name="T38" fmla="*/ 50 w 315"/>
                <a:gd name="T39" fmla="*/ 5 h 288"/>
                <a:gd name="T40" fmla="*/ 50 w 315"/>
                <a:gd name="T41" fmla="*/ 0 h 288"/>
                <a:gd name="T42" fmla="*/ 79 w 315"/>
                <a:gd name="T43" fmla="*/ 0 h 288"/>
                <a:gd name="T44" fmla="*/ 79 w 315"/>
                <a:gd name="T45" fmla="*/ 5 h 288"/>
                <a:gd name="T46" fmla="*/ 75 w 315"/>
                <a:gd name="T47" fmla="*/ 6 h 288"/>
                <a:gd name="T48" fmla="*/ 72 w 315"/>
                <a:gd name="T49" fmla="*/ 7 h 288"/>
                <a:gd name="T50" fmla="*/ 70 w 315"/>
                <a:gd name="T51" fmla="*/ 9 h 288"/>
                <a:gd name="T52" fmla="*/ 68 w 315"/>
                <a:gd name="T53" fmla="*/ 12 h 288"/>
                <a:gd name="T54" fmla="*/ 42 w 315"/>
                <a:gd name="T55" fmla="*/ 72 h 288"/>
                <a:gd name="T56" fmla="*/ 38 w 315"/>
                <a:gd name="T57" fmla="*/ 72 h 288"/>
                <a:gd name="T58" fmla="*/ 11 w 315"/>
                <a:gd name="T59" fmla="*/ 11 h 288"/>
                <a:gd name="T60" fmla="*/ 9 w 315"/>
                <a:gd name="T61" fmla="*/ 9 h 288"/>
                <a:gd name="T62" fmla="*/ 7 w 315"/>
                <a:gd name="T63" fmla="*/ 6 h 288"/>
                <a:gd name="T64" fmla="*/ 4 w 315"/>
                <a:gd name="T65" fmla="*/ 5 h 288"/>
                <a:gd name="T66" fmla="*/ 0 w 315"/>
                <a:gd name="T67" fmla="*/ 5 h 288"/>
                <a:gd name="T68" fmla="*/ 0 w 315"/>
                <a:gd name="T69" fmla="*/ 0 h 288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w 315"/>
                <a:gd name="T106" fmla="*/ 0 h 288"/>
                <a:gd name="T107" fmla="*/ 315 w 315"/>
                <a:gd name="T108" fmla="*/ 288 h 288"/>
              </a:gdLst>
              <a:ahLst/>
              <a:cxnLst>
                <a:cxn ang="T70">
                  <a:pos x="T0" y="T1"/>
                </a:cxn>
                <a:cxn ang="T71">
                  <a:pos x="T2" y="T3"/>
                </a:cxn>
                <a:cxn ang="T72">
                  <a:pos x="T4" y="T5"/>
                </a:cxn>
                <a:cxn ang="T73">
                  <a:pos x="T6" y="T7"/>
                </a:cxn>
                <a:cxn ang="T74">
                  <a:pos x="T8" y="T9"/>
                </a:cxn>
                <a:cxn ang="T75">
                  <a:pos x="T10" y="T11"/>
                </a:cxn>
                <a:cxn ang="T76">
                  <a:pos x="T12" y="T13"/>
                </a:cxn>
                <a:cxn ang="T77">
                  <a:pos x="T14" y="T15"/>
                </a:cxn>
                <a:cxn ang="T78">
                  <a:pos x="T16" y="T17"/>
                </a:cxn>
                <a:cxn ang="T79">
                  <a:pos x="T18" y="T19"/>
                </a:cxn>
                <a:cxn ang="T80">
                  <a:pos x="T20" y="T21"/>
                </a:cxn>
                <a:cxn ang="T81">
                  <a:pos x="T22" y="T23"/>
                </a:cxn>
                <a:cxn ang="T82">
                  <a:pos x="T24" y="T25"/>
                </a:cxn>
                <a:cxn ang="T83">
                  <a:pos x="T26" y="T27"/>
                </a:cxn>
                <a:cxn ang="T84">
                  <a:pos x="T28" y="T29"/>
                </a:cxn>
                <a:cxn ang="T85">
                  <a:pos x="T30" y="T31"/>
                </a:cxn>
                <a:cxn ang="T86">
                  <a:pos x="T32" y="T33"/>
                </a:cxn>
                <a:cxn ang="T87">
                  <a:pos x="T34" y="T35"/>
                </a:cxn>
                <a:cxn ang="T88">
                  <a:pos x="T36" y="T37"/>
                </a:cxn>
                <a:cxn ang="T89">
                  <a:pos x="T38" y="T39"/>
                </a:cxn>
                <a:cxn ang="T90">
                  <a:pos x="T40" y="T41"/>
                </a:cxn>
                <a:cxn ang="T91">
                  <a:pos x="T42" y="T43"/>
                </a:cxn>
                <a:cxn ang="T92">
                  <a:pos x="T44" y="T45"/>
                </a:cxn>
                <a:cxn ang="T93">
                  <a:pos x="T46" y="T47"/>
                </a:cxn>
                <a:cxn ang="T94">
                  <a:pos x="T48" y="T49"/>
                </a:cxn>
                <a:cxn ang="T95">
                  <a:pos x="T50" y="T51"/>
                </a:cxn>
                <a:cxn ang="T96">
                  <a:pos x="T52" y="T53"/>
                </a:cxn>
                <a:cxn ang="T97">
                  <a:pos x="T54" y="T55"/>
                </a:cxn>
                <a:cxn ang="T98">
                  <a:pos x="T56" y="T57"/>
                </a:cxn>
                <a:cxn ang="T99">
                  <a:pos x="T58" y="T59"/>
                </a:cxn>
                <a:cxn ang="T100">
                  <a:pos x="T60" y="T61"/>
                </a:cxn>
                <a:cxn ang="T101">
                  <a:pos x="T62" y="T63"/>
                </a:cxn>
                <a:cxn ang="T102">
                  <a:pos x="T64" y="T65"/>
                </a:cxn>
                <a:cxn ang="T103">
                  <a:pos x="T66" y="T67"/>
                </a:cxn>
                <a:cxn ang="T104">
                  <a:pos x="T68" y="T69"/>
                </a:cxn>
              </a:cxnLst>
              <a:rect l="T105" t="T106" r="T107" b="T108"/>
              <a:pathLst>
                <a:path w="315" h="288">
                  <a:moveTo>
                    <a:pt x="0" y="0"/>
                  </a:moveTo>
                  <a:lnTo>
                    <a:pt x="138" y="0"/>
                  </a:lnTo>
                  <a:lnTo>
                    <a:pt x="138" y="20"/>
                  </a:lnTo>
                  <a:lnTo>
                    <a:pt x="122" y="22"/>
                  </a:lnTo>
                  <a:lnTo>
                    <a:pt x="111" y="24"/>
                  </a:lnTo>
                  <a:lnTo>
                    <a:pt x="104" y="26"/>
                  </a:lnTo>
                  <a:lnTo>
                    <a:pt x="100" y="29"/>
                  </a:lnTo>
                  <a:lnTo>
                    <a:pt x="98" y="31"/>
                  </a:lnTo>
                  <a:lnTo>
                    <a:pt x="96" y="34"/>
                  </a:lnTo>
                  <a:lnTo>
                    <a:pt x="96" y="38"/>
                  </a:lnTo>
                  <a:lnTo>
                    <a:pt x="98" y="52"/>
                  </a:lnTo>
                  <a:lnTo>
                    <a:pt x="172" y="217"/>
                  </a:lnTo>
                  <a:lnTo>
                    <a:pt x="240" y="56"/>
                  </a:lnTo>
                  <a:lnTo>
                    <a:pt x="241" y="54"/>
                  </a:lnTo>
                  <a:lnTo>
                    <a:pt x="242" y="50"/>
                  </a:lnTo>
                  <a:lnTo>
                    <a:pt x="242" y="48"/>
                  </a:lnTo>
                  <a:lnTo>
                    <a:pt x="240" y="38"/>
                  </a:lnTo>
                  <a:lnTo>
                    <a:pt x="231" y="30"/>
                  </a:lnTo>
                  <a:lnTo>
                    <a:pt x="217" y="24"/>
                  </a:lnTo>
                  <a:lnTo>
                    <a:pt x="198" y="20"/>
                  </a:lnTo>
                  <a:lnTo>
                    <a:pt x="198" y="0"/>
                  </a:lnTo>
                  <a:lnTo>
                    <a:pt x="315" y="0"/>
                  </a:lnTo>
                  <a:lnTo>
                    <a:pt x="315" y="20"/>
                  </a:lnTo>
                  <a:lnTo>
                    <a:pt x="299" y="24"/>
                  </a:lnTo>
                  <a:lnTo>
                    <a:pt x="286" y="31"/>
                  </a:lnTo>
                  <a:lnTo>
                    <a:pt x="277" y="39"/>
                  </a:lnTo>
                  <a:lnTo>
                    <a:pt x="270" y="50"/>
                  </a:lnTo>
                  <a:lnTo>
                    <a:pt x="167" y="288"/>
                  </a:lnTo>
                  <a:lnTo>
                    <a:pt x="151" y="288"/>
                  </a:lnTo>
                  <a:lnTo>
                    <a:pt x="41" y="45"/>
                  </a:lnTo>
                  <a:lnTo>
                    <a:pt x="36" y="33"/>
                  </a:lnTo>
                  <a:lnTo>
                    <a:pt x="28" y="26"/>
                  </a:lnTo>
                  <a:lnTo>
                    <a:pt x="16" y="23"/>
                  </a:lnTo>
                  <a:lnTo>
                    <a:pt x="0" y="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19" name="Freeform 19"/>
            <p:cNvSpPr>
              <a:spLocks noEditPoints="1"/>
            </p:cNvSpPr>
            <p:nvPr/>
          </p:nvSpPr>
          <p:spPr bwMode="auto">
            <a:xfrm>
              <a:off x="4908" y="412"/>
              <a:ext cx="130" cy="148"/>
            </a:xfrm>
            <a:custGeom>
              <a:avLst/>
              <a:gdLst>
                <a:gd name="T0" fmla="*/ 29 w 260"/>
                <a:gd name="T1" fmla="*/ 5 h 296"/>
                <a:gd name="T2" fmla="*/ 22 w 260"/>
                <a:gd name="T3" fmla="*/ 9 h 296"/>
                <a:gd name="T4" fmla="*/ 17 w 260"/>
                <a:gd name="T5" fmla="*/ 15 h 296"/>
                <a:gd name="T6" fmla="*/ 14 w 260"/>
                <a:gd name="T7" fmla="*/ 26 h 296"/>
                <a:gd name="T8" fmla="*/ 45 w 260"/>
                <a:gd name="T9" fmla="*/ 33 h 296"/>
                <a:gd name="T10" fmla="*/ 48 w 260"/>
                <a:gd name="T11" fmla="*/ 31 h 296"/>
                <a:gd name="T12" fmla="*/ 50 w 260"/>
                <a:gd name="T13" fmla="*/ 28 h 296"/>
                <a:gd name="T14" fmla="*/ 50 w 260"/>
                <a:gd name="T15" fmla="*/ 19 h 296"/>
                <a:gd name="T16" fmla="*/ 45 w 260"/>
                <a:gd name="T17" fmla="*/ 10 h 296"/>
                <a:gd name="T18" fmla="*/ 37 w 260"/>
                <a:gd name="T19" fmla="*/ 5 h 296"/>
                <a:gd name="T20" fmla="*/ 33 w 260"/>
                <a:gd name="T21" fmla="*/ 0 h 296"/>
                <a:gd name="T22" fmla="*/ 45 w 260"/>
                <a:gd name="T23" fmla="*/ 2 h 296"/>
                <a:gd name="T24" fmla="*/ 54 w 260"/>
                <a:gd name="T25" fmla="*/ 9 h 296"/>
                <a:gd name="T26" fmla="*/ 61 w 260"/>
                <a:gd name="T27" fmla="*/ 20 h 296"/>
                <a:gd name="T28" fmla="*/ 63 w 260"/>
                <a:gd name="T29" fmla="*/ 30 h 296"/>
                <a:gd name="T30" fmla="*/ 13 w 260"/>
                <a:gd name="T31" fmla="*/ 37 h 296"/>
                <a:gd name="T32" fmla="*/ 15 w 260"/>
                <a:gd name="T33" fmla="*/ 51 h 296"/>
                <a:gd name="T34" fmla="*/ 19 w 260"/>
                <a:gd name="T35" fmla="*/ 60 h 296"/>
                <a:gd name="T36" fmla="*/ 27 w 260"/>
                <a:gd name="T37" fmla="*/ 66 h 296"/>
                <a:gd name="T38" fmla="*/ 36 w 260"/>
                <a:gd name="T39" fmla="*/ 68 h 296"/>
                <a:gd name="T40" fmla="*/ 47 w 260"/>
                <a:gd name="T41" fmla="*/ 65 h 296"/>
                <a:gd name="T42" fmla="*/ 56 w 260"/>
                <a:gd name="T43" fmla="*/ 57 h 296"/>
                <a:gd name="T44" fmla="*/ 65 w 260"/>
                <a:gd name="T45" fmla="*/ 53 h 296"/>
                <a:gd name="T46" fmla="*/ 56 w 260"/>
                <a:gd name="T47" fmla="*/ 65 h 296"/>
                <a:gd name="T48" fmla="*/ 45 w 260"/>
                <a:gd name="T49" fmla="*/ 72 h 296"/>
                <a:gd name="T50" fmla="*/ 33 w 260"/>
                <a:gd name="T51" fmla="*/ 74 h 296"/>
                <a:gd name="T52" fmla="*/ 20 w 260"/>
                <a:gd name="T53" fmla="*/ 72 h 296"/>
                <a:gd name="T54" fmla="*/ 9 w 260"/>
                <a:gd name="T55" fmla="*/ 64 h 296"/>
                <a:gd name="T56" fmla="*/ 2 w 260"/>
                <a:gd name="T57" fmla="*/ 52 h 296"/>
                <a:gd name="T58" fmla="*/ 0 w 260"/>
                <a:gd name="T59" fmla="*/ 38 h 296"/>
                <a:gd name="T60" fmla="*/ 2 w 260"/>
                <a:gd name="T61" fmla="*/ 22 h 296"/>
                <a:gd name="T62" fmla="*/ 9 w 260"/>
                <a:gd name="T63" fmla="*/ 10 h 296"/>
                <a:gd name="T64" fmla="*/ 20 w 260"/>
                <a:gd name="T65" fmla="*/ 2 h 296"/>
                <a:gd name="T66" fmla="*/ 33 w 260"/>
                <a:gd name="T67" fmla="*/ 0 h 29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w 260"/>
                <a:gd name="T103" fmla="*/ 0 h 296"/>
                <a:gd name="T104" fmla="*/ 260 w 260"/>
                <a:gd name="T105" fmla="*/ 296 h 296"/>
              </a:gdLst>
              <a:ahLst/>
              <a:cxnLst>
                <a:cxn ang="T68">
                  <a:pos x="T0" y="T1"/>
                </a:cxn>
                <a:cxn ang="T69">
                  <a:pos x="T2" y="T3"/>
                </a:cxn>
                <a:cxn ang="T70">
                  <a:pos x="T4" y="T5"/>
                </a:cxn>
                <a:cxn ang="T71">
                  <a:pos x="T6" y="T7"/>
                </a:cxn>
                <a:cxn ang="T72">
                  <a:pos x="T8" y="T9"/>
                </a:cxn>
                <a:cxn ang="T73">
                  <a:pos x="T10" y="T11"/>
                </a:cxn>
                <a:cxn ang="T74">
                  <a:pos x="T12" y="T13"/>
                </a:cxn>
                <a:cxn ang="T75">
                  <a:pos x="T14" y="T15"/>
                </a:cxn>
                <a:cxn ang="T76">
                  <a:pos x="T16" y="T17"/>
                </a:cxn>
                <a:cxn ang="T77">
                  <a:pos x="T18" y="T19"/>
                </a:cxn>
                <a:cxn ang="T78">
                  <a:pos x="T20" y="T21"/>
                </a:cxn>
                <a:cxn ang="T79">
                  <a:pos x="T22" y="T23"/>
                </a:cxn>
                <a:cxn ang="T80">
                  <a:pos x="T24" y="T25"/>
                </a:cxn>
                <a:cxn ang="T81">
                  <a:pos x="T26" y="T27"/>
                </a:cxn>
                <a:cxn ang="T82">
                  <a:pos x="T28" y="T29"/>
                </a:cxn>
                <a:cxn ang="T83">
                  <a:pos x="T30" y="T31"/>
                </a:cxn>
                <a:cxn ang="T84">
                  <a:pos x="T32" y="T33"/>
                </a:cxn>
                <a:cxn ang="T85">
                  <a:pos x="T34" y="T35"/>
                </a:cxn>
                <a:cxn ang="T86">
                  <a:pos x="T36" y="T37"/>
                </a:cxn>
                <a:cxn ang="T87">
                  <a:pos x="T38" y="T39"/>
                </a:cxn>
                <a:cxn ang="T88">
                  <a:pos x="T40" y="T41"/>
                </a:cxn>
                <a:cxn ang="T89">
                  <a:pos x="T42" y="T43"/>
                </a:cxn>
                <a:cxn ang="T90">
                  <a:pos x="T44" y="T45"/>
                </a:cxn>
                <a:cxn ang="T91">
                  <a:pos x="T46" y="T47"/>
                </a:cxn>
                <a:cxn ang="T92">
                  <a:pos x="T48" y="T49"/>
                </a:cxn>
                <a:cxn ang="T93">
                  <a:pos x="T50" y="T51"/>
                </a:cxn>
                <a:cxn ang="T94">
                  <a:pos x="T52" y="T53"/>
                </a:cxn>
                <a:cxn ang="T95">
                  <a:pos x="T54" y="T55"/>
                </a:cxn>
                <a:cxn ang="T96">
                  <a:pos x="T56" y="T57"/>
                </a:cxn>
                <a:cxn ang="T97">
                  <a:pos x="T58" y="T59"/>
                </a:cxn>
                <a:cxn ang="T98">
                  <a:pos x="T60" y="T61"/>
                </a:cxn>
                <a:cxn ang="T99">
                  <a:pos x="T62" y="T63"/>
                </a:cxn>
                <a:cxn ang="T100">
                  <a:pos x="T64" y="T65"/>
                </a:cxn>
                <a:cxn ang="T101">
                  <a:pos x="T66" y="T67"/>
                </a:cxn>
              </a:cxnLst>
              <a:rect l="T102" t="T103" r="T104" b="T105"/>
              <a:pathLst>
                <a:path w="260" h="296">
                  <a:moveTo>
                    <a:pt x="131" y="18"/>
                  </a:moveTo>
                  <a:lnTo>
                    <a:pt x="116" y="19"/>
                  </a:lnTo>
                  <a:lnTo>
                    <a:pt x="103" y="25"/>
                  </a:lnTo>
                  <a:lnTo>
                    <a:pt x="90" y="33"/>
                  </a:lnTo>
                  <a:lnTo>
                    <a:pt x="78" y="46"/>
                  </a:lnTo>
                  <a:lnTo>
                    <a:pt x="68" y="62"/>
                  </a:lnTo>
                  <a:lnTo>
                    <a:pt x="61" y="80"/>
                  </a:lnTo>
                  <a:lnTo>
                    <a:pt x="56" y="104"/>
                  </a:lnTo>
                  <a:lnTo>
                    <a:pt x="55" y="129"/>
                  </a:lnTo>
                  <a:lnTo>
                    <a:pt x="183" y="129"/>
                  </a:lnTo>
                  <a:lnTo>
                    <a:pt x="188" y="128"/>
                  </a:lnTo>
                  <a:lnTo>
                    <a:pt x="193" y="125"/>
                  </a:lnTo>
                  <a:lnTo>
                    <a:pt x="196" y="122"/>
                  </a:lnTo>
                  <a:lnTo>
                    <a:pt x="201" y="112"/>
                  </a:lnTo>
                  <a:lnTo>
                    <a:pt x="202" y="97"/>
                  </a:lnTo>
                  <a:lnTo>
                    <a:pt x="200" y="76"/>
                  </a:lnTo>
                  <a:lnTo>
                    <a:pt x="193" y="57"/>
                  </a:lnTo>
                  <a:lnTo>
                    <a:pt x="181" y="41"/>
                  </a:lnTo>
                  <a:lnTo>
                    <a:pt x="166" y="28"/>
                  </a:lnTo>
                  <a:lnTo>
                    <a:pt x="150" y="20"/>
                  </a:lnTo>
                  <a:lnTo>
                    <a:pt x="131" y="18"/>
                  </a:lnTo>
                  <a:close/>
                  <a:moveTo>
                    <a:pt x="131" y="0"/>
                  </a:moveTo>
                  <a:lnTo>
                    <a:pt x="157" y="2"/>
                  </a:lnTo>
                  <a:lnTo>
                    <a:pt x="180" y="9"/>
                  </a:lnTo>
                  <a:lnTo>
                    <a:pt x="201" y="20"/>
                  </a:lnTo>
                  <a:lnTo>
                    <a:pt x="219" y="37"/>
                  </a:lnTo>
                  <a:lnTo>
                    <a:pt x="234" y="56"/>
                  </a:lnTo>
                  <a:lnTo>
                    <a:pt x="246" y="80"/>
                  </a:lnTo>
                  <a:lnTo>
                    <a:pt x="252" y="100"/>
                  </a:lnTo>
                  <a:lnTo>
                    <a:pt x="255" y="123"/>
                  </a:lnTo>
                  <a:lnTo>
                    <a:pt x="257" y="150"/>
                  </a:lnTo>
                  <a:lnTo>
                    <a:pt x="55" y="150"/>
                  </a:lnTo>
                  <a:lnTo>
                    <a:pt x="57" y="180"/>
                  </a:lnTo>
                  <a:lnTo>
                    <a:pt x="62" y="204"/>
                  </a:lnTo>
                  <a:lnTo>
                    <a:pt x="69" y="225"/>
                  </a:lnTo>
                  <a:lnTo>
                    <a:pt x="79" y="240"/>
                  </a:lnTo>
                  <a:lnTo>
                    <a:pt x="93" y="254"/>
                  </a:lnTo>
                  <a:lnTo>
                    <a:pt x="109" y="263"/>
                  </a:lnTo>
                  <a:lnTo>
                    <a:pt x="127" y="268"/>
                  </a:lnTo>
                  <a:lnTo>
                    <a:pt x="145" y="270"/>
                  </a:lnTo>
                  <a:lnTo>
                    <a:pt x="168" y="268"/>
                  </a:lnTo>
                  <a:lnTo>
                    <a:pt x="189" y="259"/>
                  </a:lnTo>
                  <a:lnTo>
                    <a:pt x="208" y="246"/>
                  </a:lnTo>
                  <a:lnTo>
                    <a:pt x="225" y="228"/>
                  </a:lnTo>
                  <a:lnTo>
                    <a:pt x="240" y="204"/>
                  </a:lnTo>
                  <a:lnTo>
                    <a:pt x="260" y="212"/>
                  </a:lnTo>
                  <a:lnTo>
                    <a:pt x="243" y="238"/>
                  </a:lnTo>
                  <a:lnTo>
                    <a:pt x="226" y="259"/>
                  </a:lnTo>
                  <a:lnTo>
                    <a:pt x="205" y="276"/>
                  </a:lnTo>
                  <a:lnTo>
                    <a:pt x="183" y="287"/>
                  </a:lnTo>
                  <a:lnTo>
                    <a:pt x="159" y="294"/>
                  </a:lnTo>
                  <a:lnTo>
                    <a:pt x="133" y="296"/>
                  </a:lnTo>
                  <a:lnTo>
                    <a:pt x="106" y="294"/>
                  </a:lnTo>
                  <a:lnTo>
                    <a:pt x="82" y="287"/>
                  </a:lnTo>
                  <a:lnTo>
                    <a:pt x="59" y="274"/>
                  </a:lnTo>
                  <a:lnTo>
                    <a:pt x="38" y="256"/>
                  </a:lnTo>
                  <a:lnTo>
                    <a:pt x="22" y="234"/>
                  </a:lnTo>
                  <a:lnTo>
                    <a:pt x="9" y="210"/>
                  </a:lnTo>
                  <a:lnTo>
                    <a:pt x="2" y="182"/>
                  </a:lnTo>
                  <a:lnTo>
                    <a:pt x="0" y="152"/>
                  </a:lnTo>
                  <a:lnTo>
                    <a:pt x="2" y="120"/>
                  </a:lnTo>
                  <a:lnTo>
                    <a:pt x="9" y="91"/>
                  </a:lnTo>
                  <a:lnTo>
                    <a:pt x="22" y="64"/>
                  </a:lnTo>
                  <a:lnTo>
                    <a:pt x="38" y="41"/>
                  </a:lnTo>
                  <a:lnTo>
                    <a:pt x="57" y="23"/>
                  </a:lnTo>
                  <a:lnTo>
                    <a:pt x="81" y="10"/>
                  </a:lnTo>
                  <a:lnTo>
                    <a:pt x="105" y="2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0" name="Freeform 20"/>
            <p:cNvSpPr>
              <a:spLocks/>
            </p:cNvSpPr>
            <p:nvPr/>
          </p:nvSpPr>
          <p:spPr bwMode="auto">
            <a:xfrm>
              <a:off x="5176" y="414"/>
              <a:ext cx="112" cy="146"/>
            </a:xfrm>
            <a:custGeom>
              <a:avLst/>
              <a:gdLst>
                <a:gd name="T0" fmla="*/ 30 w 224"/>
                <a:gd name="T1" fmla="*/ 0 h 293"/>
                <a:gd name="T2" fmla="*/ 42 w 224"/>
                <a:gd name="T3" fmla="*/ 5 h 293"/>
                <a:gd name="T4" fmla="*/ 50 w 224"/>
                <a:gd name="T5" fmla="*/ 0 h 293"/>
                <a:gd name="T6" fmla="*/ 47 w 224"/>
                <a:gd name="T7" fmla="*/ 25 h 293"/>
                <a:gd name="T8" fmla="*/ 42 w 224"/>
                <a:gd name="T9" fmla="*/ 13 h 293"/>
                <a:gd name="T10" fmla="*/ 34 w 224"/>
                <a:gd name="T11" fmla="*/ 7 h 293"/>
                <a:gd name="T12" fmla="*/ 24 w 224"/>
                <a:gd name="T13" fmla="*/ 5 h 293"/>
                <a:gd name="T14" fmla="*/ 15 w 224"/>
                <a:gd name="T15" fmla="*/ 6 h 293"/>
                <a:gd name="T16" fmla="*/ 11 w 224"/>
                <a:gd name="T17" fmla="*/ 11 h 293"/>
                <a:gd name="T18" fmla="*/ 9 w 224"/>
                <a:gd name="T19" fmla="*/ 17 h 293"/>
                <a:gd name="T20" fmla="*/ 11 w 224"/>
                <a:gd name="T21" fmla="*/ 22 h 293"/>
                <a:gd name="T22" fmla="*/ 15 w 224"/>
                <a:gd name="T23" fmla="*/ 26 h 293"/>
                <a:gd name="T24" fmla="*/ 27 w 224"/>
                <a:gd name="T25" fmla="*/ 29 h 293"/>
                <a:gd name="T26" fmla="*/ 38 w 224"/>
                <a:gd name="T27" fmla="*/ 31 h 293"/>
                <a:gd name="T28" fmla="*/ 47 w 224"/>
                <a:gd name="T29" fmla="*/ 35 h 293"/>
                <a:gd name="T30" fmla="*/ 53 w 224"/>
                <a:gd name="T31" fmla="*/ 40 h 293"/>
                <a:gd name="T32" fmla="*/ 56 w 224"/>
                <a:gd name="T33" fmla="*/ 47 h 293"/>
                <a:gd name="T34" fmla="*/ 56 w 224"/>
                <a:gd name="T35" fmla="*/ 55 h 293"/>
                <a:gd name="T36" fmla="*/ 52 w 224"/>
                <a:gd name="T37" fmla="*/ 63 h 293"/>
                <a:gd name="T38" fmla="*/ 45 w 224"/>
                <a:gd name="T39" fmla="*/ 70 h 293"/>
                <a:gd name="T40" fmla="*/ 36 w 224"/>
                <a:gd name="T41" fmla="*/ 73 h 293"/>
                <a:gd name="T42" fmla="*/ 24 w 224"/>
                <a:gd name="T43" fmla="*/ 72 h 293"/>
                <a:gd name="T44" fmla="*/ 11 w 224"/>
                <a:gd name="T45" fmla="*/ 66 h 293"/>
                <a:gd name="T46" fmla="*/ 2 w 224"/>
                <a:gd name="T47" fmla="*/ 72 h 293"/>
                <a:gd name="T48" fmla="*/ 5 w 224"/>
                <a:gd name="T49" fmla="*/ 45 h 293"/>
                <a:gd name="T50" fmla="*/ 10 w 224"/>
                <a:gd name="T51" fmla="*/ 56 h 293"/>
                <a:gd name="T52" fmla="*/ 15 w 224"/>
                <a:gd name="T53" fmla="*/ 63 h 293"/>
                <a:gd name="T54" fmla="*/ 25 w 224"/>
                <a:gd name="T55" fmla="*/ 67 h 293"/>
                <a:gd name="T56" fmla="*/ 36 w 224"/>
                <a:gd name="T57" fmla="*/ 67 h 293"/>
                <a:gd name="T58" fmla="*/ 43 w 224"/>
                <a:gd name="T59" fmla="*/ 64 h 293"/>
                <a:gd name="T60" fmla="*/ 47 w 224"/>
                <a:gd name="T61" fmla="*/ 59 h 293"/>
                <a:gd name="T62" fmla="*/ 47 w 224"/>
                <a:gd name="T63" fmla="*/ 52 h 293"/>
                <a:gd name="T64" fmla="*/ 44 w 224"/>
                <a:gd name="T65" fmla="*/ 48 h 293"/>
                <a:gd name="T66" fmla="*/ 39 w 224"/>
                <a:gd name="T67" fmla="*/ 45 h 293"/>
                <a:gd name="T68" fmla="*/ 20 w 224"/>
                <a:gd name="T69" fmla="*/ 41 h 293"/>
                <a:gd name="T70" fmla="*/ 11 w 224"/>
                <a:gd name="T71" fmla="*/ 38 h 293"/>
                <a:gd name="T72" fmla="*/ 4 w 224"/>
                <a:gd name="T73" fmla="*/ 31 h 293"/>
                <a:gd name="T74" fmla="*/ 1 w 224"/>
                <a:gd name="T75" fmla="*/ 22 h 293"/>
                <a:gd name="T76" fmla="*/ 4 w 224"/>
                <a:gd name="T77" fmla="*/ 12 h 293"/>
                <a:gd name="T78" fmla="*/ 10 w 224"/>
                <a:gd name="T79" fmla="*/ 4 h 293"/>
                <a:gd name="T80" fmla="*/ 20 w 224"/>
                <a:gd name="T81" fmla="*/ 0 h 293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224"/>
                <a:gd name="T124" fmla="*/ 0 h 293"/>
                <a:gd name="T125" fmla="*/ 224 w 224"/>
                <a:gd name="T126" fmla="*/ 293 h 293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224" h="293">
                  <a:moveTo>
                    <a:pt x="99" y="0"/>
                  </a:moveTo>
                  <a:lnTo>
                    <a:pt x="123" y="2"/>
                  </a:lnTo>
                  <a:lnTo>
                    <a:pt x="145" y="10"/>
                  </a:lnTo>
                  <a:lnTo>
                    <a:pt x="167" y="23"/>
                  </a:lnTo>
                  <a:lnTo>
                    <a:pt x="187" y="2"/>
                  </a:lnTo>
                  <a:lnTo>
                    <a:pt x="198" y="2"/>
                  </a:lnTo>
                  <a:lnTo>
                    <a:pt x="206" y="103"/>
                  </a:lnTo>
                  <a:lnTo>
                    <a:pt x="187" y="103"/>
                  </a:lnTo>
                  <a:lnTo>
                    <a:pt x="176" y="76"/>
                  </a:lnTo>
                  <a:lnTo>
                    <a:pt x="165" y="55"/>
                  </a:lnTo>
                  <a:lnTo>
                    <a:pt x="151" y="40"/>
                  </a:lnTo>
                  <a:lnTo>
                    <a:pt x="135" y="30"/>
                  </a:lnTo>
                  <a:lnTo>
                    <a:pt x="116" y="23"/>
                  </a:lnTo>
                  <a:lnTo>
                    <a:pt x="95" y="21"/>
                  </a:lnTo>
                  <a:lnTo>
                    <a:pt x="78" y="22"/>
                  </a:lnTo>
                  <a:lnTo>
                    <a:pt x="63" y="27"/>
                  </a:lnTo>
                  <a:lnTo>
                    <a:pt x="52" y="35"/>
                  </a:lnTo>
                  <a:lnTo>
                    <a:pt x="42" y="45"/>
                  </a:lnTo>
                  <a:lnTo>
                    <a:pt x="37" y="57"/>
                  </a:lnTo>
                  <a:lnTo>
                    <a:pt x="35" y="69"/>
                  </a:lnTo>
                  <a:lnTo>
                    <a:pt x="37" y="81"/>
                  </a:lnTo>
                  <a:lnTo>
                    <a:pt x="42" y="91"/>
                  </a:lnTo>
                  <a:lnTo>
                    <a:pt x="50" y="99"/>
                  </a:lnTo>
                  <a:lnTo>
                    <a:pt x="63" y="107"/>
                  </a:lnTo>
                  <a:lnTo>
                    <a:pt x="82" y="113"/>
                  </a:lnTo>
                  <a:lnTo>
                    <a:pt x="107" y="119"/>
                  </a:lnTo>
                  <a:lnTo>
                    <a:pt x="130" y="124"/>
                  </a:lnTo>
                  <a:lnTo>
                    <a:pt x="149" y="127"/>
                  </a:lnTo>
                  <a:lnTo>
                    <a:pt x="172" y="133"/>
                  </a:lnTo>
                  <a:lnTo>
                    <a:pt x="187" y="140"/>
                  </a:lnTo>
                  <a:lnTo>
                    <a:pt x="199" y="149"/>
                  </a:lnTo>
                  <a:lnTo>
                    <a:pt x="210" y="161"/>
                  </a:lnTo>
                  <a:lnTo>
                    <a:pt x="218" y="173"/>
                  </a:lnTo>
                  <a:lnTo>
                    <a:pt x="223" y="188"/>
                  </a:lnTo>
                  <a:lnTo>
                    <a:pt x="224" y="206"/>
                  </a:lnTo>
                  <a:lnTo>
                    <a:pt x="221" y="223"/>
                  </a:lnTo>
                  <a:lnTo>
                    <a:pt x="217" y="239"/>
                  </a:lnTo>
                  <a:lnTo>
                    <a:pt x="207" y="254"/>
                  </a:lnTo>
                  <a:lnTo>
                    <a:pt x="195" y="268"/>
                  </a:lnTo>
                  <a:lnTo>
                    <a:pt x="179" y="280"/>
                  </a:lnTo>
                  <a:lnTo>
                    <a:pt x="161" y="288"/>
                  </a:lnTo>
                  <a:lnTo>
                    <a:pt x="142" y="292"/>
                  </a:lnTo>
                  <a:lnTo>
                    <a:pt x="120" y="293"/>
                  </a:lnTo>
                  <a:lnTo>
                    <a:pt x="93" y="291"/>
                  </a:lnTo>
                  <a:lnTo>
                    <a:pt x="68" y="282"/>
                  </a:lnTo>
                  <a:lnTo>
                    <a:pt x="43" y="267"/>
                  </a:lnTo>
                  <a:lnTo>
                    <a:pt x="22" y="291"/>
                  </a:lnTo>
                  <a:lnTo>
                    <a:pt x="5" y="291"/>
                  </a:lnTo>
                  <a:lnTo>
                    <a:pt x="0" y="181"/>
                  </a:lnTo>
                  <a:lnTo>
                    <a:pt x="19" y="181"/>
                  </a:lnTo>
                  <a:lnTo>
                    <a:pt x="28" y="206"/>
                  </a:lnTo>
                  <a:lnTo>
                    <a:pt x="39" y="225"/>
                  </a:lnTo>
                  <a:lnTo>
                    <a:pt x="50" y="241"/>
                  </a:lnTo>
                  <a:lnTo>
                    <a:pt x="62" y="253"/>
                  </a:lnTo>
                  <a:lnTo>
                    <a:pt x="79" y="265"/>
                  </a:lnTo>
                  <a:lnTo>
                    <a:pt x="99" y="270"/>
                  </a:lnTo>
                  <a:lnTo>
                    <a:pt x="121" y="273"/>
                  </a:lnTo>
                  <a:lnTo>
                    <a:pt x="142" y="271"/>
                  </a:lnTo>
                  <a:lnTo>
                    <a:pt x="158" y="267"/>
                  </a:lnTo>
                  <a:lnTo>
                    <a:pt x="172" y="259"/>
                  </a:lnTo>
                  <a:lnTo>
                    <a:pt x="181" y="248"/>
                  </a:lnTo>
                  <a:lnTo>
                    <a:pt x="187" y="236"/>
                  </a:lnTo>
                  <a:lnTo>
                    <a:pt x="189" y="222"/>
                  </a:lnTo>
                  <a:lnTo>
                    <a:pt x="188" y="210"/>
                  </a:lnTo>
                  <a:lnTo>
                    <a:pt x="183" y="200"/>
                  </a:lnTo>
                  <a:lnTo>
                    <a:pt x="175" y="192"/>
                  </a:lnTo>
                  <a:lnTo>
                    <a:pt x="165" y="186"/>
                  </a:lnTo>
                  <a:lnTo>
                    <a:pt x="153" y="183"/>
                  </a:lnTo>
                  <a:lnTo>
                    <a:pt x="134" y="178"/>
                  </a:lnTo>
                  <a:lnTo>
                    <a:pt x="78" y="166"/>
                  </a:lnTo>
                  <a:lnTo>
                    <a:pt x="57" y="159"/>
                  </a:lnTo>
                  <a:lnTo>
                    <a:pt x="42" y="154"/>
                  </a:lnTo>
                  <a:lnTo>
                    <a:pt x="27" y="142"/>
                  </a:lnTo>
                  <a:lnTo>
                    <a:pt x="15" y="126"/>
                  </a:lnTo>
                  <a:lnTo>
                    <a:pt x="7" y="107"/>
                  </a:lnTo>
                  <a:lnTo>
                    <a:pt x="4" y="88"/>
                  </a:lnTo>
                  <a:lnTo>
                    <a:pt x="7" y="68"/>
                  </a:lnTo>
                  <a:lnTo>
                    <a:pt x="13" y="50"/>
                  </a:lnTo>
                  <a:lnTo>
                    <a:pt x="25" y="32"/>
                  </a:lnTo>
                  <a:lnTo>
                    <a:pt x="40" y="19"/>
                  </a:lnTo>
                  <a:lnTo>
                    <a:pt x="57" y="8"/>
                  </a:lnTo>
                  <a:lnTo>
                    <a:pt x="77" y="2"/>
                  </a:lnTo>
                  <a:lnTo>
                    <a:pt x="99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1" name="Freeform 21"/>
            <p:cNvSpPr>
              <a:spLocks/>
            </p:cNvSpPr>
            <p:nvPr/>
          </p:nvSpPr>
          <p:spPr bwMode="auto">
            <a:xfrm>
              <a:off x="5488" y="416"/>
              <a:ext cx="155" cy="200"/>
            </a:xfrm>
            <a:custGeom>
              <a:avLst/>
              <a:gdLst>
                <a:gd name="T0" fmla="*/ 33 w 311"/>
                <a:gd name="T1" fmla="*/ 0 h 399"/>
                <a:gd name="T2" fmla="*/ 30 w 311"/>
                <a:gd name="T3" fmla="*/ 5 h 399"/>
                <a:gd name="T4" fmla="*/ 25 w 311"/>
                <a:gd name="T5" fmla="*/ 7 h 399"/>
                <a:gd name="T6" fmla="*/ 23 w 311"/>
                <a:gd name="T7" fmla="*/ 8 h 399"/>
                <a:gd name="T8" fmla="*/ 23 w 311"/>
                <a:gd name="T9" fmla="*/ 11 h 399"/>
                <a:gd name="T10" fmla="*/ 43 w 311"/>
                <a:gd name="T11" fmla="*/ 54 h 399"/>
                <a:gd name="T12" fmla="*/ 59 w 311"/>
                <a:gd name="T13" fmla="*/ 15 h 399"/>
                <a:gd name="T14" fmla="*/ 59 w 311"/>
                <a:gd name="T15" fmla="*/ 10 h 399"/>
                <a:gd name="T16" fmla="*/ 57 w 311"/>
                <a:gd name="T17" fmla="*/ 8 h 399"/>
                <a:gd name="T18" fmla="*/ 52 w 311"/>
                <a:gd name="T19" fmla="*/ 6 h 399"/>
                <a:gd name="T20" fmla="*/ 48 w 311"/>
                <a:gd name="T21" fmla="*/ 0 h 399"/>
                <a:gd name="T22" fmla="*/ 77 w 311"/>
                <a:gd name="T23" fmla="*/ 5 h 399"/>
                <a:gd name="T24" fmla="*/ 70 w 311"/>
                <a:gd name="T25" fmla="*/ 8 h 399"/>
                <a:gd name="T26" fmla="*/ 66 w 311"/>
                <a:gd name="T27" fmla="*/ 13 h 399"/>
                <a:gd name="T28" fmla="*/ 37 w 311"/>
                <a:gd name="T29" fmla="*/ 80 h 399"/>
                <a:gd name="T30" fmla="*/ 30 w 311"/>
                <a:gd name="T31" fmla="*/ 91 h 399"/>
                <a:gd name="T32" fmla="*/ 22 w 311"/>
                <a:gd name="T33" fmla="*/ 98 h 399"/>
                <a:gd name="T34" fmla="*/ 12 w 311"/>
                <a:gd name="T35" fmla="*/ 100 h 399"/>
                <a:gd name="T36" fmla="*/ 5 w 311"/>
                <a:gd name="T37" fmla="*/ 99 h 399"/>
                <a:gd name="T38" fmla="*/ 1 w 311"/>
                <a:gd name="T39" fmla="*/ 95 h 399"/>
                <a:gd name="T40" fmla="*/ 0 w 311"/>
                <a:gd name="T41" fmla="*/ 90 h 399"/>
                <a:gd name="T42" fmla="*/ 2 w 311"/>
                <a:gd name="T43" fmla="*/ 84 h 399"/>
                <a:gd name="T44" fmla="*/ 7 w 311"/>
                <a:gd name="T45" fmla="*/ 82 h 399"/>
                <a:gd name="T46" fmla="*/ 12 w 311"/>
                <a:gd name="T47" fmla="*/ 84 h 399"/>
                <a:gd name="T48" fmla="*/ 13 w 311"/>
                <a:gd name="T49" fmla="*/ 86 h 399"/>
                <a:gd name="T50" fmla="*/ 14 w 311"/>
                <a:gd name="T51" fmla="*/ 90 h 399"/>
                <a:gd name="T52" fmla="*/ 13 w 311"/>
                <a:gd name="T53" fmla="*/ 91 h 399"/>
                <a:gd name="T54" fmla="*/ 13 w 311"/>
                <a:gd name="T55" fmla="*/ 92 h 399"/>
                <a:gd name="T56" fmla="*/ 14 w 311"/>
                <a:gd name="T57" fmla="*/ 93 h 399"/>
                <a:gd name="T58" fmla="*/ 18 w 311"/>
                <a:gd name="T59" fmla="*/ 93 h 399"/>
                <a:gd name="T60" fmla="*/ 24 w 311"/>
                <a:gd name="T61" fmla="*/ 90 h 399"/>
                <a:gd name="T62" fmla="*/ 28 w 311"/>
                <a:gd name="T63" fmla="*/ 84 h 399"/>
                <a:gd name="T64" fmla="*/ 33 w 311"/>
                <a:gd name="T65" fmla="*/ 75 h 399"/>
                <a:gd name="T66" fmla="*/ 10 w 311"/>
                <a:gd name="T67" fmla="*/ 12 h 399"/>
                <a:gd name="T68" fmla="*/ 7 w 311"/>
                <a:gd name="T69" fmla="*/ 8 h 399"/>
                <a:gd name="T70" fmla="*/ 4 w 311"/>
                <a:gd name="T71" fmla="*/ 6 h 399"/>
                <a:gd name="T72" fmla="*/ 0 w 311"/>
                <a:gd name="T73" fmla="*/ 0 h 399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w 311"/>
                <a:gd name="T112" fmla="*/ 0 h 399"/>
                <a:gd name="T113" fmla="*/ 311 w 311"/>
                <a:gd name="T114" fmla="*/ 399 h 399"/>
              </a:gdLst>
              <a:ahLst/>
              <a:cxnLst>
                <a:cxn ang="T74">
                  <a:pos x="T0" y="T1"/>
                </a:cxn>
                <a:cxn ang="T75">
                  <a:pos x="T2" y="T3"/>
                </a:cxn>
                <a:cxn ang="T76">
                  <a:pos x="T4" y="T5"/>
                </a:cxn>
                <a:cxn ang="T77">
                  <a:pos x="T6" y="T7"/>
                </a:cxn>
                <a:cxn ang="T78">
                  <a:pos x="T8" y="T9"/>
                </a:cxn>
                <a:cxn ang="T79">
                  <a:pos x="T10" y="T11"/>
                </a:cxn>
                <a:cxn ang="T80">
                  <a:pos x="T12" y="T13"/>
                </a:cxn>
                <a:cxn ang="T81">
                  <a:pos x="T14" y="T15"/>
                </a:cxn>
                <a:cxn ang="T82">
                  <a:pos x="T16" y="T17"/>
                </a:cxn>
                <a:cxn ang="T83">
                  <a:pos x="T18" y="T19"/>
                </a:cxn>
                <a:cxn ang="T84">
                  <a:pos x="T20" y="T21"/>
                </a:cxn>
                <a:cxn ang="T85">
                  <a:pos x="T22" y="T23"/>
                </a:cxn>
                <a:cxn ang="T86">
                  <a:pos x="T24" y="T25"/>
                </a:cxn>
                <a:cxn ang="T87">
                  <a:pos x="T26" y="T27"/>
                </a:cxn>
                <a:cxn ang="T88">
                  <a:pos x="T28" y="T29"/>
                </a:cxn>
                <a:cxn ang="T89">
                  <a:pos x="T30" y="T31"/>
                </a:cxn>
                <a:cxn ang="T90">
                  <a:pos x="T32" y="T33"/>
                </a:cxn>
                <a:cxn ang="T91">
                  <a:pos x="T34" y="T35"/>
                </a:cxn>
                <a:cxn ang="T92">
                  <a:pos x="T36" y="T37"/>
                </a:cxn>
                <a:cxn ang="T93">
                  <a:pos x="T38" y="T39"/>
                </a:cxn>
                <a:cxn ang="T94">
                  <a:pos x="T40" y="T41"/>
                </a:cxn>
                <a:cxn ang="T95">
                  <a:pos x="T42" y="T43"/>
                </a:cxn>
                <a:cxn ang="T96">
                  <a:pos x="T44" y="T45"/>
                </a:cxn>
                <a:cxn ang="T97">
                  <a:pos x="T46" y="T47"/>
                </a:cxn>
                <a:cxn ang="T98">
                  <a:pos x="T48" y="T49"/>
                </a:cxn>
                <a:cxn ang="T99">
                  <a:pos x="T50" y="T51"/>
                </a:cxn>
                <a:cxn ang="T100">
                  <a:pos x="T52" y="T53"/>
                </a:cxn>
                <a:cxn ang="T101">
                  <a:pos x="T54" y="T55"/>
                </a:cxn>
                <a:cxn ang="T102">
                  <a:pos x="T56" y="T57"/>
                </a:cxn>
                <a:cxn ang="T103">
                  <a:pos x="T58" y="T59"/>
                </a:cxn>
                <a:cxn ang="T104">
                  <a:pos x="T60" y="T61"/>
                </a:cxn>
                <a:cxn ang="T105">
                  <a:pos x="T62" y="T63"/>
                </a:cxn>
                <a:cxn ang="T106">
                  <a:pos x="T64" y="T65"/>
                </a:cxn>
                <a:cxn ang="T107">
                  <a:pos x="T66" y="T67"/>
                </a:cxn>
                <a:cxn ang="T108">
                  <a:pos x="T68" y="T69"/>
                </a:cxn>
                <a:cxn ang="T109">
                  <a:pos x="T70" y="T71"/>
                </a:cxn>
                <a:cxn ang="T110">
                  <a:pos x="T72" y="T73"/>
                </a:cxn>
              </a:cxnLst>
              <a:rect l="T111" t="T112" r="T113" b="T114"/>
              <a:pathLst>
                <a:path w="311" h="399">
                  <a:moveTo>
                    <a:pt x="1" y="0"/>
                  </a:moveTo>
                  <a:lnTo>
                    <a:pt x="135" y="0"/>
                  </a:lnTo>
                  <a:lnTo>
                    <a:pt x="135" y="20"/>
                  </a:lnTo>
                  <a:lnTo>
                    <a:pt x="123" y="20"/>
                  </a:lnTo>
                  <a:lnTo>
                    <a:pt x="108" y="22"/>
                  </a:lnTo>
                  <a:lnTo>
                    <a:pt x="100" y="25"/>
                  </a:lnTo>
                  <a:lnTo>
                    <a:pt x="96" y="27"/>
                  </a:lnTo>
                  <a:lnTo>
                    <a:pt x="95" y="31"/>
                  </a:lnTo>
                  <a:lnTo>
                    <a:pt x="93" y="34"/>
                  </a:lnTo>
                  <a:lnTo>
                    <a:pt x="93" y="41"/>
                  </a:lnTo>
                  <a:lnTo>
                    <a:pt x="95" y="46"/>
                  </a:lnTo>
                  <a:lnTo>
                    <a:pt x="172" y="213"/>
                  </a:lnTo>
                  <a:lnTo>
                    <a:pt x="231" y="75"/>
                  </a:lnTo>
                  <a:lnTo>
                    <a:pt x="237" y="60"/>
                  </a:lnTo>
                  <a:lnTo>
                    <a:pt x="238" y="46"/>
                  </a:lnTo>
                  <a:lnTo>
                    <a:pt x="236" y="37"/>
                  </a:lnTo>
                  <a:lnTo>
                    <a:pt x="232" y="32"/>
                  </a:lnTo>
                  <a:lnTo>
                    <a:pt x="229" y="29"/>
                  </a:lnTo>
                  <a:lnTo>
                    <a:pt x="221" y="25"/>
                  </a:lnTo>
                  <a:lnTo>
                    <a:pt x="209" y="23"/>
                  </a:lnTo>
                  <a:lnTo>
                    <a:pt x="194" y="20"/>
                  </a:lnTo>
                  <a:lnTo>
                    <a:pt x="194" y="0"/>
                  </a:lnTo>
                  <a:lnTo>
                    <a:pt x="311" y="0"/>
                  </a:lnTo>
                  <a:lnTo>
                    <a:pt x="311" y="20"/>
                  </a:lnTo>
                  <a:lnTo>
                    <a:pt x="296" y="24"/>
                  </a:lnTo>
                  <a:lnTo>
                    <a:pt x="283" y="30"/>
                  </a:lnTo>
                  <a:lnTo>
                    <a:pt x="273" y="39"/>
                  </a:lnTo>
                  <a:lnTo>
                    <a:pt x="266" y="50"/>
                  </a:lnTo>
                  <a:lnTo>
                    <a:pt x="161" y="292"/>
                  </a:lnTo>
                  <a:lnTo>
                    <a:pt x="148" y="320"/>
                  </a:lnTo>
                  <a:lnTo>
                    <a:pt x="134" y="344"/>
                  </a:lnTo>
                  <a:lnTo>
                    <a:pt x="120" y="362"/>
                  </a:lnTo>
                  <a:lnTo>
                    <a:pt x="108" y="376"/>
                  </a:lnTo>
                  <a:lnTo>
                    <a:pt x="89" y="389"/>
                  </a:lnTo>
                  <a:lnTo>
                    <a:pt x="70" y="397"/>
                  </a:lnTo>
                  <a:lnTo>
                    <a:pt x="50" y="399"/>
                  </a:lnTo>
                  <a:lnTo>
                    <a:pt x="36" y="398"/>
                  </a:lnTo>
                  <a:lnTo>
                    <a:pt x="23" y="394"/>
                  </a:lnTo>
                  <a:lnTo>
                    <a:pt x="14" y="387"/>
                  </a:lnTo>
                  <a:lnTo>
                    <a:pt x="6" y="377"/>
                  </a:lnTo>
                  <a:lnTo>
                    <a:pt x="1" y="368"/>
                  </a:lnTo>
                  <a:lnTo>
                    <a:pt x="0" y="357"/>
                  </a:lnTo>
                  <a:lnTo>
                    <a:pt x="3" y="344"/>
                  </a:lnTo>
                  <a:lnTo>
                    <a:pt x="8" y="335"/>
                  </a:lnTo>
                  <a:lnTo>
                    <a:pt x="18" y="328"/>
                  </a:lnTo>
                  <a:lnTo>
                    <a:pt x="29" y="325"/>
                  </a:lnTo>
                  <a:lnTo>
                    <a:pt x="40" y="328"/>
                  </a:lnTo>
                  <a:lnTo>
                    <a:pt x="49" y="333"/>
                  </a:lnTo>
                  <a:lnTo>
                    <a:pt x="52" y="337"/>
                  </a:lnTo>
                  <a:lnTo>
                    <a:pt x="55" y="342"/>
                  </a:lnTo>
                  <a:lnTo>
                    <a:pt x="56" y="346"/>
                  </a:lnTo>
                  <a:lnTo>
                    <a:pt x="56" y="357"/>
                  </a:lnTo>
                  <a:lnTo>
                    <a:pt x="55" y="360"/>
                  </a:lnTo>
                  <a:lnTo>
                    <a:pt x="55" y="362"/>
                  </a:lnTo>
                  <a:lnTo>
                    <a:pt x="53" y="365"/>
                  </a:lnTo>
                  <a:lnTo>
                    <a:pt x="53" y="366"/>
                  </a:lnTo>
                  <a:lnTo>
                    <a:pt x="55" y="369"/>
                  </a:lnTo>
                  <a:lnTo>
                    <a:pt x="56" y="372"/>
                  </a:lnTo>
                  <a:lnTo>
                    <a:pt x="63" y="374"/>
                  </a:lnTo>
                  <a:lnTo>
                    <a:pt x="74" y="372"/>
                  </a:lnTo>
                  <a:lnTo>
                    <a:pt x="86" y="366"/>
                  </a:lnTo>
                  <a:lnTo>
                    <a:pt x="97" y="357"/>
                  </a:lnTo>
                  <a:lnTo>
                    <a:pt x="109" y="344"/>
                  </a:lnTo>
                  <a:lnTo>
                    <a:pt x="115" y="333"/>
                  </a:lnTo>
                  <a:lnTo>
                    <a:pt x="124" y="318"/>
                  </a:lnTo>
                  <a:lnTo>
                    <a:pt x="134" y="298"/>
                  </a:lnTo>
                  <a:lnTo>
                    <a:pt x="147" y="273"/>
                  </a:lnTo>
                  <a:lnTo>
                    <a:pt x="41" y="46"/>
                  </a:lnTo>
                  <a:lnTo>
                    <a:pt x="37" y="40"/>
                  </a:lnTo>
                  <a:lnTo>
                    <a:pt x="30" y="31"/>
                  </a:lnTo>
                  <a:lnTo>
                    <a:pt x="27" y="29"/>
                  </a:lnTo>
                  <a:lnTo>
                    <a:pt x="16" y="24"/>
                  </a:lnTo>
                  <a:lnTo>
                    <a:pt x="1" y="2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22"/>
            <p:cNvSpPr>
              <a:spLocks/>
            </p:cNvSpPr>
            <p:nvPr/>
          </p:nvSpPr>
          <p:spPr bwMode="auto">
            <a:xfrm>
              <a:off x="4321" y="119"/>
              <a:ext cx="175" cy="203"/>
            </a:xfrm>
            <a:custGeom>
              <a:avLst/>
              <a:gdLst>
                <a:gd name="T0" fmla="*/ 0 w 350"/>
                <a:gd name="T1" fmla="*/ 0 h 407"/>
                <a:gd name="T2" fmla="*/ 27 w 350"/>
                <a:gd name="T3" fmla="*/ 0 h 407"/>
                <a:gd name="T4" fmla="*/ 67 w 350"/>
                <a:gd name="T5" fmla="*/ 62 h 407"/>
                <a:gd name="T6" fmla="*/ 67 w 350"/>
                <a:gd name="T7" fmla="*/ 0 h 407"/>
                <a:gd name="T8" fmla="*/ 88 w 350"/>
                <a:gd name="T9" fmla="*/ 0 h 407"/>
                <a:gd name="T10" fmla="*/ 88 w 350"/>
                <a:gd name="T11" fmla="*/ 101 h 407"/>
                <a:gd name="T12" fmla="*/ 65 w 350"/>
                <a:gd name="T13" fmla="*/ 101 h 407"/>
                <a:gd name="T14" fmla="*/ 22 w 350"/>
                <a:gd name="T15" fmla="*/ 31 h 407"/>
                <a:gd name="T16" fmla="*/ 22 w 350"/>
                <a:gd name="T17" fmla="*/ 101 h 407"/>
                <a:gd name="T18" fmla="*/ 0 w 350"/>
                <a:gd name="T19" fmla="*/ 101 h 407"/>
                <a:gd name="T20" fmla="*/ 0 w 350"/>
                <a:gd name="T21" fmla="*/ 0 h 407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350"/>
                <a:gd name="T34" fmla="*/ 0 h 407"/>
                <a:gd name="T35" fmla="*/ 350 w 350"/>
                <a:gd name="T36" fmla="*/ 407 h 407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350" h="407">
                  <a:moveTo>
                    <a:pt x="0" y="0"/>
                  </a:moveTo>
                  <a:lnTo>
                    <a:pt x="111" y="0"/>
                  </a:lnTo>
                  <a:lnTo>
                    <a:pt x="265" y="251"/>
                  </a:lnTo>
                  <a:lnTo>
                    <a:pt x="265" y="0"/>
                  </a:lnTo>
                  <a:lnTo>
                    <a:pt x="350" y="0"/>
                  </a:lnTo>
                  <a:lnTo>
                    <a:pt x="350" y="407"/>
                  </a:lnTo>
                  <a:lnTo>
                    <a:pt x="259" y="407"/>
                  </a:lnTo>
                  <a:lnTo>
                    <a:pt x="87" y="125"/>
                  </a:lnTo>
                  <a:lnTo>
                    <a:pt x="87" y="407"/>
                  </a:lnTo>
                  <a:lnTo>
                    <a:pt x="0" y="4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23"/>
            <p:cNvSpPr>
              <a:spLocks/>
            </p:cNvSpPr>
            <p:nvPr/>
          </p:nvSpPr>
          <p:spPr bwMode="auto">
            <a:xfrm>
              <a:off x="4295" y="353"/>
              <a:ext cx="231" cy="211"/>
            </a:xfrm>
            <a:custGeom>
              <a:avLst/>
              <a:gdLst>
                <a:gd name="T0" fmla="*/ 46 w 461"/>
                <a:gd name="T1" fmla="*/ 0 h 422"/>
                <a:gd name="T2" fmla="*/ 36 w 461"/>
                <a:gd name="T3" fmla="*/ 6 h 422"/>
                <a:gd name="T4" fmla="*/ 33 w 461"/>
                <a:gd name="T5" fmla="*/ 7 h 422"/>
                <a:gd name="T6" fmla="*/ 32 w 461"/>
                <a:gd name="T7" fmla="*/ 9 h 422"/>
                <a:gd name="T8" fmla="*/ 31 w 461"/>
                <a:gd name="T9" fmla="*/ 67 h 422"/>
                <a:gd name="T10" fmla="*/ 32 w 461"/>
                <a:gd name="T11" fmla="*/ 78 h 422"/>
                <a:gd name="T12" fmla="*/ 35 w 461"/>
                <a:gd name="T13" fmla="*/ 86 h 422"/>
                <a:gd name="T14" fmla="*/ 42 w 461"/>
                <a:gd name="T15" fmla="*/ 93 h 422"/>
                <a:gd name="T16" fmla="*/ 53 w 461"/>
                <a:gd name="T17" fmla="*/ 97 h 422"/>
                <a:gd name="T18" fmla="*/ 67 w 461"/>
                <a:gd name="T19" fmla="*/ 97 h 422"/>
                <a:gd name="T20" fmla="*/ 78 w 461"/>
                <a:gd name="T21" fmla="*/ 93 h 422"/>
                <a:gd name="T22" fmla="*/ 87 w 461"/>
                <a:gd name="T23" fmla="*/ 85 h 422"/>
                <a:gd name="T24" fmla="*/ 90 w 461"/>
                <a:gd name="T25" fmla="*/ 75 h 422"/>
                <a:gd name="T26" fmla="*/ 91 w 461"/>
                <a:gd name="T27" fmla="*/ 25 h 422"/>
                <a:gd name="T28" fmla="*/ 90 w 461"/>
                <a:gd name="T29" fmla="*/ 14 h 422"/>
                <a:gd name="T30" fmla="*/ 87 w 461"/>
                <a:gd name="T31" fmla="*/ 10 h 422"/>
                <a:gd name="T32" fmla="*/ 85 w 461"/>
                <a:gd name="T33" fmla="*/ 7 h 422"/>
                <a:gd name="T34" fmla="*/ 80 w 461"/>
                <a:gd name="T35" fmla="*/ 6 h 422"/>
                <a:gd name="T36" fmla="*/ 74 w 461"/>
                <a:gd name="T37" fmla="*/ 6 h 422"/>
                <a:gd name="T38" fmla="*/ 116 w 461"/>
                <a:gd name="T39" fmla="*/ 0 h 422"/>
                <a:gd name="T40" fmla="*/ 113 w 461"/>
                <a:gd name="T41" fmla="*/ 6 h 422"/>
                <a:gd name="T42" fmla="*/ 105 w 461"/>
                <a:gd name="T43" fmla="*/ 7 h 422"/>
                <a:gd name="T44" fmla="*/ 100 w 461"/>
                <a:gd name="T45" fmla="*/ 12 h 422"/>
                <a:gd name="T46" fmla="*/ 99 w 461"/>
                <a:gd name="T47" fmla="*/ 21 h 422"/>
                <a:gd name="T48" fmla="*/ 99 w 461"/>
                <a:gd name="T49" fmla="*/ 75 h 422"/>
                <a:gd name="T50" fmla="*/ 95 w 461"/>
                <a:gd name="T51" fmla="*/ 86 h 422"/>
                <a:gd name="T52" fmla="*/ 89 w 461"/>
                <a:gd name="T53" fmla="*/ 95 h 422"/>
                <a:gd name="T54" fmla="*/ 78 w 461"/>
                <a:gd name="T55" fmla="*/ 102 h 422"/>
                <a:gd name="T56" fmla="*/ 65 w 461"/>
                <a:gd name="T57" fmla="*/ 106 h 422"/>
                <a:gd name="T58" fmla="*/ 50 w 461"/>
                <a:gd name="T59" fmla="*/ 106 h 422"/>
                <a:gd name="T60" fmla="*/ 37 w 461"/>
                <a:gd name="T61" fmla="*/ 103 h 422"/>
                <a:gd name="T62" fmla="*/ 27 w 461"/>
                <a:gd name="T63" fmla="*/ 98 h 422"/>
                <a:gd name="T64" fmla="*/ 19 w 461"/>
                <a:gd name="T65" fmla="*/ 88 h 422"/>
                <a:gd name="T66" fmla="*/ 16 w 461"/>
                <a:gd name="T67" fmla="*/ 77 h 422"/>
                <a:gd name="T68" fmla="*/ 15 w 461"/>
                <a:gd name="T69" fmla="*/ 10 h 422"/>
                <a:gd name="T70" fmla="*/ 15 w 461"/>
                <a:gd name="T71" fmla="*/ 7 h 422"/>
                <a:gd name="T72" fmla="*/ 11 w 461"/>
                <a:gd name="T73" fmla="*/ 6 h 422"/>
                <a:gd name="T74" fmla="*/ 0 w 461"/>
                <a:gd name="T75" fmla="*/ 6 h 422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w 461"/>
                <a:gd name="T115" fmla="*/ 0 h 422"/>
                <a:gd name="T116" fmla="*/ 461 w 461"/>
                <a:gd name="T117" fmla="*/ 422 h 422"/>
              </a:gdLst>
              <a:ahLst/>
              <a:cxnLst>
                <a:cxn ang="T76">
                  <a:pos x="T0" y="T1"/>
                </a:cxn>
                <a:cxn ang="T77">
                  <a:pos x="T2" y="T3"/>
                </a:cxn>
                <a:cxn ang="T78">
                  <a:pos x="T4" y="T5"/>
                </a:cxn>
                <a:cxn ang="T79">
                  <a:pos x="T6" y="T7"/>
                </a:cxn>
                <a:cxn ang="T80">
                  <a:pos x="T8" y="T9"/>
                </a:cxn>
                <a:cxn ang="T81">
                  <a:pos x="T10" y="T11"/>
                </a:cxn>
                <a:cxn ang="T82">
                  <a:pos x="T12" y="T13"/>
                </a:cxn>
                <a:cxn ang="T83">
                  <a:pos x="T14" y="T15"/>
                </a:cxn>
                <a:cxn ang="T84">
                  <a:pos x="T16" y="T17"/>
                </a:cxn>
                <a:cxn ang="T85">
                  <a:pos x="T18" y="T19"/>
                </a:cxn>
                <a:cxn ang="T86">
                  <a:pos x="T20" y="T21"/>
                </a:cxn>
                <a:cxn ang="T87">
                  <a:pos x="T22" y="T23"/>
                </a:cxn>
                <a:cxn ang="T88">
                  <a:pos x="T24" y="T25"/>
                </a:cxn>
                <a:cxn ang="T89">
                  <a:pos x="T26" y="T27"/>
                </a:cxn>
                <a:cxn ang="T90">
                  <a:pos x="T28" y="T29"/>
                </a:cxn>
                <a:cxn ang="T91">
                  <a:pos x="T30" y="T31"/>
                </a:cxn>
                <a:cxn ang="T92">
                  <a:pos x="T32" y="T33"/>
                </a:cxn>
                <a:cxn ang="T93">
                  <a:pos x="T34" y="T35"/>
                </a:cxn>
                <a:cxn ang="T94">
                  <a:pos x="T36" y="T37"/>
                </a:cxn>
                <a:cxn ang="T95">
                  <a:pos x="T38" y="T39"/>
                </a:cxn>
                <a:cxn ang="T96">
                  <a:pos x="T40" y="T41"/>
                </a:cxn>
                <a:cxn ang="T97">
                  <a:pos x="T42" y="T43"/>
                </a:cxn>
                <a:cxn ang="T98">
                  <a:pos x="T44" y="T45"/>
                </a:cxn>
                <a:cxn ang="T99">
                  <a:pos x="T46" y="T47"/>
                </a:cxn>
                <a:cxn ang="T100">
                  <a:pos x="T48" y="T49"/>
                </a:cxn>
                <a:cxn ang="T101">
                  <a:pos x="T50" y="T51"/>
                </a:cxn>
                <a:cxn ang="T102">
                  <a:pos x="T52" y="T53"/>
                </a:cxn>
                <a:cxn ang="T103">
                  <a:pos x="T54" y="T55"/>
                </a:cxn>
                <a:cxn ang="T104">
                  <a:pos x="T56" y="T57"/>
                </a:cxn>
                <a:cxn ang="T105">
                  <a:pos x="T58" y="T59"/>
                </a:cxn>
                <a:cxn ang="T106">
                  <a:pos x="T60" y="T61"/>
                </a:cxn>
                <a:cxn ang="T107">
                  <a:pos x="T62" y="T63"/>
                </a:cxn>
                <a:cxn ang="T108">
                  <a:pos x="T64" y="T65"/>
                </a:cxn>
                <a:cxn ang="T109">
                  <a:pos x="T66" y="T67"/>
                </a:cxn>
                <a:cxn ang="T110">
                  <a:pos x="T68" y="T69"/>
                </a:cxn>
                <a:cxn ang="T111">
                  <a:pos x="T70" y="T71"/>
                </a:cxn>
                <a:cxn ang="T112">
                  <a:pos x="T72" y="T73"/>
                </a:cxn>
                <a:cxn ang="T113">
                  <a:pos x="T74" y="T75"/>
                </a:cxn>
              </a:cxnLst>
              <a:rect l="T114" t="T115" r="T116" b="T117"/>
              <a:pathLst>
                <a:path w="461" h="422">
                  <a:moveTo>
                    <a:pt x="0" y="0"/>
                  </a:moveTo>
                  <a:lnTo>
                    <a:pt x="184" y="0"/>
                  </a:lnTo>
                  <a:lnTo>
                    <a:pt x="184" y="22"/>
                  </a:lnTo>
                  <a:lnTo>
                    <a:pt x="144" y="22"/>
                  </a:lnTo>
                  <a:lnTo>
                    <a:pt x="136" y="24"/>
                  </a:lnTo>
                  <a:lnTo>
                    <a:pt x="131" y="27"/>
                  </a:lnTo>
                  <a:lnTo>
                    <a:pt x="127" y="30"/>
                  </a:lnTo>
                  <a:lnTo>
                    <a:pt x="125" y="33"/>
                  </a:lnTo>
                  <a:lnTo>
                    <a:pt x="124" y="38"/>
                  </a:lnTo>
                  <a:lnTo>
                    <a:pt x="124" y="265"/>
                  </a:lnTo>
                  <a:lnTo>
                    <a:pt x="125" y="290"/>
                  </a:lnTo>
                  <a:lnTo>
                    <a:pt x="127" y="309"/>
                  </a:lnTo>
                  <a:lnTo>
                    <a:pt x="131" y="324"/>
                  </a:lnTo>
                  <a:lnTo>
                    <a:pt x="140" y="343"/>
                  </a:lnTo>
                  <a:lnTo>
                    <a:pt x="152" y="359"/>
                  </a:lnTo>
                  <a:lnTo>
                    <a:pt x="168" y="372"/>
                  </a:lnTo>
                  <a:lnTo>
                    <a:pt x="187" y="381"/>
                  </a:lnTo>
                  <a:lnTo>
                    <a:pt x="212" y="387"/>
                  </a:lnTo>
                  <a:lnTo>
                    <a:pt x="238" y="389"/>
                  </a:lnTo>
                  <a:lnTo>
                    <a:pt x="267" y="387"/>
                  </a:lnTo>
                  <a:lnTo>
                    <a:pt x="291" y="381"/>
                  </a:lnTo>
                  <a:lnTo>
                    <a:pt x="312" y="372"/>
                  </a:lnTo>
                  <a:lnTo>
                    <a:pt x="331" y="358"/>
                  </a:lnTo>
                  <a:lnTo>
                    <a:pt x="345" y="340"/>
                  </a:lnTo>
                  <a:lnTo>
                    <a:pt x="354" y="322"/>
                  </a:lnTo>
                  <a:lnTo>
                    <a:pt x="360" y="299"/>
                  </a:lnTo>
                  <a:lnTo>
                    <a:pt x="362" y="275"/>
                  </a:lnTo>
                  <a:lnTo>
                    <a:pt x="362" y="99"/>
                  </a:lnTo>
                  <a:lnTo>
                    <a:pt x="361" y="76"/>
                  </a:lnTo>
                  <a:lnTo>
                    <a:pt x="358" y="59"/>
                  </a:lnTo>
                  <a:lnTo>
                    <a:pt x="354" y="46"/>
                  </a:lnTo>
                  <a:lnTo>
                    <a:pt x="347" y="37"/>
                  </a:lnTo>
                  <a:lnTo>
                    <a:pt x="343" y="33"/>
                  </a:lnTo>
                  <a:lnTo>
                    <a:pt x="339" y="30"/>
                  </a:lnTo>
                  <a:lnTo>
                    <a:pt x="330" y="25"/>
                  </a:lnTo>
                  <a:lnTo>
                    <a:pt x="320" y="23"/>
                  </a:lnTo>
                  <a:lnTo>
                    <a:pt x="309" y="22"/>
                  </a:lnTo>
                  <a:lnTo>
                    <a:pt x="294" y="22"/>
                  </a:lnTo>
                  <a:lnTo>
                    <a:pt x="294" y="0"/>
                  </a:lnTo>
                  <a:lnTo>
                    <a:pt x="461" y="0"/>
                  </a:lnTo>
                  <a:lnTo>
                    <a:pt x="461" y="22"/>
                  </a:lnTo>
                  <a:lnTo>
                    <a:pt x="450" y="22"/>
                  </a:lnTo>
                  <a:lnTo>
                    <a:pt x="432" y="23"/>
                  </a:lnTo>
                  <a:lnTo>
                    <a:pt x="417" y="29"/>
                  </a:lnTo>
                  <a:lnTo>
                    <a:pt x="407" y="37"/>
                  </a:lnTo>
                  <a:lnTo>
                    <a:pt x="400" y="48"/>
                  </a:lnTo>
                  <a:lnTo>
                    <a:pt x="395" y="63"/>
                  </a:lnTo>
                  <a:lnTo>
                    <a:pt x="394" y="81"/>
                  </a:lnTo>
                  <a:lnTo>
                    <a:pt x="394" y="270"/>
                  </a:lnTo>
                  <a:lnTo>
                    <a:pt x="393" y="298"/>
                  </a:lnTo>
                  <a:lnTo>
                    <a:pt x="387" y="322"/>
                  </a:lnTo>
                  <a:lnTo>
                    <a:pt x="379" y="344"/>
                  </a:lnTo>
                  <a:lnTo>
                    <a:pt x="368" y="364"/>
                  </a:lnTo>
                  <a:lnTo>
                    <a:pt x="353" y="380"/>
                  </a:lnTo>
                  <a:lnTo>
                    <a:pt x="333" y="395"/>
                  </a:lnTo>
                  <a:lnTo>
                    <a:pt x="311" y="407"/>
                  </a:lnTo>
                  <a:lnTo>
                    <a:pt x="287" y="416"/>
                  </a:lnTo>
                  <a:lnTo>
                    <a:pt x="260" y="421"/>
                  </a:lnTo>
                  <a:lnTo>
                    <a:pt x="231" y="422"/>
                  </a:lnTo>
                  <a:lnTo>
                    <a:pt x="200" y="421"/>
                  </a:lnTo>
                  <a:lnTo>
                    <a:pt x="172" y="418"/>
                  </a:lnTo>
                  <a:lnTo>
                    <a:pt x="148" y="412"/>
                  </a:lnTo>
                  <a:lnTo>
                    <a:pt x="127" y="404"/>
                  </a:lnTo>
                  <a:lnTo>
                    <a:pt x="105" y="389"/>
                  </a:lnTo>
                  <a:lnTo>
                    <a:pt x="87" y="372"/>
                  </a:lnTo>
                  <a:lnTo>
                    <a:pt x="73" y="350"/>
                  </a:lnTo>
                  <a:lnTo>
                    <a:pt x="66" y="331"/>
                  </a:lnTo>
                  <a:lnTo>
                    <a:pt x="62" y="308"/>
                  </a:lnTo>
                  <a:lnTo>
                    <a:pt x="60" y="283"/>
                  </a:lnTo>
                  <a:lnTo>
                    <a:pt x="60" y="39"/>
                  </a:lnTo>
                  <a:lnTo>
                    <a:pt x="58" y="34"/>
                  </a:lnTo>
                  <a:lnTo>
                    <a:pt x="57" y="31"/>
                  </a:lnTo>
                  <a:lnTo>
                    <a:pt x="54" y="27"/>
                  </a:lnTo>
                  <a:lnTo>
                    <a:pt x="44" y="23"/>
                  </a:lnTo>
                  <a:lnTo>
                    <a:pt x="33" y="22"/>
                  </a:lnTo>
                  <a:lnTo>
                    <a:pt x="0" y="2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4" name="Freeform 24"/>
            <p:cNvSpPr>
              <a:spLocks/>
            </p:cNvSpPr>
            <p:nvPr/>
          </p:nvSpPr>
          <p:spPr bwMode="auto">
            <a:xfrm>
              <a:off x="5326" y="128"/>
              <a:ext cx="95" cy="198"/>
            </a:xfrm>
            <a:custGeom>
              <a:avLst/>
              <a:gdLst>
                <a:gd name="T0" fmla="*/ 32 w 189"/>
                <a:gd name="T1" fmla="*/ 0 h 397"/>
                <a:gd name="T2" fmla="*/ 32 w 189"/>
                <a:gd name="T3" fmla="*/ 22 h 397"/>
                <a:gd name="T4" fmla="*/ 48 w 189"/>
                <a:gd name="T5" fmla="*/ 22 h 397"/>
                <a:gd name="T6" fmla="*/ 48 w 189"/>
                <a:gd name="T7" fmla="*/ 36 h 397"/>
                <a:gd name="T8" fmla="*/ 32 w 189"/>
                <a:gd name="T9" fmla="*/ 36 h 397"/>
                <a:gd name="T10" fmla="*/ 32 w 189"/>
                <a:gd name="T11" fmla="*/ 70 h 397"/>
                <a:gd name="T12" fmla="*/ 32 w 189"/>
                <a:gd name="T13" fmla="*/ 75 h 397"/>
                <a:gd name="T14" fmla="*/ 33 w 189"/>
                <a:gd name="T15" fmla="*/ 78 h 397"/>
                <a:gd name="T16" fmla="*/ 35 w 189"/>
                <a:gd name="T17" fmla="*/ 80 h 397"/>
                <a:gd name="T18" fmla="*/ 37 w 189"/>
                <a:gd name="T19" fmla="*/ 81 h 397"/>
                <a:gd name="T20" fmla="*/ 41 w 189"/>
                <a:gd name="T21" fmla="*/ 82 h 397"/>
                <a:gd name="T22" fmla="*/ 44 w 189"/>
                <a:gd name="T23" fmla="*/ 82 h 397"/>
                <a:gd name="T24" fmla="*/ 48 w 189"/>
                <a:gd name="T25" fmla="*/ 81 h 397"/>
                <a:gd name="T26" fmla="*/ 48 w 189"/>
                <a:gd name="T27" fmla="*/ 98 h 397"/>
                <a:gd name="T28" fmla="*/ 41 w 189"/>
                <a:gd name="T29" fmla="*/ 98 h 397"/>
                <a:gd name="T30" fmla="*/ 35 w 189"/>
                <a:gd name="T31" fmla="*/ 99 h 397"/>
                <a:gd name="T32" fmla="*/ 29 w 189"/>
                <a:gd name="T33" fmla="*/ 98 h 397"/>
                <a:gd name="T34" fmla="*/ 23 w 189"/>
                <a:gd name="T35" fmla="*/ 97 h 397"/>
                <a:gd name="T36" fmla="*/ 19 w 189"/>
                <a:gd name="T37" fmla="*/ 95 h 397"/>
                <a:gd name="T38" fmla="*/ 16 w 189"/>
                <a:gd name="T39" fmla="*/ 92 h 397"/>
                <a:gd name="T40" fmla="*/ 13 w 189"/>
                <a:gd name="T41" fmla="*/ 89 h 397"/>
                <a:gd name="T42" fmla="*/ 12 w 189"/>
                <a:gd name="T43" fmla="*/ 84 h 397"/>
                <a:gd name="T44" fmla="*/ 10 w 189"/>
                <a:gd name="T45" fmla="*/ 79 h 397"/>
                <a:gd name="T46" fmla="*/ 10 w 189"/>
                <a:gd name="T47" fmla="*/ 72 h 397"/>
                <a:gd name="T48" fmla="*/ 10 w 189"/>
                <a:gd name="T49" fmla="*/ 36 h 397"/>
                <a:gd name="T50" fmla="*/ 0 w 189"/>
                <a:gd name="T51" fmla="*/ 36 h 397"/>
                <a:gd name="T52" fmla="*/ 0 w 189"/>
                <a:gd name="T53" fmla="*/ 22 h 397"/>
                <a:gd name="T54" fmla="*/ 10 w 189"/>
                <a:gd name="T55" fmla="*/ 22 h 397"/>
                <a:gd name="T56" fmla="*/ 10 w 189"/>
                <a:gd name="T57" fmla="*/ 4 h 397"/>
                <a:gd name="T58" fmla="*/ 32 w 189"/>
                <a:gd name="T59" fmla="*/ 0 h 397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w 189"/>
                <a:gd name="T91" fmla="*/ 0 h 397"/>
                <a:gd name="T92" fmla="*/ 189 w 189"/>
                <a:gd name="T93" fmla="*/ 397 h 397"/>
              </a:gdLst>
              <a:ahLst/>
              <a:cxnLst>
                <a:cxn ang="T60">
                  <a:pos x="T0" y="T1"/>
                </a:cxn>
                <a:cxn ang="T61">
                  <a:pos x="T2" y="T3"/>
                </a:cxn>
                <a:cxn ang="T62">
                  <a:pos x="T4" y="T5"/>
                </a:cxn>
                <a:cxn ang="T63">
                  <a:pos x="T6" y="T7"/>
                </a:cxn>
                <a:cxn ang="T64">
                  <a:pos x="T8" y="T9"/>
                </a:cxn>
                <a:cxn ang="T65">
                  <a:pos x="T10" y="T11"/>
                </a:cxn>
                <a:cxn ang="T66">
                  <a:pos x="T12" y="T13"/>
                </a:cxn>
                <a:cxn ang="T67">
                  <a:pos x="T14" y="T15"/>
                </a:cxn>
                <a:cxn ang="T68">
                  <a:pos x="T16" y="T17"/>
                </a:cxn>
                <a:cxn ang="T69">
                  <a:pos x="T18" y="T19"/>
                </a:cxn>
                <a:cxn ang="T70">
                  <a:pos x="T20" y="T21"/>
                </a:cxn>
                <a:cxn ang="T71">
                  <a:pos x="T22" y="T23"/>
                </a:cxn>
                <a:cxn ang="T72">
                  <a:pos x="T24" y="T25"/>
                </a:cxn>
                <a:cxn ang="T73">
                  <a:pos x="T26" y="T27"/>
                </a:cxn>
                <a:cxn ang="T74">
                  <a:pos x="T28" y="T29"/>
                </a:cxn>
                <a:cxn ang="T75">
                  <a:pos x="T30" y="T31"/>
                </a:cxn>
                <a:cxn ang="T76">
                  <a:pos x="T32" y="T33"/>
                </a:cxn>
                <a:cxn ang="T77">
                  <a:pos x="T34" y="T35"/>
                </a:cxn>
                <a:cxn ang="T78">
                  <a:pos x="T36" y="T37"/>
                </a:cxn>
                <a:cxn ang="T79">
                  <a:pos x="T38" y="T39"/>
                </a:cxn>
                <a:cxn ang="T80">
                  <a:pos x="T40" y="T41"/>
                </a:cxn>
                <a:cxn ang="T81">
                  <a:pos x="T42" y="T43"/>
                </a:cxn>
                <a:cxn ang="T82">
                  <a:pos x="T44" y="T45"/>
                </a:cxn>
                <a:cxn ang="T83">
                  <a:pos x="T46" y="T47"/>
                </a:cxn>
                <a:cxn ang="T84">
                  <a:pos x="T48" y="T49"/>
                </a:cxn>
                <a:cxn ang="T85">
                  <a:pos x="T50" y="T51"/>
                </a:cxn>
                <a:cxn ang="T86">
                  <a:pos x="T52" y="T53"/>
                </a:cxn>
                <a:cxn ang="T87">
                  <a:pos x="T54" y="T55"/>
                </a:cxn>
                <a:cxn ang="T88">
                  <a:pos x="T56" y="T57"/>
                </a:cxn>
                <a:cxn ang="T89">
                  <a:pos x="T58" y="T59"/>
                </a:cxn>
              </a:cxnLst>
              <a:rect l="T90" t="T91" r="T92" b="T93"/>
              <a:pathLst>
                <a:path w="189" h="397">
                  <a:moveTo>
                    <a:pt x="126" y="0"/>
                  </a:moveTo>
                  <a:lnTo>
                    <a:pt x="126" y="88"/>
                  </a:lnTo>
                  <a:lnTo>
                    <a:pt x="189" y="88"/>
                  </a:lnTo>
                  <a:lnTo>
                    <a:pt x="189" y="146"/>
                  </a:lnTo>
                  <a:lnTo>
                    <a:pt x="126" y="146"/>
                  </a:lnTo>
                  <a:lnTo>
                    <a:pt x="126" y="281"/>
                  </a:lnTo>
                  <a:lnTo>
                    <a:pt x="127" y="300"/>
                  </a:lnTo>
                  <a:lnTo>
                    <a:pt x="130" y="312"/>
                  </a:lnTo>
                  <a:lnTo>
                    <a:pt x="137" y="322"/>
                  </a:lnTo>
                  <a:lnTo>
                    <a:pt x="148" y="327"/>
                  </a:lnTo>
                  <a:lnTo>
                    <a:pt x="163" y="328"/>
                  </a:lnTo>
                  <a:lnTo>
                    <a:pt x="174" y="328"/>
                  </a:lnTo>
                  <a:lnTo>
                    <a:pt x="189" y="326"/>
                  </a:lnTo>
                  <a:lnTo>
                    <a:pt x="189" y="392"/>
                  </a:lnTo>
                  <a:lnTo>
                    <a:pt x="163" y="395"/>
                  </a:lnTo>
                  <a:lnTo>
                    <a:pt x="138" y="397"/>
                  </a:lnTo>
                  <a:lnTo>
                    <a:pt x="114" y="395"/>
                  </a:lnTo>
                  <a:lnTo>
                    <a:pt x="92" y="391"/>
                  </a:lnTo>
                  <a:lnTo>
                    <a:pt x="76" y="383"/>
                  </a:lnTo>
                  <a:lnTo>
                    <a:pt x="62" y="371"/>
                  </a:lnTo>
                  <a:lnTo>
                    <a:pt x="52" y="356"/>
                  </a:lnTo>
                  <a:lnTo>
                    <a:pt x="45" y="338"/>
                  </a:lnTo>
                  <a:lnTo>
                    <a:pt x="40" y="316"/>
                  </a:lnTo>
                  <a:lnTo>
                    <a:pt x="39" y="290"/>
                  </a:lnTo>
                  <a:lnTo>
                    <a:pt x="39" y="146"/>
                  </a:lnTo>
                  <a:lnTo>
                    <a:pt x="0" y="146"/>
                  </a:lnTo>
                  <a:lnTo>
                    <a:pt x="0" y="88"/>
                  </a:lnTo>
                  <a:lnTo>
                    <a:pt x="39" y="88"/>
                  </a:lnTo>
                  <a:lnTo>
                    <a:pt x="39" y="17"/>
                  </a:lnTo>
                  <a:lnTo>
                    <a:pt x="126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5" name="Freeform 25"/>
            <p:cNvSpPr>
              <a:spLocks/>
            </p:cNvSpPr>
            <p:nvPr/>
          </p:nvSpPr>
          <p:spPr bwMode="auto">
            <a:xfrm>
              <a:off x="5383" y="358"/>
              <a:ext cx="106" cy="201"/>
            </a:xfrm>
            <a:custGeom>
              <a:avLst/>
              <a:gdLst>
                <a:gd name="T0" fmla="*/ 20 w 213"/>
                <a:gd name="T1" fmla="*/ 0 h 402"/>
                <a:gd name="T2" fmla="*/ 25 w 213"/>
                <a:gd name="T3" fmla="*/ 0 h 402"/>
                <a:gd name="T4" fmla="*/ 25 w 213"/>
                <a:gd name="T5" fmla="*/ 29 h 402"/>
                <a:gd name="T6" fmla="*/ 47 w 213"/>
                <a:gd name="T7" fmla="*/ 29 h 402"/>
                <a:gd name="T8" fmla="*/ 47 w 213"/>
                <a:gd name="T9" fmla="*/ 35 h 402"/>
                <a:gd name="T10" fmla="*/ 25 w 213"/>
                <a:gd name="T11" fmla="*/ 35 h 402"/>
                <a:gd name="T12" fmla="*/ 25 w 213"/>
                <a:gd name="T13" fmla="*/ 81 h 402"/>
                <a:gd name="T14" fmla="*/ 25 w 213"/>
                <a:gd name="T15" fmla="*/ 85 h 402"/>
                <a:gd name="T16" fmla="*/ 26 w 213"/>
                <a:gd name="T17" fmla="*/ 88 h 402"/>
                <a:gd name="T18" fmla="*/ 28 w 213"/>
                <a:gd name="T19" fmla="*/ 90 h 402"/>
                <a:gd name="T20" fmla="*/ 30 w 213"/>
                <a:gd name="T21" fmla="*/ 92 h 402"/>
                <a:gd name="T22" fmla="*/ 32 w 213"/>
                <a:gd name="T23" fmla="*/ 93 h 402"/>
                <a:gd name="T24" fmla="*/ 35 w 213"/>
                <a:gd name="T25" fmla="*/ 93 h 402"/>
                <a:gd name="T26" fmla="*/ 38 w 213"/>
                <a:gd name="T27" fmla="*/ 93 h 402"/>
                <a:gd name="T28" fmla="*/ 41 w 213"/>
                <a:gd name="T29" fmla="*/ 91 h 402"/>
                <a:gd name="T30" fmla="*/ 44 w 213"/>
                <a:gd name="T31" fmla="*/ 89 h 402"/>
                <a:gd name="T32" fmla="*/ 45 w 213"/>
                <a:gd name="T33" fmla="*/ 86 h 402"/>
                <a:gd name="T34" fmla="*/ 46 w 213"/>
                <a:gd name="T35" fmla="*/ 82 h 402"/>
                <a:gd name="T36" fmla="*/ 47 w 213"/>
                <a:gd name="T37" fmla="*/ 78 h 402"/>
                <a:gd name="T38" fmla="*/ 48 w 213"/>
                <a:gd name="T39" fmla="*/ 73 h 402"/>
                <a:gd name="T40" fmla="*/ 53 w 213"/>
                <a:gd name="T41" fmla="*/ 73 h 402"/>
                <a:gd name="T42" fmla="*/ 52 w 213"/>
                <a:gd name="T43" fmla="*/ 80 h 402"/>
                <a:gd name="T44" fmla="*/ 51 w 213"/>
                <a:gd name="T45" fmla="*/ 85 h 402"/>
                <a:gd name="T46" fmla="*/ 49 w 213"/>
                <a:gd name="T47" fmla="*/ 90 h 402"/>
                <a:gd name="T48" fmla="*/ 46 w 213"/>
                <a:gd name="T49" fmla="*/ 94 h 402"/>
                <a:gd name="T50" fmla="*/ 43 w 213"/>
                <a:gd name="T51" fmla="*/ 97 h 402"/>
                <a:gd name="T52" fmla="*/ 39 w 213"/>
                <a:gd name="T53" fmla="*/ 99 h 402"/>
                <a:gd name="T54" fmla="*/ 35 w 213"/>
                <a:gd name="T55" fmla="*/ 101 h 402"/>
                <a:gd name="T56" fmla="*/ 31 w 213"/>
                <a:gd name="T57" fmla="*/ 101 h 402"/>
                <a:gd name="T58" fmla="*/ 25 w 213"/>
                <a:gd name="T59" fmla="*/ 100 h 402"/>
                <a:gd name="T60" fmla="*/ 21 w 213"/>
                <a:gd name="T61" fmla="*/ 99 h 402"/>
                <a:gd name="T62" fmla="*/ 17 w 213"/>
                <a:gd name="T63" fmla="*/ 96 h 402"/>
                <a:gd name="T64" fmla="*/ 14 w 213"/>
                <a:gd name="T65" fmla="*/ 93 h 402"/>
                <a:gd name="T66" fmla="*/ 13 w 213"/>
                <a:gd name="T67" fmla="*/ 88 h 402"/>
                <a:gd name="T68" fmla="*/ 12 w 213"/>
                <a:gd name="T69" fmla="*/ 83 h 402"/>
                <a:gd name="T70" fmla="*/ 12 w 213"/>
                <a:gd name="T71" fmla="*/ 35 h 402"/>
                <a:gd name="T72" fmla="*/ 0 w 213"/>
                <a:gd name="T73" fmla="*/ 35 h 402"/>
                <a:gd name="T74" fmla="*/ 0 w 213"/>
                <a:gd name="T75" fmla="*/ 30 h 402"/>
                <a:gd name="T76" fmla="*/ 5 w 213"/>
                <a:gd name="T77" fmla="*/ 28 h 402"/>
                <a:gd name="T78" fmla="*/ 9 w 213"/>
                <a:gd name="T79" fmla="*/ 26 h 402"/>
                <a:gd name="T80" fmla="*/ 13 w 213"/>
                <a:gd name="T81" fmla="*/ 23 h 402"/>
                <a:gd name="T82" fmla="*/ 16 w 213"/>
                <a:gd name="T83" fmla="*/ 19 h 402"/>
                <a:gd name="T84" fmla="*/ 18 w 213"/>
                <a:gd name="T85" fmla="*/ 13 h 402"/>
                <a:gd name="T86" fmla="*/ 19 w 213"/>
                <a:gd name="T87" fmla="*/ 7 h 402"/>
                <a:gd name="T88" fmla="*/ 20 w 213"/>
                <a:gd name="T89" fmla="*/ 0 h 402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213"/>
                <a:gd name="T136" fmla="*/ 0 h 402"/>
                <a:gd name="T137" fmla="*/ 213 w 213"/>
                <a:gd name="T138" fmla="*/ 402 h 402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213" h="402">
                  <a:moveTo>
                    <a:pt x="81" y="0"/>
                  </a:moveTo>
                  <a:lnTo>
                    <a:pt x="102" y="0"/>
                  </a:lnTo>
                  <a:lnTo>
                    <a:pt x="102" y="116"/>
                  </a:lnTo>
                  <a:lnTo>
                    <a:pt x="189" y="116"/>
                  </a:lnTo>
                  <a:lnTo>
                    <a:pt x="189" y="140"/>
                  </a:lnTo>
                  <a:lnTo>
                    <a:pt x="102" y="140"/>
                  </a:lnTo>
                  <a:lnTo>
                    <a:pt x="102" y="324"/>
                  </a:lnTo>
                  <a:lnTo>
                    <a:pt x="103" y="339"/>
                  </a:lnTo>
                  <a:lnTo>
                    <a:pt x="106" y="350"/>
                  </a:lnTo>
                  <a:lnTo>
                    <a:pt x="113" y="359"/>
                  </a:lnTo>
                  <a:lnTo>
                    <a:pt x="121" y="366"/>
                  </a:lnTo>
                  <a:lnTo>
                    <a:pt x="131" y="371"/>
                  </a:lnTo>
                  <a:lnTo>
                    <a:pt x="141" y="372"/>
                  </a:lnTo>
                  <a:lnTo>
                    <a:pt x="154" y="370"/>
                  </a:lnTo>
                  <a:lnTo>
                    <a:pt x="165" y="364"/>
                  </a:lnTo>
                  <a:lnTo>
                    <a:pt x="176" y="354"/>
                  </a:lnTo>
                  <a:lnTo>
                    <a:pt x="183" y="342"/>
                  </a:lnTo>
                  <a:lnTo>
                    <a:pt x="187" y="328"/>
                  </a:lnTo>
                  <a:lnTo>
                    <a:pt x="191" y="311"/>
                  </a:lnTo>
                  <a:lnTo>
                    <a:pt x="193" y="290"/>
                  </a:lnTo>
                  <a:lnTo>
                    <a:pt x="213" y="290"/>
                  </a:lnTo>
                  <a:lnTo>
                    <a:pt x="210" y="317"/>
                  </a:lnTo>
                  <a:lnTo>
                    <a:pt x="206" y="340"/>
                  </a:lnTo>
                  <a:lnTo>
                    <a:pt x="198" y="358"/>
                  </a:lnTo>
                  <a:lnTo>
                    <a:pt x="187" y="374"/>
                  </a:lnTo>
                  <a:lnTo>
                    <a:pt x="174" y="387"/>
                  </a:lnTo>
                  <a:lnTo>
                    <a:pt x="159" y="395"/>
                  </a:lnTo>
                  <a:lnTo>
                    <a:pt x="143" y="401"/>
                  </a:lnTo>
                  <a:lnTo>
                    <a:pt x="125" y="402"/>
                  </a:lnTo>
                  <a:lnTo>
                    <a:pt x="103" y="400"/>
                  </a:lnTo>
                  <a:lnTo>
                    <a:pt x="84" y="393"/>
                  </a:lnTo>
                  <a:lnTo>
                    <a:pt x="69" y="382"/>
                  </a:lnTo>
                  <a:lnTo>
                    <a:pt x="59" y="369"/>
                  </a:lnTo>
                  <a:lnTo>
                    <a:pt x="52" y="351"/>
                  </a:lnTo>
                  <a:lnTo>
                    <a:pt x="50" y="332"/>
                  </a:lnTo>
                  <a:lnTo>
                    <a:pt x="50" y="140"/>
                  </a:lnTo>
                  <a:lnTo>
                    <a:pt x="0" y="140"/>
                  </a:lnTo>
                  <a:lnTo>
                    <a:pt x="0" y="120"/>
                  </a:lnTo>
                  <a:lnTo>
                    <a:pt x="21" y="115"/>
                  </a:lnTo>
                  <a:lnTo>
                    <a:pt x="39" y="104"/>
                  </a:lnTo>
                  <a:lnTo>
                    <a:pt x="53" y="91"/>
                  </a:lnTo>
                  <a:lnTo>
                    <a:pt x="65" y="73"/>
                  </a:lnTo>
                  <a:lnTo>
                    <a:pt x="73" y="52"/>
                  </a:lnTo>
                  <a:lnTo>
                    <a:pt x="79" y="28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6" name="Freeform 26"/>
            <p:cNvSpPr>
              <a:spLocks/>
            </p:cNvSpPr>
            <p:nvPr/>
          </p:nvSpPr>
          <p:spPr bwMode="auto">
            <a:xfrm>
              <a:off x="5044" y="411"/>
              <a:ext cx="123" cy="145"/>
            </a:xfrm>
            <a:custGeom>
              <a:avLst/>
              <a:gdLst>
                <a:gd name="T0" fmla="*/ 53 w 246"/>
                <a:gd name="T1" fmla="*/ 0 h 290"/>
                <a:gd name="T2" fmla="*/ 56 w 246"/>
                <a:gd name="T3" fmla="*/ 1 h 290"/>
                <a:gd name="T4" fmla="*/ 59 w 246"/>
                <a:gd name="T5" fmla="*/ 2 h 290"/>
                <a:gd name="T6" fmla="*/ 61 w 246"/>
                <a:gd name="T7" fmla="*/ 5 h 290"/>
                <a:gd name="T8" fmla="*/ 62 w 246"/>
                <a:gd name="T9" fmla="*/ 9 h 290"/>
                <a:gd name="T10" fmla="*/ 61 w 246"/>
                <a:gd name="T11" fmla="*/ 12 h 290"/>
                <a:gd name="T12" fmla="*/ 60 w 246"/>
                <a:gd name="T13" fmla="*/ 14 h 290"/>
                <a:gd name="T14" fmla="*/ 57 w 246"/>
                <a:gd name="T15" fmla="*/ 17 h 290"/>
                <a:gd name="T16" fmla="*/ 54 w 246"/>
                <a:gd name="T17" fmla="*/ 18 h 290"/>
                <a:gd name="T18" fmla="*/ 51 w 246"/>
                <a:gd name="T19" fmla="*/ 18 h 290"/>
                <a:gd name="T20" fmla="*/ 49 w 246"/>
                <a:gd name="T21" fmla="*/ 17 h 290"/>
                <a:gd name="T22" fmla="*/ 48 w 246"/>
                <a:gd name="T23" fmla="*/ 15 h 290"/>
                <a:gd name="T24" fmla="*/ 47 w 246"/>
                <a:gd name="T25" fmla="*/ 13 h 290"/>
                <a:gd name="T26" fmla="*/ 46 w 246"/>
                <a:gd name="T27" fmla="*/ 12 h 290"/>
                <a:gd name="T28" fmla="*/ 45 w 246"/>
                <a:gd name="T29" fmla="*/ 12 h 290"/>
                <a:gd name="T30" fmla="*/ 41 w 246"/>
                <a:gd name="T31" fmla="*/ 13 h 290"/>
                <a:gd name="T32" fmla="*/ 38 w 246"/>
                <a:gd name="T33" fmla="*/ 15 h 290"/>
                <a:gd name="T34" fmla="*/ 35 w 246"/>
                <a:gd name="T35" fmla="*/ 18 h 290"/>
                <a:gd name="T36" fmla="*/ 33 w 246"/>
                <a:gd name="T37" fmla="*/ 23 h 290"/>
                <a:gd name="T38" fmla="*/ 31 w 246"/>
                <a:gd name="T39" fmla="*/ 28 h 290"/>
                <a:gd name="T40" fmla="*/ 30 w 246"/>
                <a:gd name="T41" fmla="*/ 34 h 290"/>
                <a:gd name="T42" fmla="*/ 28 w 246"/>
                <a:gd name="T43" fmla="*/ 38 h 290"/>
                <a:gd name="T44" fmla="*/ 28 w 246"/>
                <a:gd name="T45" fmla="*/ 44 h 290"/>
                <a:gd name="T46" fmla="*/ 28 w 246"/>
                <a:gd name="T47" fmla="*/ 49 h 290"/>
                <a:gd name="T48" fmla="*/ 28 w 246"/>
                <a:gd name="T49" fmla="*/ 63 h 290"/>
                <a:gd name="T50" fmla="*/ 28 w 246"/>
                <a:gd name="T51" fmla="*/ 65 h 290"/>
                <a:gd name="T52" fmla="*/ 29 w 246"/>
                <a:gd name="T53" fmla="*/ 65 h 290"/>
                <a:gd name="T54" fmla="*/ 30 w 246"/>
                <a:gd name="T55" fmla="*/ 66 h 290"/>
                <a:gd name="T56" fmla="*/ 31 w 246"/>
                <a:gd name="T57" fmla="*/ 67 h 290"/>
                <a:gd name="T58" fmla="*/ 36 w 246"/>
                <a:gd name="T59" fmla="*/ 67 h 290"/>
                <a:gd name="T60" fmla="*/ 45 w 246"/>
                <a:gd name="T61" fmla="*/ 67 h 290"/>
                <a:gd name="T62" fmla="*/ 45 w 246"/>
                <a:gd name="T63" fmla="*/ 73 h 290"/>
                <a:gd name="T64" fmla="*/ 1 w 246"/>
                <a:gd name="T65" fmla="*/ 73 h 290"/>
                <a:gd name="T66" fmla="*/ 1 w 246"/>
                <a:gd name="T67" fmla="*/ 67 h 290"/>
                <a:gd name="T68" fmla="*/ 8 w 246"/>
                <a:gd name="T69" fmla="*/ 67 h 290"/>
                <a:gd name="T70" fmla="*/ 11 w 246"/>
                <a:gd name="T71" fmla="*/ 67 h 290"/>
                <a:gd name="T72" fmla="*/ 13 w 246"/>
                <a:gd name="T73" fmla="*/ 66 h 290"/>
                <a:gd name="T74" fmla="*/ 14 w 246"/>
                <a:gd name="T75" fmla="*/ 65 h 290"/>
                <a:gd name="T76" fmla="*/ 15 w 246"/>
                <a:gd name="T77" fmla="*/ 65 h 290"/>
                <a:gd name="T78" fmla="*/ 15 w 246"/>
                <a:gd name="T79" fmla="*/ 63 h 290"/>
                <a:gd name="T80" fmla="*/ 15 w 246"/>
                <a:gd name="T81" fmla="*/ 18 h 290"/>
                <a:gd name="T82" fmla="*/ 14 w 246"/>
                <a:gd name="T83" fmla="*/ 13 h 290"/>
                <a:gd name="T84" fmla="*/ 13 w 246"/>
                <a:gd name="T85" fmla="*/ 10 h 290"/>
                <a:gd name="T86" fmla="*/ 10 w 246"/>
                <a:gd name="T87" fmla="*/ 9 h 290"/>
                <a:gd name="T88" fmla="*/ 7 w 246"/>
                <a:gd name="T89" fmla="*/ 8 h 290"/>
                <a:gd name="T90" fmla="*/ 0 w 246"/>
                <a:gd name="T91" fmla="*/ 8 h 290"/>
                <a:gd name="T92" fmla="*/ 0 w 246"/>
                <a:gd name="T93" fmla="*/ 2 h 290"/>
                <a:gd name="T94" fmla="*/ 26 w 246"/>
                <a:gd name="T95" fmla="*/ 1 h 290"/>
                <a:gd name="T96" fmla="*/ 26 w 246"/>
                <a:gd name="T97" fmla="*/ 30 h 290"/>
                <a:gd name="T98" fmla="*/ 28 w 246"/>
                <a:gd name="T99" fmla="*/ 23 h 290"/>
                <a:gd name="T100" fmla="*/ 31 w 246"/>
                <a:gd name="T101" fmla="*/ 18 h 290"/>
                <a:gd name="T102" fmla="*/ 34 w 246"/>
                <a:gd name="T103" fmla="*/ 11 h 290"/>
                <a:gd name="T104" fmla="*/ 38 w 246"/>
                <a:gd name="T105" fmla="*/ 7 h 290"/>
                <a:gd name="T106" fmla="*/ 43 w 246"/>
                <a:gd name="T107" fmla="*/ 3 h 290"/>
                <a:gd name="T108" fmla="*/ 48 w 246"/>
                <a:gd name="T109" fmla="*/ 1 h 290"/>
                <a:gd name="T110" fmla="*/ 53 w 246"/>
                <a:gd name="T111" fmla="*/ 0 h 290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w 246"/>
                <a:gd name="T169" fmla="*/ 0 h 290"/>
                <a:gd name="T170" fmla="*/ 246 w 246"/>
                <a:gd name="T171" fmla="*/ 290 h 290"/>
              </a:gdLst>
              <a:ahLst/>
              <a:cxnLst>
                <a:cxn ang="T112">
                  <a:pos x="T0" y="T1"/>
                </a:cxn>
                <a:cxn ang="T113">
                  <a:pos x="T2" y="T3"/>
                </a:cxn>
                <a:cxn ang="T114">
                  <a:pos x="T4" y="T5"/>
                </a:cxn>
                <a:cxn ang="T115">
                  <a:pos x="T6" y="T7"/>
                </a:cxn>
                <a:cxn ang="T116">
                  <a:pos x="T8" y="T9"/>
                </a:cxn>
                <a:cxn ang="T117">
                  <a:pos x="T10" y="T11"/>
                </a:cxn>
                <a:cxn ang="T118">
                  <a:pos x="T12" y="T13"/>
                </a:cxn>
                <a:cxn ang="T119">
                  <a:pos x="T14" y="T15"/>
                </a:cxn>
                <a:cxn ang="T120">
                  <a:pos x="T16" y="T17"/>
                </a:cxn>
                <a:cxn ang="T121">
                  <a:pos x="T18" y="T19"/>
                </a:cxn>
                <a:cxn ang="T122">
                  <a:pos x="T20" y="T21"/>
                </a:cxn>
                <a:cxn ang="T123">
                  <a:pos x="T22" y="T23"/>
                </a:cxn>
                <a:cxn ang="T124">
                  <a:pos x="T24" y="T25"/>
                </a:cxn>
                <a:cxn ang="T125">
                  <a:pos x="T26" y="T27"/>
                </a:cxn>
                <a:cxn ang="T126">
                  <a:pos x="T28" y="T29"/>
                </a:cxn>
                <a:cxn ang="T127">
                  <a:pos x="T30" y="T31"/>
                </a:cxn>
                <a:cxn ang="T128">
                  <a:pos x="T32" y="T33"/>
                </a:cxn>
                <a:cxn ang="T129">
                  <a:pos x="T34" y="T35"/>
                </a:cxn>
                <a:cxn ang="T130">
                  <a:pos x="T36" y="T37"/>
                </a:cxn>
                <a:cxn ang="T131">
                  <a:pos x="T38" y="T39"/>
                </a:cxn>
                <a:cxn ang="T132">
                  <a:pos x="T40" y="T41"/>
                </a:cxn>
                <a:cxn ang="T133">
                  <a:pos x="T42" y="T43"/>
                </a:cxn>
                <a:cxn ang="T134">
                  <a:pos x="T44" y="T45"/>
                </a:cxn>
                <a:cxn ang="T135">
                  <a:pos x="T46" y="T47"/>
                </a:cxn>
                <a:cxn ang="T136">
                  <a:pos x="T48" y="T49"/>
                </a:cxn>
                <a:cxn ang="T137">
                  <a:pos x="T50" y="T51"/>
                </a:cxn>
                <a:cxn ang="T138">
                  <a:pos x="T52" y="T53"/>
                </a:cxn>
                <a:cxn ang="T139">
                  <a:pos x="T54" y="T55"/>
                </a:cxn>
                <a:cxn ang="T140">
                  <a:pos x="T56" y="T57"/>
                </a:cxn>
                <a:cxn ang="T141">
                  <a:pos x="T58" y="T59"/>
                </a:cxn>
                <a:cxn ang="T142">
                  <a:pos x="T60" y="T61"/>
                </a:cxn>
                <a:cxn ang="T143">
                  <a:pos x="T62" y="T63"/>
                </a:cxn>
                <a:cxn ang="T144">
                  <a:pos x="T64" y="T65"/>
                </a:cxn>
                <a:cxn ang="T145">
                  <a:pos x="T66" y="T67"/>
                </a:cxn>
                <a:cxn ang="T146">
                  <a:pos x="T68" y="T69"/>
                </a:cxn>
                <a:cxn ang="T147">
                  <a:pos x="T70" y="T71"/>
                </a:cxn>
                <a:cxn ang="T148">
                  <a:pos x="T72" y="T73"/>
                </a:cxn>
                <a:cxn ang="T149">
                  <a:pos x="T74" y="T75"/>
                </a:cxn>
                <a:cxn ang="T150">
                  <a:pos x="T76" y="T77"/>
                </a:cxn>
                <a:cxn ang="T151">
                  <a:pos x="T78" y="T79"/>
                </a:cxn>
                <a:cxn ang="T152">
                  <a:pos x="T80" y="T81"/>
                </a:cxn>
                <a:cxn ang="T153">
                  <a:pos x="T82" y="T83"/>
                </a:cxn>
                <a:cxn ang="T154">
                  <a:pos x="T84" y="T85"/>
                </a:cxn>
                <a:cxn ang="T155">
                  <a:pos x="T86" y="T87"/>
                </a:cxn>
                <a:cxn ang="T156">
                  <a:pos x="T88" y="T89"/>
                </a:cxn>
                <a:cxn ang="T157">
                  <a:pos x="T90" y="T91"/>
                </a:cxn>
                <a:cxn ang="T158">
                  <a:pos x="T92" y="T93"/>
                </a:cxn>
                <a:cxn ang="T159">
                  <a:pos x="T94" y="T95"/>
                </a:cxn>
                <a:cxn ang="T160">
                  <a:pos x="T96" y="T97"/>
                </a:cxn>
                <a:cxn ang="T161">
                  <a:pos x="T98" y="T99"/>
                </a:cxn>
                <a:cxn ang="T162">
                  <a:pos x="T100" y="T101"/>
                </a:cxn>
                <a:cxn ang="T163">
                  <a:pos x="T102" y="T103"/>
                </a:cxn>
                <a:cxn ang="T164">
                  <a:pos x="T104" y="T105"/>
                </a:cxn>
                <a:cxn ang="T165">
                  <a:pos x="T106" y="T107"/>
                </a:cxn>
                <a:cxn ang="T166">
                  <a:pos x="T108" y="T109"/>
                </a:cxn>
                <a:cxn ang="T167">
                  <a:pos x="T110" y="T111"/>
                </a:cxn>
              </a:cxnLst>
              <a:rect l="T168" t="T169" r="T170" b="T171"/>
              <a:pathLst>
                <a:path w="246" h="290">
                  <a:moveTo>
                    <a:pt x="209" y="0"/>
                  </a:moveTo>
                  <a:lnTo>
                    <a:pt x="223" y="3"/>
                  </a:lnTo>
                  <a:lnTo>
                    <a:pt x="235" y="10"/>
                  </a:lnTo>
                  <a:lnTo>
                    <a:pt x="243" y="21"/>
                  </a:lnTo>
                  <a:lnTo>
                    <a:pt x="246" y="35"/>
                  </a:lnTo>
                  <a:lnTo>
                    <a:pt x="244" y="49"/>
                  </a:lnTo>
                  <a:lnTo>
                    <a:pt x="237" y="59"/>
                  </a:lnTo>
                  <a:lnTo>
                    <a:pt x="227" y="67"/>
                  </a:lnTo>
                  <a:lnTo>
                    <a:pt x="213" y="70"/>
                  </a:lnTo>
                  <a:lnTo>
                    <a:pt x="202" y="69"/>
                  </a:lnTo>
                  <a:lnTo>
                    <a:pt x="195" y="65"/>
                  </a:lnTo>
                  <a:lnTo>
                    <a:pt x="190" y="60"/>
                  </a:lnTo>
                  <a:lnTo>
                    <a:pt x="186" y="55"/>
                  </a:lnTo>
                  <a:lnTo>
                    <a:pt x="183" y="51"/>
                  </a:lnTo>
                  <a:lnTo>
                    <a:pt x="177" y="50"/>
                  </a:lnTo>
                  <a:lnTo>
                    <a:pt x="163" y="54"/>
                  </a:lnTo>
                  <a:lnTo>
                    <a:pt x="150" y="62"/>
                  </a:lnTo>
                  <a:lnTo>
                    <a:pt x="139" y="75"/>
                  </a:lnTo>
                  <a:lnTo>
                    <a:pt x="130" y="93"/>
                  </a:lnTo>
                  <a:lnTo>
                    <a:pt x="123" y="112"/>
                  </a:lnTo>
                  <a:lnTo>
                    <a:pt x="117" y="133"/>
                  </a:lnTo>
                  <a:lnTo>
                    <a:pt x="112" y="155"/>
                  </a:lnTo>
                  <a:lnTo>
                    <a:pt x="110" y="176"/>
                  </a:lnTo>
                  <a:lnTo>
                    <a:pt x="109" y="196"/>
                  </a:lnTo>
                  <a:lnTo>
                    <a:pt x="109" y="252"/>
                  </a:lnTo>
                  <a:lnTo>
                    <a:pt x="111" y="257"/>
                  </a:lnTo>
                  <a:lnTo>
                    <a:pt x="113" y="260"/>
                  </a:lnTo>
                  <a:lnTo>
                    <a:pt x="117" y="263"/>
                  </a:lnTo>
                  <a:lnTo>
                    <a:pt x="126" y="267"/>
                  </a:lnTo>
                  <a:lnTo>
                    <a:pt x="141" y="268"/>
                  </a:lnTo>
                  <a:lnTo>
                    <a:pt x="177" y="268"/>
                  </a:lnTo>
                  <a:lnTo>
                    <a:pt x="177" y="290"/>
                  </a:lnTo>
                  <a:lnTo>
                    <a:pt x="1" y="290"/>
                  </a:lnTo>
                  <a:lnTo>
                    <a:pt x="1" y="268"/>
                  </a:lnTo>
                  <a:lnTo>
                    <a:pt x="29" y="268"/>
                  </a:lnTo>
                  <a:lnTo>
                    <a:pt x="42" y="267"/>
                  </a:lnTo>
                  <a:lnTo>
                    <a:pt x="51" y="263"/>
                  </a:lnTo>
                  <a:lnTo>
                    <a:pt x="55" y="260"/>
                  </a:lnTo>
                  <a:lnTo>
                    <a:pt x="57" y="257"/>
                  </a:lnTo>
                  <a:lnTo>
                    <a:pt x="58" y="253"/>
                  </a:lnTo>
                  <a:lnTo>
                    <a:pt x="58" y="71"/>
                  </a:lnTo>
                  <a:lnTo>
                    <a:pt x="56" y="54"/>
                  </a:lnTo>
                  <a:lnTo>
                    <a:pt x="49" y="41"/>
                  </a:lnTo>
                  <a:lnTo>
                    <a:pt x="38" y="34"/>
                  </a:lnTo>
                  <a:lnTo>
                    <a:pt x="25" y="32"/>
                  </a:lnTo>
                  <a:lnTo>
                    <a:pt x="0" y="32"/>
                  </a:lnTo>
                  <a:lnTo>
                    <a:pt x="0" y="10"/>
                  </a:lnTo>
                  <a:lnTo>
                    <a:pt x="102" y="5"/>
                  </a:lnTo>
                  <a:lnTo>
                    <a:pt x="102" y="122"/>
                  </a:lnTo>
                  <a:lnTo>
                    <a:pt x="111" y="95"/>
                  </a:lnTo>
                  <a:lnTo>
                    <a:pt x="122" y="70"/>
                  </a:lnTo>
                  <a:lnTo>
                    <a:pt x="135" y="47"/>
                  </a:lnTo>
                  <a:lnTo>
                    <a:pt x="152" y="28"/>
                  </a:lnTo>
                  <a:lnTo>
                    <a:pt x="169" y="13"/>
                  </a:lnTo>
                  <a:lnTo>
                    <a:pt x="189" y="4"/>
                  </a:lnTo>
                  <a:lnTo>
                    <a:pt x="209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7" name="Freeform 27"/>
            <p:cNvSpPr>
              <a:spLocks/>
            </p:cNvSpPr>
            <p:nvPr/>
          </p:nvSpPr>
          <p:spPr bwMode="auto">
            <a:xfrm>
              <a:off x="3742" y="119"/>
              <a:ext cx="535" cy="626"/>
            </a:xfrm>
            <a:custGeom>
              <a:avLst/>
              <a:gdLst>
                <a:gd name="T0" fmla="*/ 0 w 1069"/>
                <a:gd name="T1" fmla="*/ 0 h 1252"/>
                <a:gd name="T2" fmla="*/ 268 w 1069"/>
                <a:gd name="T3" fmla="*/ 0 h 1252"/>
                <a:gd name="T4" fmla="*/ 268 w 1069"/>
                <a:gd name="T5" fmla="*/ 101 h 1252"/>
                <a:gd name="T6" fmla="*/ 267 w 1069"/>
                <a:gd name="T7" fmla="*/ 119 h 1252"/>
                <a:gd name="T8" fmla="*/ 265 w 1069"/>
                <a:gd name="T9" fmla="*/ 138 h 1252"/>
                <a:gd name="T10" fmla="*/ 262 w 1069"/>
                <a:gd name="T11" fmla="*/ 154 h 1252"/>
                <a:gd name="T12" fmla="*/ 258 w 1069"/>
                <a:gd name="T13" fmla="*/ 169 h 1252"/>
                <a:gd name="T14" fmla="*/ 253 w 1069"/>
                <a:gd name="T15" fmla="*/ 184 h 1252"/>
                <a:gd name="T16" fmla="*/ 247 w 1069"/>
                <a:gd name="T17" fmla="*/ 197 h 1252"/>
                <a:gd name="T18" fmla="*/ 240 w 1069"/>
                <a:gd name="T19" fmla="*/ 210 h 1252"/>
                <a:gd name="T20" fmla="*/ 233 w 1069"/>
                <a:gd name="T21" fmla="*/ 223 h 1252"/>
                <a:gd name="T22" fmla="*/ 226 w 1069"/>
                <a:gd name="T23" fmla="*/ 234 h 1252"/>
                <a:gd name="T24" fmla="*/ 217 w 1069"/>
                <a:gd name="T25" fmla="*/ 244 h 1252"/>
                <a:gd name="T26" fmla="*/ 209 w 1069"/>
                <a:gd name="T27" fmla="*/ 254 h 1252"/>
                <a:gd name="T28" fmla="*/ 201 w 1069"/>
                <a:gd name="T29" fmla="*/ 264 h 1252"/>
                <a:gd name="T30" fmla="*/ 193 w 1069"/>
                <a:gd name="T31" fmla="*/ 272 h 1252"/>
                <a:gd name="T32" fmla="*/ 184 w 1069"/>
                <a:gd name="T33" fmla="*/ 279 h 1252"/>
                <a:gd name="T34" fmla="*/ 176 w 1069"/>
                <a:gd name="T35" fmla="*/ 286 h 1252"/>
                <a:gd name="T36" fmla="*/ 169 w 1069"/>
                <a:gd name="T37" fmla="*/ 292 h 1252"/>
                <a:gd name="T38" fmla="*/ 161 w 1069"/>
                <a:gd name="T39" fmla="*/ 297 h 1252"/>
                <a:gd name="T40" fmla="*/ 155 w 1069"/>
                <a:gd name="T41" fmla="*/ 301 h 1252"/>
                <a:gd name="T42" fmla="*/ 149 w 1069"/>
                <a:gd name="T43" fmla="*/ 305 h 1252"/>
                <a:gd name="T44" fmla="*/ 144 w 1069"/>
                <a:gd name="T45" fmla="*/ 308 h 1252"/>
                <a:gd name="T46" fmla="*/ 140 w 1069"/>
                <a:gd name="T47" fmla="*/ 310 h 1252"/>
                <a:gd name="T48" fmla="*/ 137 w 1069"/>
                <a:gd name="T49" fmla="*/ 312 h 1252"/>
                <a:gd name="T50" fmla="*/ 135 w 1069"/>
                <a:gd name="T51" fmla="*/ 313 h 1252"/>
                <a:gd name="T52" fmla="*/ 134 w 1069"/>
                <a:gd name="T53" fmla="*/ 313 h 1252"/>
                <a:gd name="T54" fmla="*/ 133 w 1069"/>
                <a:gd name="T55" fmla="*/ 313 h 1252"/>
                <a:gd name="T56" fmla="*/ 131 w 1069"/>
                <a:gd name="T57" fmla="*/ 312 h 1252"/>
                <a:gd name="T58" fmla="*/ 128 w 1069"/>
                <a:gd name="T59" fmla="*/ 310 h 1252"/>
                <a:gd name="T60" fmla="*/ 124 w 1069"/>
                <a:gd name="T61" fmla="*/ 308 h 1252"/>
                <a:gd name="T62" fmla="*/ 119 w 1069"/>
                <a:gd name="T63" fmla="*/ 305 h 1252"/>
                <a:gd name="T64" fmla="*/ 113 w 1069"/>
                <a:gd name="T65" fmla="*/ 301 h 1252"/>
                <a:gd name="T66" fmla="*/ 107 w 1069"/>
                <a:gd name="T67" fmla="*/ 297 h 1252"/>
                <a:gd name="T68" fmla="*/ 99 w 1069"/>
                <a:gd name="T69" fmla="*/ 292 h 1252"/>
                <a:gd name="T70" fmla="*/ 92 w 1069"/>
                <a:gd name="T71" fmla="*/ 286 h 1252"/>
                <a:gd name="T72" fmla="*/ 84 w 1069"/>
                <a:gd name="T73" fmla="*/ 279 h 1252"/>
                <a:gd name="T74" fmla="*/ 75 w 1069"/>
                <a:gd name="T75" fmla="*/ 272 h 1252"/>
                <a:gd name="T76" fmla="*/ 67 w 1069"/>
                <a:gd name="T77" fmla="*/ 264 h 1252"/>
                <a:gd name="T78" fmla="*/ 59 w 1069"/>
                <a:gd name="T79" fmla="*/ 254 h 1252"/>
                <a:gd name="T80" fmla="*/ 51 w 1069"/>
                <a:gd name="T81" fmla="*/ 244 h 1252"/>
                <a:gd name="T82" fmla="*/ 43 w 1069"/>
                <a:gd name="T83" fmla="*/ 234 h 1252"/>
                <a:gd name="T84" fmla="*/ 35 w 1069"/>
                <a:gd name="T85" fmla="*/ 223 h 1252"/>
                <a:gd name="T86" fmla="*/ 28 w 1069"/>
                <a:gd name="T87" fmla="*/ 210 h 1252"/>
                <a:gd name="T88" fmla="*/ 21 w 1069"/>
                <a:gd name="T89" fmla="*/ 197 h 1252"/>
                <a:gd name="T90" fmla="*/ 15 w 1069"/>
                <a:gd name="T91" fmla="*/ 184 h 1252"/>
                <a:gd name="T92" fmla="*/ 10 w 1069"/>
                <a:gd name="T93" fmla="*/ 169 h 1252"/>
                <a:gd name="T94" fmla="*/ 6 w 1069"/>
                <a:gd name="T95" fmla="*/ 154 h 1252"/>
                <a:gd name="T96" fmla="*/ 3 w 1069"/>
                <a:gd name="T97" fmla="*/ 138 h 1252"/>
                <a:gd name="T98" fmla="*/ 1 w 1069"/>
                <a:gd name="T99" fmla="*/ 119 h 1252"/>
                <a:gd name="T100" fmla="*/ 0 w 1069"/>
                <a:gd name="T101" fmla="*/ 101 h 1252"/>
                <a:gd name="T102" fmla="*/ 0 w 1069"/>
                <a:gd name="T103" fmla="*/ 0 h 1252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w 1069"/>
                <a:gd name="T157" fmla="*/ 0 h 1252"/>
                <a:gd name="T158" fmla="*/ 1069 w 1069"/>
                <a:gd name="T159" fmla="*/ 1252 h 1252"/>
              </a:gdLst>
              <a:ahLst/>
              <a:cxnLst>
                <a:cxn ang="T104">
                  <a:pos x="T0" y="T1"/>
                </a:cxn>
                <a:cxn ang="T105">
                  <a:pos x="T2" y="T3"/>
                </a:cxn>
                <a:cxn ang="T106">
                  <a:pos x="T4" y="T5"/>
                </a:cxn>
                <a:cxn ang="T107">
                  <a:pos x="T6" y="T7"/>
                </a:cxn>
                <a:cxn ang="T108">
                  <a:pos x="T8" y="T9"/>
                </a:cxn>
                <a:cxn ang="T109">
                  <a:pos x="T10" y="T11"/>
                </a:cxn>
                <a:cxn ang="T110">
                  <a:pos x="T12" y="T13"/>
                </a:cxn>
                <a:cxn ang="T111">
                  <a:pos x="T14" y="T15"/>
                </a:cxn>
                <a:cxn ang="T112">
                  <a:pos x="T16" y="T17"/>
                </a:cxn>
                <a:cxn ang="T113">
                  <a:pos x="T18" y="T19"/>
                </a:cxn>
                <a:cxn ang="T114">
                  <a:pos x="T20" y="T21"/>
                </a:cxn>
                <a:cxn ang="T115">
                  <a:pos x="T22" y="T23"/>
                </a:cxn>
                <a:cxn ang="T116">
                  <a:pos x="T24" y="T25"/>
                </a:cxn>
                <a:cxn ang="T117">
                  <a:pos x="T26" y="T27"/>
                </a:cxn>
                <a:cxn ang="T118">
                  <a:pos x="T28" y="T29"/>
                </a:cxn>
                <a:cxn ang="T119">
                  <a:pos x="T30" y="T31"/>
                </a:cxn>
                <a:cxn ang="T120">
                  <a:pos x="T32" y="T33"/>
                </a:cxn>
                <a:cxn ang="T121">
                  <a:pos x="T34" y="T35"/>
                </a:cxn>
                <a:cxn ang="T122">
                  <a:pos x="T36" y="T37"/>
                </a:cxn>
                <a:cxn ang="T123">
                  <a:pos x="T38" y="T39"/>
                </a:cxn>
                <a:cxn ang="T124">
                  <a:pos x="T40" y="T41"/>
                </a:cxn>
                <a:cxn ang="T125">
                  <a:pos x="T42" y="T43"/>
                </a:cxn>
                <a:cxn ang="T126">
                  <a:pos x="T44" y="T45"/>
                </a:cxn>
                <a:cxn ang="T127">
                  <a:pos x="T46" y="T47"/>
                </a:cxn>
                <a:cxn ang="T128">
                  <a:pos x="T48" y="T49"/>
                </a:cxn>
                <a:cxn ang="T129">
                  <a:pos x="T50" y="T51"/>
                </a:cxn>
                <a:cxn ang="T130">
                  <a:pos x="T52" y="T53"/>
                </a:cxn>
                <a:cxn ang="T131">
                  <a:pos x="T54" y="T55"/>
                </a:cxn>
                <a:cxn ang="T132">
                  <a:pos x="T56" y="T57"/>
                </a:cxn>
                <a:cxn ang="T133">
                  <a:pos x="T58" y="T59"/>
                </a:cxn>
                <a:cxn ang="T134">
                  <a:pos x="T60" y="T61"/>
                </a:cxn>
                <a:cxn ang="T135">
                  <a:pos x="T62" y="T63"/>
                </a:cxn>
                <a:cxn ang="T136">
                  <a:pos x="T64" y="T65"/>
                </a:cxn>
                <a:cxn ang="T137">
                  <a:pos x="T66" y="T67"/>
                </a:cxn>
                <a:cxn ang="T138">
                  <a:pos x="T68" y="T69"/>
                </a:cxn>
                <a:cxn ang="T139">
                  <a:pos x="T70" y="T71"/>
                </a:cxn>
                <a:cxn ang="T140">
                  <a:pos x="T72" y="T73"/>
                </a:cxn>
                <a:cxn ang="T141">
                  <a:pos x="T74" y="T75"/>
                </a:cxn>
                <a:cxn ang="T142">
                  <a:pos x="T76" y="T77"/>
                </a:cxn>
                <a:cxn ang="T143">
                  <a:pos x="T78" y="T79"/>
                </a:cxn>
                <a:cxn ang="T144">
                  <a:pos x="T80" y="T81"/>
                </a:cxn>
                <a:cxn ang="T145">
                  <a:pos x="T82" y="T83"/>
                </a:cxn>
                <a:cxn ang="T146">
                  <a:pos x="T84" y="T85"/>
                </a:cxn>
                <a:cxn ang="T147">
                  <a:pos x="T86" y="T87"/>
                </a:cxn>
                <a:cxn ang="T148">
                  <a:pos x="T88" y="T89"/>
                </a:cxn>
                <a:cxn ang="T149">
                  <a:pos x="T90" y="T91"/>
                </a:cxn>
                <a:cxn ang="T150">
                  <a:pos x="T92" y="T93"/>
                </a:cxn>
                <a:cxn ang="T151">
                  <a:pos x="T94" y="T95"/>
                </a:cxn>
                <a:cxn ang="T152">
                  <a:pos x="T96" y="T97"/>
                </a:cxn>
                <a:cxn ang="T153">
                  <a:pos x="T98" y="T99"/>
                </a:cxn>
                <a:cxn ang="T154">
                  <a:pos x="T100" y="T101"/>
                </a:cxn>
                <a:cxn ang="T155">
                  <a:pos x="T102" y="T103"/>
                </a:cxn>
              </a:cxnLst>
              <a:rect l="T156" t="T157" r="T158" b="T159"/>
              <a:pathLst>
                <a:path w="1069" h="1252">
                  <a:moveTo>
                    <a:pt x="0" y="0"/>
                  </a:moveTo>
                  <a:lnTo>
                    <a:pt x="1069" y="0"/>
                  </a:lnTo>
                  <a:lnTo>
                    <a:pt x="1069" y="407"/>
                  </a:lnTo>
                  <a:lnTo>
                    <a:pt x="1067" y="479"/>
                  </a:lnTo>
                  <a:lnTo>
                    <a:pt x="1059" y="549"/>
                  </a:lnTo>
                  <a:lnTo>
                    <a:pt x="1046" y="614"/>
                  </a:lnTo>
                  <a:lnTo>
                    <a:pt x="1030" y="677"/>
                  </a:lnTo>
                  <a:lnTo>
                    <a:pt x="1009" y="736"/>
                  </a:lnTo>
                  <a:lnTo>
                    <a:pt x="986" y="790"/>
                  </a:lnTo>
                  <a:lnTo>
                    <a:pt x="960" y="842"/>
                  </a:lnTo>
                  <a:lnTo>
                    <a:pt x="931" y="892"/>
                  </a:lnTo>
                  <a:lnTo>
                    <a:pt x="901" y="937"/>
                  </a:lnTo>
                  <a:lnTo>
                    <a:pt x="868" y="978"/>
                  </a:lnTo>
                  <a:lnTo>
                    <a:pt x="835" y="1018"/>
                  </a:lnTo>
                  <a:lnTo>
                    <a:pt x="801" y="1053"/>
                  </a:lnTo>
                  <a:lnTo>
                    <a:pt x="769" y="1086"/>
                  </a:lnTo>
                  <a:lnTo>
                    <a:pt x="736" y="1116"/>
                  </a:lnTo>
                  <a:lnTo>
                    <a:pt x="703" y="1142"/>
                  </a:lnTo>
                  <a:lnTo>
                    <a:pt x="673" y="1165"/>
                  </a:lnTo>
                  <a:lnTo>
                    <a:pt x="644" y="1186"/>
                  </a:lnTo>
                  <a:lnTo>
                    <a:pt x="618" y="1203"/>
                  </a:lnTo>
                  <a:lnTo>
                    <a:pt x="595" y="1219"/>
                  </a:lnTo>
                  <a:lnTo>
                    <a:pt x="574" y="1231"/>
                  </a:lnTo>
                  <a:lnTo>
                    <a:pt x="558" y="1240"/>
                  </a:lnTo>
                  <a:lnTo>
                    <a:pt x="545" y="1246"/>
                  </a:lnTo>
                  <a:lnTo>
                    <a:pt x="537" y="1251"/>
                  </a:lnTo>
                  <a:lnTo>
                    <a:pt x="535" y="1252"/>
                  </a:lnTo>
                  <a:lnTo>
                    <a:pt x="532" y="1251"/>
                  </a:lnTo>
                  <a:lnTo>
                    <a:pt x="524" y="1246"/>
                  </a:lnTo>
                  <a:lnTo>
                    <a:pt x="512" y="1240"/>
                  </a:lnTo>
                  <a:lnTo>
                    <a:pt x="495" y="1231"/>
                  </a:lnTo>
                  <a:lnTo>
                    <a:pt x="475" y="1219"/>
                  </a:lnTo>
                  <a:lnTo>
                    <a:pt x="452" y="1203"/>
                  </a:lnTo>
                  <a:lnTo>
                    <a:pt x="425" y="1186"/>
                  </a:lnTo>
                  <a:lnTo>
                    <a:pt x="396" y="1165"/>
                  </a:lnTo>
                  <a:lnTo>
                    <a:pt x="366" y="1142"/>
                  </a:lnTo>
                  <a:lnTo>
                    <a:pt x="334" y="1116"/>
                  </a:lnTo>
                  <a:lnTo>
                    <a:pt x="300" y="1086"/>
                  </a:lnTo>
                  <a:lnTo>
                    <a:pt x="267" y="1053"/>
                  </a:lnTo>
                  <a:lnTo>
                    <a:pt x="234" y="1018"/>
                  </a:lnTo>
                  <a:lnTo>
                    <a:pt x="201" y="978"/>
                  </a:lnTo>
                  <a:lnTo>
                    <a:pt x="169" y="937"/>
                  </a:lnTo>
                  <a:lnTo>
                    <a:pt x="139" y="892"/>
                  </a:lnTo>
                  <a:lnTo>
                    <a:pt x="110" y="842"/>
                  </a:lnTo>
                  <a:lnTo>
                    <a:pt x="83" y="790"/>
                  </a:lnTo>
                  <a:lnTo>
                    <a:pt x="60" y="736"/>
                  </a:lnTo>
                  <a:lnTo>
                    <a:pt x="39" y="677"/>
                  </a:lnTo>
                  <a:lnTo>
                    <a:pt x="23" y="614"/>
                  </a:lnTo>
                  <a:lnTo>
                    <a:pt x="10" y="549"/>
                  </a:lnTo>
                  <a:lnTo>
                    <a:pt x="2" y="479"/>
                  </a:lnTo>
                  <a:lnTo>
                    <a:pt x="0" y="40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3751" y="128"/>
              <a:ext cx="516" cy="194"/>
            </a:xfrm>
            <a:prstGeom prst="rect">
              <a:avLst/>
            </a:prstGeom>
            <a:solidFill>
              <a:srgbClr val="FFFFFF"/>
            </a:solidFill>
            <a:ln w="0">
              <a:solidFill>
                <a:srgbClr val="FFFFFF"/>
              </a:solidFill>
              <a:miter lim="800000"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29" name="Freeform 29"/>
            <p:cNvSpPr>
              <a:spLocks/>
            </p:cNvSpPr>
            <p:nvPr/>
          </p:nvSpPr>
          <p:spPr bwMode="auto">
            <a:xfrm>
              <a:off x="3838" y="348"/>
              <a:ext cx="342" cy="342"/>
            </a:xfrm>
            <a:custGeom>
              <a:avLst/>
              <a:gdLst>
                <a:gd name="T0" fmla="*/ 102 w 684"/>
                <a:gd name="T1" fmla="*/ 2 h 683"/>
                <a:gd name="T2" fmla="*/ 101 w 684"/>
                <a:gd name="T3" fmla="*/ 21 h 683"/>
                <a:gd name="T4" fmla="*/ 95 w 684"/>
                <a:gd name="T5" fmla="*/ 45 h 683"/>
                <a:gd name="T6" fmla="*/ 99 w 684"/>
                <a:gd name="T7" fmla="*/ 64 h 683"/>
                <a:gd name="T8" fmla="*/ 102 w 684"/>
                <a:gd name="T9" fmla="*/ 63 h 683"/>
                <a:gd name="T10" fmla="*/ 108 w 684"/>
                <a:gd name="T11" fmla="*/ 66 h 683"/>
                <a:gd name="T12" fmla="*/ 108 w 684"/>
                <a:gd name="T13" fmla="*/ 70 h 683"/>
                <a:gd name="T14" fmla="*/ 112 w 684"/>
                <a:gd name="T15" fmla="*/ 74 h 683"/>
                <a:gd name="T16" fmla="*/ 134 w 684"/>
                <a:gd name="T17" fmla="*/ 75 h 683"/>
                <a:gd name="T18" fmla="*/ 159 w 684"/>
                <a:gd name="T19" fmla="*/ 66 h 683"/>
                <a:gd name="T20" fmla="*/ 171 w 684"/>
                <a:gd name="T21" fmla="*/ 77 h 683"/>
                <a:gd name="T22" fmla="*/ 170 w 684"/>
                <a:gd name="T23" fmla="*/ 102 h 683"/>
                <a:gd name="T24" fmla="*/ 150 w 684"/>
                <a:gd name="T25" fmla="*/ 101 h 683"/>
                <a:gd name="T26" fmla="*/ 126 w 684"/>
                <a:gd name="T27" fmla="*/ 95 h 683"/>
                <a:gd name="T28" fmla="*/ 107 w 684"/>
                <a:gd name="T29" fmla="*/ 100 h 683"/>
                <a:gd name="T30" fmla="*/ 108 w 684"/>
                <a:gd name="T31" fmla="*/ 102 h 683"/>
                <a:gd name="T32" fmla="*/ 105 w 684"/>
                <a:gd name="T33" fmla="*/ 108 h 683"/>
                <a:gd name="T34" fmla="*/ 100 w 684"/>
                <a:gd name="T35" fmla="*/ 109 h 683"/>
                <a:gd name="T36" fmla="*/ 96 w 684"/>
                <a:gd name="T37" fmla="*/ 113 h 683"/>
                <a:gd name="T38" fmla="*/ 95 w 684"/>
                <a:gd name="T39" fmla="*/ 134 h 683"/>
                <a:gd name="T40" fmla="*/ 105 w 684"/>
                <a:gd name="T41" fmla="*/ 159 h 683"/>
                <a:gd name="T42" fmla="*/ 86 w 684"/>
                <a:gd name="T43" fmla="*/ 171 h 683"/>
                <a:gd name="T44" fmla="*/ 66 w 684"/>
                <a:gd name="T45" fmla="*/ 159 h 683"/>
                <a:gd name="T46" fmla="*/ 75 w 684"/>
                <a:gd name="T47" fmla="*/ 134 h 683"/>
                <a:gd name="T48" fmla="*/ 75 w 684"/>
                <a:gd name="T49" fmla="*/ 113 h 683"/>
                <a:gd name="T50" fmla="*/ 71 w 684"/>
                <a:gd name="T51" fmla="*/ 109 h 683"/>
                <a:gd name="T52" fmla="*/ 66 w 684"/>
                <a:gd name="T53" fmla="*/ 108 h 683"/>
                <a:gd name="T54" fmla="*/ 62 w 684"/>
                <a:gd name="T55" fmla="*/ 102 h 683"/>
                <a:gd name="T56" fmla="*/ 58 w 684"/>
                <a:gd name="T57" fmla="*/ 97 h 683"/>
                <a:gd name="T58" fmla="*/ 38 w 684"/>
                <a:gd name="T59" fmla="*/ 96 h 683"/>
                <a:gd name="T60" fmla="*/ 12 w 684"/>
                <a:gd name="T61" fmla="*/ 105 h 683"/>
                <a:gd name="T62" fmla="*/ 1 w 684"/>
                <a:gd name="T63" fmla="*/ 94 h 683"/>
                <a:gd name="T64" fmla="*/ 1 w 684"/>
                <a:gd name="T65" fmla="*/ 69 h 683"/>
                <a:gd name="T66" fmla="*/ 21 w 684"/>
                <a:gd name="T67" fmla="*/ 70 h 683"/>
                <a:gd name="T68" fmla="*/ 44 w 684"/>
                <a:gd name="T69" fmla="*/ 76 h 683"/>
                <a:gd name="T70" fmla="*/ 63 w 684"/>
                <a:gd name="T71" fmla="*/ 72 h 683"/>
                <a:gd name="T72" fmla="*/ 62 w 684"/>
                <a:gd name="T73" fmla="*/ 70 h 683"/>
                <a:gd name="T74" fmla="*/ 64 w 684"/>
                <a:gd name="T75" fmla="*/ 64 h 683"/>
                <a:gd name="T76" fmla="*/ 70 w 684"/>
                <a:gd name="T77" fmla="*/ 63 h 683"/>
                <a:gd name="T78" fmla="*/ 75 w 684"/>
                <a:gd name="T79" fmla="*/ 59 h 683"/>
                <a:gd name="T80" fmla="*/ 75 w 684"/>
                <a:gd name="T81" fmla="*/ 38 h 683"/>
                <a:gd name="T82" fmla="*/ 66 w 684"/>
                <a:gd name="T83" fmla="*/ 13 h 683"/>
                <a:gd name="T84" fmla="*/ 77 w 684"/>
                <a:gd name="T85" fmla="*/ 1 h 683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w 684"/>
                <a:gd name="T130" fmla="*/ 0 h 683"/>
                <a:gd name="T131" fmla="*/ 684 w 684"/>
                <a:gd name="T132" fmla="*/ 683 h 683"/>
              </a:gdLst>
              <a:ahLst/>
              <a:cxnLst>
                <a:cxn ang="T86">
                  <a:pos x="T0" y="T1"/>
                </a:cxn>
                <a:cxn ang="T87">
                  <a:pos x="T2" y="T3"/>
                </a:cxn>
                <a:cxn ang="T88">
                  <a:pos x="T4" y="T5"/>
                </a:cxn>
                <a:cxn ang="T89">
                  <a:pos x="T6" y="T7"/>
                </a:cxn>
                <a:cxn ang="T90">
                  <a:pos x="T8" y="T9"/>
                </a:cxn>
                <a:cxn ang="T91">
                  <a:pos x="T10" y="T11"/>
                </a:cxn>
                <a:cxn ang="T92">
                  <a:pos x="T12" y="T13"/>
                </a:cxn>
                <a:cxn ang="T93">
                  <a:pos x="T14" y="T15"/>
                </a:cxn>
                <a:cxn ang="T94">
                  <a:pos x="T16" y="T17"/>
                </a:cxn>
                <a:cxn ang="T95">
                  <a:pos x="T18" y="T19"/>
                </a:cxn>
                <a:cxn ang="T96">
                  <a:pos x="T20" y="T21"/>
                </a:cxn>
                <a:cxn ang="T97">
                  <a:pos x="T22" y="T23"/>
                </a:cxn>
                <a:cxn ang="T98">
                  <a:pos x="T24" y="T25"/>
                </a:cxn>
                <a:cxn ang="T99">
                  <a:pos x="T26" y="T27"/>
                </a:cxn>
                <a:cxn ang="T100">
                  <a:pos x="T28" y="T29"/>
                </a:cxn>
                <a:cxn ang="T101">
                  <a:pos x="T30" y="T31"/>
                </a:cxn>
                <a:cxn ang="T102">
                  <a:pos x="T32" y="T33"/>
                </a:cxn>
                <a:cxn ang="T103">
                  <a:pos x="T34" y="T35"/>
                </a:cxn>
                <a:cxn ang="T104">
                  <a:pos x="T36" y="T37"/>
                </a:cxn>
                <a:cxn ang="T105">
                  <a:pos x="T38" y="T39"/>
                </a:cxn>
                <a:cxn ang="T106">
                  <a:pos x="T40" y="T41"/>
                </a:cxn>
                <a:cxn ang="T107">
                  <a:pos x="T42" y="T43"/>
                </a:cxn>
                <a:cxn ang="T108">
                  <a:pos x="T44" y="T45"/>
                </a:cxn>
                <a:cxn ang="T109">
                  <a:pos x="T46" y="T47"/>
                </a:cxn>
                <a:cxn ang="T110">
                  <a:pos x="T48" y="T49"/>
                </a:cxn>
                <a:cxn ang="T111">
                  <a:pos x="T50" y="T51"/>
                </a:cxn>
                <a:cxn ang="T112">
                  <a:pos x="T52" y="T53"/>
                </a:cxn>
                <a:cxn ang="T113">
                  <a:pos x="T54" y="T55"/>
                </a:cxn>
                <a:cxn ang="T114">
                  <a:pos x="T56" y="T57"/>
                </a:cxn>
                <a:cxn ang="T115">
                  <a:pos x="T58" y="T59"/>
                </a:cxn>
                <a:cxn ang="T116">
                  <a:pos x="T60" y="T61"/>
                </a:cxn>
                <a:cxn ang="T117">
                  <a:pos x="T62" y="T63"/>
                </a:cxn>
                <a:cxn ang="T118">
                  <a:pos x="T64" y="T65"/>
                </a:cxn>
                <a:cxn ang="T119">
                  <a:pos x="T66" y="T67"/>
                </a:cxn>
                <a:cxn ang="T120">
                  <a:pos x="T68" y="T69"/>
                </a:cxn>
                <a:cxn ang="T121">
                  <a:pos x="T70" y="T71"/>
                </a:cxn>
                <a:cxn ang="T122">
                  <a:pos x="T72" y="T73"/>
                </a:cxn>
                <a:cxn ang="T123">
                  <a:pos x="T74" y="T75"/>
                </a:cxn>
                <a:cxn ang="T124">
                  <a:pos x="T76" y="T77"/>
                </a:cxn>
                <a:cxn ang="T125">
                  <a:pos x="T78" y="T79"/>
                </a:cxn>
                <a:cxn ang="T126">
                  <a:pos x="T80" y="T81"/>
                </a:cxn>
                <a:cxn ang="T127">
                  <a:pos x="T82" y="T83"/>
                </a:cxn>
                <a:cxn ang="T128">
                  <a:pos x="T84" y="T85"/>
                </a:cxn>
              </a:cxnLst>
              <a:rect l="T129" t="T130" r="T131" b="T132"/>
              <a:pathLst>
                <a:path w="684" h="683">
                  <a:moveTo>
                    <a:pt x="342" y="0"/>
                  </a:moveTo>
                  <a:lnTo>
                    <a:pt x="375" y="1"/>
                  </a:lnTo>
                  <a:lnTo>
                    <a:pt x="409" y="6"/>
                  </a:lnTo>
                  <a:lnTo>
                    <a:pt x="441" y="15"/>
                  </a:lnTo>
                  <a:lnTo>
                    <a:pt x="420" y="49"/>
                  </a:lnTo>
                  <a:lnTo>
                    <a:pt x="404" y="83"/>
                  </a:lnTo>
                  <a:lnTo>
                    <a:pt x="391" y="116"/>
                  </a:lnTo>
                  <a:lnTo>
                    <a:pt x="383" y="149"/>
                  </a:lnTo>
                  <a:lnTo>
                    <a:pt x="380" y="179"/>
                  </a:lnTo>
                  <a:lnTo>
                    <a:pt x="381" y="207"/>
                  </a:lnTo>
                  <a:lnTo>
                    <a:pt x="387" y="233"/>
                  </a:lnTo>
                  <a:lnTo>
                    <a:pt x="397" y="255"/>
                  </a:lnTo>
                  <a:lnTo>
                    <a:pt x="399" y="252"/>
                  </a:lnTo>
                  <a:lnTo>
                    <a:pt x="406" y="250"/>
                  </a:lnTo>
                  <a:lnTo>
                    <a:pt x="411" y="250"/>
                  </a:lnTo>
                  <a:lnTo>
                    <a:pt x="420" y="251"/>
                  </a:lnTo>
                  <a:lnTo>
                    <a:pt x="427" y="256"/>
                  </a:lnTo>
                  <a:lnTo>
                    <a:pt x="432" y="263"/>
                  </a:lnTo>
                  <a:lnTo>
                    <a:pt x="434" y="272"/>
                  </a:lnTo>
                  <a:lnTo>
                    <a:pt x="434" y="277"/>
                  </a:lnTo>
                  <a:lnTo>
                    <a:pt x="433" y="280"/>
                  </a:lnTo>
                  <a:lnTo>
                    <a:pt x="431" y="284"/>
                  </a:lnTo>
                  <a:lnTo>
                    <a:pt x="429" y="286"/>
                  </a:lnTo>
                  <a:lnTo>
                    <a:pt x="451" y="296"/>
                  </a:lnTo>
                  <a:lnTo>
                    <a:pt x="477" y="302"/>
                  </a:lnTo>
                  <a:lnTo>
                    <a:pt x="505" y="303"/>
                  </a:lnTo>
                  <a:lnTo>
                    <a:pt x="535" y="300"/>
                  </a:lnTo>
                  <a:lnTo>
                    <a:pt x="567" y="292"/>
                  </a:lnTo>
                  <a:lnTo>
                    <a:pt x="600" y="279"/>
                  </a:lnTo>
                  <a:lnTo>
                    <a:pt x="634" y="263"/>
                  </a:lnTo>
                  <a:lnTo>
                    <a:pt x="669" y="242"/>
                  </a:lnTo>
                  <a:lnTo>
                    <a:pt x="677" y="274"/>
                  </a:lnTo>
                  <a:lnTo>
                    <a:pt x="682" y="308"/>
                  </a:lnTo>
                  <a:lnTo>
                    <a:pt x="684" y="341"/>
                  </a:lnTo>
                  <a:lnTo>
                    <a:pt x="682" y="375"/>
                  </a:lnTo>
                  <a:lnTo>
                    <a:pt x="677" y="408"/>
                  </a:lnTo>
                  <a:lnTo>
                    <a:pt x="669" y="441"/>
                  </a:lnTo>
                  <a:lnTo>
                    <a:pt x="634" y="420"/>
                  </a:lnTo>
                  <a:lnTo>
                    <a:pt x="600" y="404"/>
                  </a:lnTo>
                  <a:lnTo>
                    <a:pt x="567" y="391"/>
                  </a:lnTo>
                  <a:lnTo>
                    <a:pt x="535" y="383"/>
                  </a:lnTo>
                  <a:lnTo>
                    <a:pt x="505" y="380"/>
                  </a:lnTo>
                  <a:lnTo>
                    <a:pt x="477" y="381"/>
                  </a:lnTo>
                  <a:lnTo>
                    <a:pt x="451" y="386"/>
                  </a:lnTo>
                  <a:lnTo>
                    <a:pt x="429" y="397"/>
                  </a:lnTo>
                  <a:lnTo>
                    <a:pt x="431" y="400"/>
                  </a:lnTo>
                  <a:lnTo>
                    <a:pt x="433" y="404"/>
                  </a:lnTo>
                  <a:lnTo>
                    <a:pt x="434" y="407"/>
                  </a:lnTo>
                  <a:lnTo>
                    <a:pt x="434" y="411"/>
                  </a:lnTo>
                  <a:lnTo>
                    <a:pt x="431" y="422"/>
                  </a:lnTo>
                  <a:lnTo>
                    <a:pt x="423" y="430"/>
                  </a:lnTo>
                  <a:lnTo>
                    <a:pt x="411" y="434"/>
                  </a:lnTo>
                  <a:lnTo>
                    <a:pt x="406" y="434"/>
                  </a:lnTo>
                  <a:lnTo>
                    <a:pt x="403" y="433"/>
                  </a:lnTo>
                  <a:lnTo>
                    <a:pt x="399" y="430"/>
                  </a:lnTo>
                  <a:lnTo>
                    <a:pt x="397" y="429"/>
                  </a:lnTo>
                  <a:lnTo>
                    <a:pt x="387" y="451"/>
                  </a:lnTo>
                  <a:lnTo>
                    <a:pt x="381" y="477"/>
                  </a:lnTo>
                  <a:lnTo>
                    <a:pt x="380" y="504"/>
                  </a:lnTo>
                  <a:lnTo>
                    <a:pt x="383" y="534"/>
                  </a:lnTo>
                  <a:lnTo>
                    <a:pt x="391" y="567"/>
                  </a:lnTo>
                  <a:lnTo>
                    <a:pt x="404" y="600"/>
                  </a:lnTo>
                  <a:lnTo>
                    <a:pt x="420" y="635"/>
                  </a:lnTo>
                  <a:lnTo>
                    <a:pt x="441" y="669"/>
                  </a:lnTo>
                  <a:lnTo>
                    <a:pt x="391" y="680"/>
                  </a:lnTo>
                  <a:lnTo>
                    <a:pt x="342" y="683"/>
                  </a:lnTo>
                  <a:lnTo>
                    <a:pt x="292" y="680"/>
                  </a:lnTo>
                  <a:lnTo>
                    <a:pt x="242" y="669"/>
                  </a:lnTo>
                  <a:lnTo>
                    <a:pt x="263" y="635"/>
                  </a:lnTo>
                  <a:lnTo>
                    <a:pt x="279" y="600"/>
                  </a:lnTo>
                  <a:lnTo>
                    <a:pt x="292" y="567"/>
                  </a:lnTo>
                  <a:lnTo>
                    <a:pt x="300" y="534"/>
                  </a:lnTo>
                  <a:lnTo>
                    <a:pt x="304" y="504"/>
                  </a:lnTo>
                  <a:lnTo>
                    <a:pt x="302" y="477"/>
                  </a:lnTo>
                  <a:lnTo>
                    <a:pt x="297" y="451"/>
                  </a:lnTo>
                  <a:lnTo>
                    <a:pt x="286" y="429"/>
                  </a:lnTo>
                  <a:lnTo>
                    <a:pt x="284" y="430"/>
                  </a:lnTo>
                  <a:lnTo>
                    <a:pt x="281" y="433"/>
                  </a:lnTo>
                  <a:lnTo>
                    <a:pt x="277" y="434"/>
                  </a:lnTo>
                  <a:lnTo>
                    <a:pt x="272" y="434"/>
                  </a:lnTo>
                  <a:lnTo>
                    <a:pt x="261" y="430"/>
                  </a:lnTo>
                  <a:lnTo>
                    <a:pt x="253" y="422"/>
                  </a:lnTo>
                  <a:lnTo>
                    <a:pt x="249" y="411"/>
                  </a:lnTo>
                  <a:lnTo>
                    <a:pt x="249" y="407"/>
                  </a:lnTo>
                  <a:lnTo>
                    <a:pt x="250" y="404"/>
                  </a:lnTo>
                  <a:lnTo>
                    <a:pt x="255" y="397"/>
                  </a:lnTo>
                  <a:lnTo>
                    <a:pt x="233" y="386"/>
                  </a:lnTo>
                  <a:lnTo>
                    <a:pt x="207" y="381"/>
                  </a:lnTo>
                  <a:lnTo>
                    <a:pt x="179" y="380"/>
                  </a:lnTo>
                  <a:lnTo>
                    <a:pt x="149" y="383"/>
                  </a:lnTo>
                  <a:lnTo>
                    <a:pt x="117" y="391"/>
                  </a:lnTo>
                  <a:lnTo>
                    <a:pt x="83" y="404"/>
                  </a:lnTo>
                  <a:lnTo>
                    <a:pt x="50" y="420"/>
                  </a:lnTo>
                  <a:lnTo>
                    <a:pt x="15" y="441"/>
                  </a:lnTo>
                  <a:lnTo>
                    <a:pt x="7" y="408"/>
                  </a:lnTo>
                  <a:lnTo>
                    <a:pt x="1" y="375"/>
                  </a:lnTo>
                  <a:lnTo>
                    <a:pt x="0" y="341"/>
                  </a:lnTo>
                  <a:lnTo>
                    <a:pt x="1" y="308"/>
                  </a:lnTo>
                  <a:lnTo>
                    <a:pt x="7" y="274"/>
                  </a:lnTo>
                  <a:lnTo>
                    <a:pt x="15" y="242"/>
                  </a:lnTo>
                  <a:lnTo>
                    <a:pt x="50" y="263"/>
                  </a:lnTo>
                  <a:lnTo>
                    <a:pt x="83" y="279"/>
                  </a:lnTo>
                  <a:lnTo>
                    <a:pt x="117" y="292"/>
                  </a:lnTo>
                  <a:lnTo>
                    <a:pt x="149" y="300"/>
                  </a:lnTo>
                  <a:lnTo>
                    <a:pt x="179" y="303"/>
                  </a:lnTo>
                  <a:lnTo>
                    <a:pt x="207" y="302"/>
                  </a:lnTo>
                  <a:lnTo>
                    <a:pt x="233" y="296"/>
                  </a:lnTo>
                  <a:lnTo>
                    <a:pt x="255" y="286"/>
                  </a:lnTo>
                  <a:lnTo>
                    <a:pt x="253" y="284"/>
                  </a:lnTo>
                  <a:lnTo>
                    <a:pt x="250" y="280"/>
                  </a:lnTo>
                  <a:lnTo>
                    <a:pt x="249" y="277"/>
                  </a:lnTo>
                  <a:lnTo>
                    <a:pt x="249" y="272"/>
                  </a:lnTo>
                  <a:lnTo>
                    <a:pt x="252" y="263"/>
                  </a:lnTo>
                  <a:lnTo>
                    <a:pt x="256" y="256"/>
                  </a:lnTo>
                  <a:lnTo>
                    <a:pt x="263" y="251"/>
                  </a:lnTo>
                  <a:lnTo>
                    <a:pt x="272" y="250"/>
                  </a:lnTo>
                  <a:lnTo>
                    <a:pt x="277" y="250"/>
                  </a:lnTo>
                  <a:lnTo>
                    <a:pt x="284" y="252"/>
                  </a:lnTo>
                  <a:lnTo>
                    <a:pt x="286" y="255"/>
                  </a:lnTo>
                  <a:lnTo>
                    <a:pt x="297" y="233"/>
                  </a:lnTo>
                  <a:lnTo>
                    <a:pt x="302" y="207"/>
                  </a:lnTo>
                  <a:lnTo>
                    <a:pt x="304" y="179"/>
                  </a:lnTo>
                  <a:lnTo>
                    <a:pt x="300" y="149"/>
                  </a:lnTo>
                  <a:lnTo>
                    <a:pt x="292" y="116"/>
                  </a:lnTo>
                  <a:lnTo>
                    <a:pt x="279" y="83"/>
                  </a:lnTo>
                  <a:lnTo>
                    <a:pt x="263" y="49"/>
                  </a:lnTo>
                  <a:lnTo>
                    <a:pt x="242" y="15"/>
                  </a:lnTo>
                  <a:lnTo>
                    <a:pt x="275" y="6"/>
                  </a:lnTo>
                  <a:lnTo>
                    <a:pt x="308" y="1"/>
                  </a:lnTo>
                  <a:lnTo>
                    <a:pt x="342" y="0"/>
                  </a:lnTo>
                  <a:close/>
                </a:path>
              </a:pathLst>
            </a:custGeom>
            <a:solidFill>
              <a:srgbClr val="FFFFFF"/>
            </a:solidFill>
            <a:ln w="0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0" name="Freeform 30"/>
            <p:cNvSpPr>
              <a:spLocks/>
            </p:cNvSpPr>
            <p:nvPr/>
          </p:nvSpPr>
          <p:spPr bwMode="auto">
            <a:xfrm>
              <a:off x="3978" y="489"/>
              <a:ext cx="63" cy="61"/>
            </a:xfrm>
            <a:custGeom>
              <a:avLst/>
              <a:gdLst>
                <a:gd name="T0" fmla="*/ 16 w 125"/>
                <a:gd name="T1" fmla="*/ 0 h 124"/>
                <a:gd name="T2" fmla="*/ 21 w 125"/>
                <a:gd name="T3" fmla="*/ 1 h 124"/>
                <a:gd name="T4" fmla="*/ 25 w 125"/>
                <a:gd name="T5" fmla="*/ 3 h 124"/>
                <a:gd name="T6" fmla="*/ 29 w 125"/>
                <a:gd name="T7" fmla="*/ 6 h 124"/>
                <a:gd name="T8" fmla="*/ 31 w 125"/>
                <a:gd name="T9" fmla="*/ 10 h 124"/>
                <a:gd name="T10" fmla="*/ 32 w 125"/>
                <a:gd name="T11" fmla="*/ 15 h 124"/>
                <a:gd name="T12" fmla="*/ 31 w 125"/>
                <a:gd name="T13" fmla="*/ 20 h 124"/>
                <a:gd name="T14" fmla="*/ 29 w 125"/>
                <a:gd name="T15" fmla="*/ 24 h 124"/>
                <a:gd name="T16" fmla="*/ 25 w 125"/>
                <a:gd name="T17" fmla="*/ 27 h 124"/>
                <a:gd name="T18" fmla="*/ 21 w 125"/>
                <a:gd name="T19" fmla="*/ 29 h 124"/>
                <a:gd name="T20" fmla="*/ 16 w 125"/>
                <a:gd name="T21" fmla="*/ 30 h 124"/>
                <a:gd name="T22" fmla="*/ 11 w 125"/>
                <a:gd name="T23" fmla="*/ 29 h 124"/>
                <a:gd name="T24" fmla="*/ 7 w 125"/>
                <a:gd name="T25" fmla="*/ 27 h 124"/>
                <a:gd name="T26" fmla="*/ 3 w 125"/>
                <a:gd name="T27" fmla="*/ 24 h 124"/>
                <a:gd name="T28" fmla="*/ 1 w 125"/>
                <a:gd name="T29" fmla="*/ 20 h 124"/>
                <a:gd name="T30" fmla="*/ 0 w 125"/>
                <a:gd name="T31" fmla="*/ 15 h 124"/>
                <a:gd name="T32" fmla="*/ 1 w 125"/>
                <a:gd name="T33" fmla="*/ 10 h 124"/>
                <a:gd name="T34" fmla="*/ 3 w 125"/>
                <a:gd name="T35" fmla="*/ 6 h 124"/>
                <a:gd name="T36" fmla="*/ 7 w 125"/>
                <a:gd name="T37" fmla="*/ 3 h 124"/>
                <a:gd name="T38" fmla="*/ 11 w 125"/>
                <a:gd name="T39" fmla="*/ 1 h 124"/>
                <a:gd name="T40" fmla="*/ 16 w 125"/>
                <a:gd name="T41" fmla="*/ 0 h 124"/>
                <a:gd name="T42" fmla="*/ 0 60000 65536"/>
                <a:gd name="T43" fmla="*/ 0 60000 65536"/>
                <a:gd name="T44" fmla="*/ 0 60000 65536"/>
                <a:gd name="T45" fmla="*/ 0 60000 65536"/>
                <a:gd name="T46" fmla="*/ 0 60000 65536"/>
                <a:gd name="T47" fmla="*/ 0 60000 65536"/>
                <a:gd name="T48" fmla="*/ 0 60000 65536"/>
                <a:gd name="T49" fmla="*/ 0 60000 65536"/>
                <a:gd name="T50" fmla="*/ 0 60000 65536"/>
                <a:gd name="T51" fmla="*/ 0 60000 65536"/>
                <a:gd name="T52" fmla="*/ 0 60000 65536"/>
                <a:gd name="T53" fmla="*/ 0 60000 65536"/>
                <a:gd name="T54" fmla="*/ 0 60000 65536"/>
                <a:gd name="T55" fmla="*/ 0 60000 65536"/>
                <a:gd name="T56" fmla="*/ 0 60000 65536"/>
                <a:gd name="T57" fmla="*/ 0 60000 65536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w 125"/>
                <a:gd name="T64" fmla="*/ 0 h 124"/>
                <a:gd name="T65" fmla="*/ 125 w 125"/>
                <a:gd name="T66" fmla="*/ 124 h 124"/>
              </a:gdLst>
              <a:ahLst/>
              <a:cxnLst>
                <a:cxn ang="T42">
                  <a:pos x="T0" y="T1"/>
                </a:cxn>
                <a:cxn ang="T43">
                  <a:pos x="T2" y="T3"/>
                </a:cxn>
                <a:cxn ang="T44">
                  <a:pos x="T4" y="T5"/>
                </a:cxn>
                <a:cxn ang="T45">
                  <a:pos x="T6" y="T7"/>
                </a:cxn>
                <a:cxn ang="T46">
                  <a:pos x="T8" y="T9"/>
                </a:cxn>
                <a:cxn ang="T47">
                  <a:pos x="T10" y="T11"/>
                </a:cxn>
                <a:cxn ang="T48">
                  <a:pos x="T12" y="T13"/>
                </a:cxn>
                <a:cxn ang="T49">
                  <a:pos x="T14" y="T15"/>
                </a:cxn>
                <a:cxn ang="T50">
                  <a:pos x="T16" y="T17"/>
                </a:cxn>
                <a:cxn ang="T51">
                  <a:pos x="T18" y="T19"/>
                </a:cxn>
                <a:cxn ang="T52">
                  <a:pos x="T20" y="T21"/>
                </a:cxn>
                <a:cxn ang="T53">
                  <a:pos x="T22" y="T23"/>
                </a:cxn>
                <a:cxn ang="T54">
                  <a:pos x="T24" y="T25"/>
                </a:cxn>
                <a:cxn ang="T55">
                  <a:pos x="T26" y="T27"/>
                </a:cxn>
                <a:cxn ang="T56">
                  <a:pos x="T28" y="T29"/>
                </a:cxn>
                <a:cxn ang="T57">
                  <a:pos x="T30" y="T31"/>
                </a:cxn>
                <a:cxn ang="T58">
                  <a:pos x="T32" y="T33"/>
                </a:cxn>
                <a:cxn ang="T59">
                  <a:pos x="T34" y="T35"/>
                </a:cxn>
                <a:cxn ang="T60">
                  <a:pos x="T36" y="T37"/>
                </a:cxn>
                <a:cxn ang="T61">
                  <a:pos x="T38" y="T39"/>
                </a:cxn>
                <a:cxn ang="T62">
                  <a:pos x="T40" y="T41"/>
                </a:cxn>
              </a:cxnLst>
              <a:rect l="T63" t="T64" r="T65" b="T66"/>
              <a:pathLst>
                <a:path w="125" h="124">
                  <a:moveTo>
                    <a:pt x="63" y="0"/>
                  </a:moveTo>
                  <a:lnTo>
                    <a:pt x="82" y="4"/>
                  </a:lnTo>
                  <a:lnTo>
                    <a:pt x="100" y="12"/>
                  </a:lnTo>
                  <a:lnTo>
                    <a:pt x="114" y="26"/>
                  </a:lnTo>
                  <a:lnTo>
                    <a:pt x="122" y="42"/>
                  </a:lnTo>
                  <a:lnTo>
                    <a:pt x="125" y="61"/>
                  </a:lnTo>
                  <a:lnTo>
                    <a:pt x="122" y="81"/>
                  </a:lnTo>
                  <a:lnTo>
                    <a:pt x="114" y="98"/>
                  </a:lnTo>
                  <a:lnTo>
                    <a:pt x="100" y="112"/>
                  </a:lnTo>
                  <a:lnTo>
                    <a:pt x="82" y="120"/>
                  </a:lnTo>
                  <a:lnTo>
                    <a:pt x="63" y="124"/>
                  </a:lnTo>
                  <a:lnTo>
                    <a:pt x="43" y="120"/>
                  </a:lnTo>
                  <a:lnTo>
                    <a:pt x="26" y="112"/>
                  </a:lnTo>
                  <a:lnTo>
                    <a:pt x="12" y="98"/>
                  </a:lnTo>
                  <a:lnTo>
                    <a:pt x="4" y="81"/>
                  </a:lnTo>
                  <a:lnTo>
                    <a:pt x="0" y="61"/>
                  </a:lnTo>
                  <a:lnTo>
                    <a:pt x="4" y="42"/>
                  </a:lnTo>
                  <a:lnTo>
                    <a:pt x="12" y="26"/>
                  </a:lnTo>
                  <a:lnTo>
                    <a:pt x="26" y="12"/>
                  </a:lnTo>
                  <a:lnTo>
                    <a:pt x="43" y="4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000D9E"/>
            </a:solidFill>
            <a:ln w="0">
              <a:solidFill>
                <a:srgbClr val="000D9E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1" name="Freeform 31"/>
            <p:cNvSpPr>
              <a:spLocks/>
            </p:cNvSpPr>
            <p:nvPr/>
          </p:nvSpPr>
          <p:spPr bwMode="auto">
            <a:xfrm>
              <a:off x="3770" y="135"/>
              <a:ext cx="80" cy="112"/>
            </a:xfrm>
            <a:custGeom>
              <a:avLst/>
              <a:gdLst>
                <a:gd name="T0" fmla="*/ 18 w 159"/>
                <a:gd name="T1" fmla="*/ 0 h 223"/>
                <a:gd name="T2" fmla="*/ 22 w 159"/>
                <a:gd name="T3" fmla="*/ 2 h 223"/>
                <a:gd name="T4" fmla="*/ 25 w 159"/>
                <a:gd name="T5" fmla="*/ 7 h 223"/>
                <a:gd name="T6" fmla="*/ 26 w 159"/>
                <a:gd name="T7" fmla="*/ 13 h 223"/>
                <a:gd name="T8" fmla="*/ 25 w 159"/>
                <a:gd name="T9" fmla="*/ 17 h 223"/>
                <a:gd name="T10" fmla="*/ 27 w 159"/>
                <a:gd name="T11" fmla="*/ 16 h 223"/>
                <a:gd name="T12" fmla="*/ 29 w 159"/>
                <a:gd name="T13" fmla="*/ 15 h 223"/>
                <a:gd name="T14" fmla="*/ 29 w 159"/>
                <a:gd name="T15" fmla="*/ 13 h 223"/>
                <a:gd name="T16" fmla="*/ 30 w 159"/>
                <a:gd name="T17" fmla="*/ 11 h 223"/>
                <a:gd name="T18" fmla="*/ 31 w 159"/>
                <a:gd name="T19" fmla="*/ 11 h 223"/>
                <a:gd name="T20" fmla="*/ 33 w 159"/>
                <a:gd name="T21" fmla="*/ 11 h 223"/>
                <a:gd name="T22" fmla="*/ 32 w 159"/>
                <a:gd name="T23" fmla="*/ 8 h 223"/>
                <a:gd name="T24" fmla="*/ 33 w 159"/>
                <a:gd name="T25" fmla="*/ 8 h 223"/>
                <a:gd name="T26" fmla="*/ 35 w 159"/>
                <a:gd name="T27" fmla="*/ 11 h 223"/>
                <a:gd name="T28" fmla="*/ 34 w 159"/>
                <a:gd name="T29" fmla="*/ 16 h 223"/>
                <a:gd name="T30" fmla="*/ 31 w 159"/>
                <a:gd name="T31" fmla="*/ 20 h 223"/>
                <a:gd name="T32" fmla="*/ 29 w 159"/>
                <a:gd name="T33" fmla="*/ 23 h 223"/>
                <a:gd name="T34" fmla="*/ 29 w 159"/>
                <a:gd name="T35" fmla="*/ 27 h 223"/>
                <a:gd name="T36" fmla="*/ 32 w 159"/>
                <a:gd name="T37" fmla="*/ 34 h 223"/>
                <a:gd name="T38" fmla="*/ 38 w 159"/>
                <a:gd name="T39" fmla="*/ 41 h 223"/>
                <a:gd name="T40" fmla="*/ 39 w 159"/>
                <a:gd name="T41" fmla="*/ 44 h 223"/>
                <a:gd name="T42" fmla="*/ 38 w 159"/>
                <a:gd name="T43" fmla="*/ 52 h 223"/>
                <a:gd name="T44" fmla="*/ 34 w 159"/>
                <a:gd name="T45" fmla="*/ 54 h 223"/>
                <a:gd name="T46" fmla="*/ 26 w 159"/>
                <a:gd name="T47" fmla="*/ 52 h 223"/>
                <a:gd name="T48" fmla="*/ 22 w 159"/>
                <a:gd name="T49" fmla="*/ 52 h 223"/>
                <a:gd name="T50" fmla="*/ 25 w 159"/>
                <a:gd name="T51" fmla="*/ 48 h 223"/>
                <a:gd name="T52" fmla="*/ 23 w 159"/>
                <a:gd name="T53" fmla="*/ 46 h 223"/>
                <a:gd name="T54" fmla="*/ 17 w 159"/>
                <a:gd name="T55" fmla="*/ 44 h 223"/>
                <a:gd name="T56" fmla="*/ 16 w 159"/>
                <a:gd name="T57" fmla="*/ 42 h 223"/>
                <a:gd name="T58" fmla="*/ 18 w 159"/>
                <a:gd name="T59" fmla="*/ 41 h 223"/>
                <a:gd name="T60" fmla="*/ 23 w 159"/>
                <a:gd name="T61" fmla="*/ 39 h 223"/>
                <a:gd name="T62" fmla="*/ 17 w 159"/>
                <a:gd name="T63" fmla="*/ 37 h 223"/>
                <a:gd name="T64" fmla="*/ 13 w 159"/>
                <a:gd name="T65" fmla="*/ 35 h 223"/>
                <a:gd name="T66" fmla="*/ 12 w 159"/>
                <a:gd name="T67" fmla="*/ 32 h 223"/>
                <a:gd name="T68" fmla="*/ 16 w 159"/>
                <a:gd name="T69" fmla="*/ 30 h 223"/>
                <a:gd name="T70" fmla="*/ 17 w 159"/>
                <a:gd name="T71" fmla="*/ 28 h 223"/>
                <a:gd name="T72" fmla="*/ 16 w 159"/>
                <a:gd name="T73" fmla="*/ 26 h 223"/>
                <a:gd name="T74" fmla="*/ 12 w 159"/>
                <a:gd name="T75" fmla="*/ 25 h 223"/>
                <a:gd name="T76" fmla="*/ 9 w 159"/>
                <a:gd name="T77" fmla="*/ 27 h 223"/>
                <a:gd name="T78" fmla="*/ 6 w 159"/>
                <a:gd name="T79" fmla="*/ 28 h 223"/>
                <a:gd name="T80" fmla="*/ 5 w 159"/>
                <a:gd name="T81" fmla="*/ 27 h 223"/>
                <a:gd name="T82" fmla="*/ 5 w 159"/>
                <a:gd name="T83" fmla="*/ 25 h 223"/>
                <a:gd name="T84" fmla="*/ 0 w 159"/>
                <a:gd name="T85" fmla="*/ 28 h 223"/>
                <a:gd name="T86" fmla="*/ 3 w 159"/>
                <a:gd name="T87" fmla="*/ 22 h 223"/>
                <a:gd name="T88" fmla="*/ 7 w 159"/>
                <a:gd name="T89" fmla="*/ 19 h 223"/>
                <a:gd name="T90" fmla="*/ 12 w 159"/>
                <a:gd name="T91" fmla="*/ 19 h 223"/>
                <a:gd name="T92" fmla="*/ 12 w 159"/>
                <a:gd name="T93" fmla="*/ 17 h 223"/>
                <a:gd name="T94" fmla="*/ 12 w 159"/>
                <a:gd name="T95" fmla="*/ 16 h 223"/>
                <a:gd name="T96" fmla="*/ 10 w 159"/>
                <a:gd name="T97" fmla="*/ 14 h 223"/>
                <a:gd name="T98" fmla="*/ 7 w 159"/>
                <a:gd name="T99" fmla="*/ 13 h 223"/>
                <a:gd name="T100" fmla="*/ 6 w 159"/>
                <a:gd name="T101" fmla="*/ 11 h 223"/>
                <a:gd name="T102" fmla="*/ 6 w 159"/>
                <a:gd name="T103" fmla="*/ 9 h 223"/>
                <a:gd name="T104" fmla="*/ 3 w 159"/>
                <a:gd name="T105" fmla="*/ 8 h 223"/>
                <a:gd name="T106" fmla="*/ 5 w 159"/>
                <a:gd name="T107" fmla="*/ 6 h 223"/>
                <a:gd name="T108" fmla="*/ 11 w 159"/>
                <a:gd name="T109" fmla="*/ 7 h 223"/>
                <a:gd name="T110" fmla="*/ 15 w 159"/>
                <a:gd name="T111" fmla="*/ 11 h 223"/>
                <a:gd name="T112" fmla="*/ 17 w 159"/>
                <a:gd name="T113" fmla="*/ 15 h 223"/>
                <a:gd name="T114" fmla="*/ 19 w 159"/>
                <a:gd name="T115" fmla="*/ 11 h 223"/>
                <a:gd name="T116" fmla="*/ 19 w 159"/>
                <a:gd name="T117" fmla="*/ 8 h 223"/>
                <a:gd name="T118" fmla="*/ 18 w 159"/>
                <a:gd name="T119" fmla="*/ 7 h 223"/>
                <a:gd name="T120" fmla="*/ 18 w 159"/>
                <a:gd name="T121" fmla="*/ 6 h 223"/>
                <a:gd name="T122" fmla="*/ 20 w 159"/>
                <a:gd name="T123" fmla="*/ 5 h 223"/>
                <a:gd name="T124" fmla="*/ 18 w 159"/>
                <a:gd name="T125" fmla="*/ 2 h 223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159"/>
                <a:gd name="T190" fmla="*/ 0 h 223"/>
                <a:gd name="T191" fmla="*/ 159 w 159"/>
                <a:gd name="T192" fmla="*/ 223 h 223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159" h="223">
                  <a:moveTo>
                    <a:pt x="63" y="0"/>
                  </a:moveTo>
                  <a:lnTo>
                    <a:pt x="70" y="0"/>
                  </a:lnTo>
                  <a:lnTo>
                    <a:pt x="78" y="3"/>
                  </a:lnTo>
                  <a:lnTo>
                    <a:pt x="86" y="6"/>
                  </a:lnTo>
                  <a:lnTo>
                    <a:pt x="94" y="13"/>
                  </a:lnTo>
                  <a:lnTo>
                    <a:pt x="100" y="25"/>
                  </a:lnTo>
                  <a:lnTo>
                    <a:pt x="104" y="38"/>
                  </a:lnTo>
                  <a:lnTo>
                    <a:pt x="102" y="50"/>
                  </a:lnTo>
                  <a:lnTo>
                    <a:pt x="100" y="58"/>
                  </a:lnTo>
                  <a:lnTo>
                    <a:pt x="97" y="65"/>
                  </a:lnTo>
                  <a:lnTo>
                    <a:pt x="104" y="65"/>
                  </a:lnTo>
                  <a:lnTo>
                    <a:pt x="108" y="63"/>
                  </a:lnTo>
                  <a:lnTo>
                    <a:pt x="110" y="60"/>
                  </a:lnTo>
                  <a:lnTo>
                    <a:pt x="113" y="57"/>
                  </a:lnTo>
                  <a:lnTo>
                    <a:pt x="114" y="53"/>
                  </a:lnTo>
                  <a:lnTo>
                    <a:pt x="114" y="51"/>
                  </a:lnTo>
                  <a:lnTo>
                    <a:pt x="115" y="48"/>
                  </a:lnTo>
                  <a:lnTo>
                    <a:pt x="117" y="44"/>
                  </a:lnTo>
                  <a:lnTo>
                    <a:pt x="120" y="43"/>
                  </a:lnTo>
                  <a:lnTo>
                    <a:pt x="122" y="43"/>
                  </a:lnTo>
                  <a:lnTo>
                    <a:pt x="127" y="48"/>
                  </a:lnTo>
                  <a:lnTo>
                    <a:pt x="129" y="43"/>
                  </a:lnTo>
                  <a:lnTo>
                    <a:pt x="129" y="37"/>
                  </a:lnTo>
                  <a:lnTo>
                    <a:pt x="128" y="32"/>
                  </a:lnTo>
                  <a:lnTo>
                    <a:pt x="128" y="28"/>
                  </a:lnTo>
                  <a:lnTo>
                    <a:pt x="130" y="29"/>
                  </a:lnTo>
                  <a:lnTo>
                    <a:pt x="134" y="34"/>
                  </a:lnTo>
                  <a:lnTo>
                    <a:pt x="138" y="42"/>
                  </a:lnTo>
                  <a:lnTo>
                    <a:pt x="139" y="52"/>
                  </a:lnTo>
                  <a:lnTo>
                    <a:pt x="136" y="63"/>
                  </a:lnTo>
                  <a:lnTo>
                    <a:pt x="129" y="71"/>
                  </a:lnTo>
                  <a:lnTo>
                    <a:pt x="123" y="78"/>
                  </a:lnTo>
                  <a:lnTo>
                    <a:pt x="119" y="85"/>
                  </a:lnTo>
                  <a:lnTo>
                    <a:pt x="116" y="90"/>
                  </a:lnTo>
                  <a:lnTo>
                    <a:pt x="115" y="97"/>
                  </a:lnTo>
                  <a:lnTo>
                    <a:pt x="115" y="107"/>
                  </a:lnTo>
                  <a:lnTo>
                    <a:pt x="120" y="119"/>
                  </a:lnTo>
                  <a:lnTo>
                    <a:pt x="127" y="133"/>
                  </a:lnTo>
                  <a:lnTo>
                    <a:pt x="139" y="152"/>
                  </a:lnTo>
                  <a:lnTo>
                    <a:pt x="151" y="162"/>
                  </a:lnTo>
                  <a:lnTo>
                    <a:pt x="159" y="168"/>
                  </a:lnTo>
                  <a:lnTo>
                    <a:pt x="156" y="176"/>
                  </a:lnTo>
                  <a:lnTo>
                    <a:pt x="152" y="190"/>
                  </a:lnTo>
                  <a:lnTo>
                    <a:pt x="150" y="206"/>
                  </a:lnTo>
                  <a:lnTo>
                    <a:pt x="150" y="223"/>
                  </a:lnTo>
                  <a:lnTo>
                    <a:pt x="134" y="214"/>
                  </a:lnTo>
                  <a:lnTo>
                    <a:pt x="117" y="208"/>
                  </a:lnTo>
                  <a:lnTo>
                    <a:pt x="104" y="206"/>
                  </a:lnTo>
                  <a:lnTo>
                    <a:pt x="92" y="205"/>
                  </a:lnTo>
                  <a:lnTo>
                    <a:pt x="85" y="205"/>
                  </a:lnTo>
                  <a:lnTo>
                    <a:pt x="91" y="196"/>
                  </a:lnTo>
                  <a:lnTo>
                    <a:pt x="98" y="189"/>
                  </a:lnTo>
                  <a:lnTo>
                    <a:pt x="107" y="183"/>
                  </a:lnTo>
                  <a:lnTo>
                    <a:pt x="90" y="182"/>
                  </a:lnTo>
                  <a:lnTo>
                    <a:pt x="77" y="179"/>
                  </a:lnTo>
                  <a:lnTo>
                    <a:pt x="68" y="176"/>
                  </a:lnTo>
                  <a:lnTo>
                    <a:pt x="63" y="171"/>
                  </a:lnTo>
                  <a:lnTo>
                    <a:pt x="61" y="167"/>
                  </a:lnTo>
                  <a:lnTo>
                    <a:pt x="60" y="162"/>
                  </a:lnTo>
                  <a:lnTo>
                    <a:pt x="71" y="162"/>
                  </a:lnTo>
                  <a:lnTo>
                    <a:pt x="82" y="160"/>
                  </a:lnTo>
                  <a:lnTo>
                    <a:pt x="89" y="155"/>
                  </a:lnTo>
                  <a:lnTo>
                    <a:pt x="75" y="153"/>
                  </a:lnTo>
                  <a:lnTo>
                    <a:pt x="65" y="148"/>
                  </a:lnTo>
                  <a:lnTo>
                    <a:pt x="57" y="142"/>
                  </a:lnTo>
                  <a:lnTo>
                    <a:pt x="52" y="137"/>
                  </a:lnTo>
                  <a:lnTo>
                    <a:pt x="48" y="131"/>
                  </a:lnTo>
                  <a:lnTo>
                    <a:pt x="46" y="126"/>
                  </a:lnTo>
                  <a:lnTo>
                    <a:pt x="57" y="124"/>
                  </a:lnTo>
                  <a:lnTo>
                    <a:pt x="63" y="120"/>
                  </a:lnTo>
                  <a:lnTo>
                    <a:pt x="67" y="116"/>
                  </a:lnTo>
                  <a:lnTo>
                    <a:pt x="67" y="110"/>
                  </a:lnTo>
                  <a:lnTo>
                    <a:pt x="65" y="105"/>
                  </a:lnTo>
                  <a:lnTo>
                    <a:pt x="62" y="101"/>
                  </a:lnTo>
                  <a:lnTo>
                    <a:pt x="55" y="97"/>
                  </a:lnTo>
                  <a:lnTo>
                    <a:pt x="47" y="99"/>
                  </a:lnTo>
                  <a:lnTo>
                    <a:pt x="40" y="102"/>
                  </a:lnTo>
                  <a:lnTo>
                    <a:pt x="33" y="108"/>
                  </a:lnTo>
                  <a:lnTo>
                    <a:pt x="26" y="110"/>
                  </a:lnTo>
                  <a:lnTo>
                    <a:pt x="24" y="110"/>
                  </a:lnTo>
                  <a:lnTo>
                    <a:pt x="22" y="109"/>
                  </a:lnTo>
                  <a:lnTo>
                    <a:pt x="19" y="107"/>
                  </a:lnTo>
                  <a:lnTo>
                    <a:pt x="18" y="104"/>
                  </a:lnTo>
                  <a:lnTo>
                    <a:pt x="18" y="100"/>
                  </a:lnTo>
                  <a:lnTo>
                    <a:pt x="8" y="102"/>
                  </a:lnTo>
                  <a:lnTo>
                    <a:pt x="0" y="109"/>
                  </a:lnTo>
                  <a:lnTo>
                    <a:pt x="3" y="96"/>
                  </a:lnTo>
                  <a:lnTo>
                    <a:pt x="9" y="87"/>
                  </a:lnTo>
                  <a:lnTo>
                    <a:pt x="18" y="80"/>
                  </a:lnTo>
                  <a:lnTo>
                    <a:pt x="28" y="75"/>
                  </a:lnTo>
                  <a:lnTo>
                    <a:pt x="39" y="74"/>
                  </a:lnTo>
                  <a:lnTo>
                    <a:pt x="48" y="74"/>
                  </a:lnTo>
                  <a:lnTo>
                    <a:pt x="48" y="71"/>
                  </a:lnTo>
                  <a:lnTo>
                    <a:pt x="47" y="68"/>
                  </a:lnTo>
                  <a:lnTo>
                    <a:pt x="47" y="65"/>
                  </a:lnTo>
                  <a:lnTo>
                    <a:pt x="46" y="62"/>
                  </a:lnTo>
                  <a:lnTo>
                    <a:pt x="43" y="59"/>
                  </a:lnTo>
                  <a:lnTo>
                    <a:pt x="37" y="55"/>
                  </a:lnTo>
                  <a:lnTo>
                    <a:pt x="30" y="52"/>
                  </a:lnTo>
                  <a:lnTo>
                    <a:pt x="26" y="50"/>
                  </a:lnTo>
                  <a:lnTo>
                    <a:pt x="24" y="45"/>
                  </a:lnTo>
                  <a:lnTo>
                    <a:pt x="24" y="43"/>
                  </a:lnTo>
                  <a:lnTo>
                    <a:pt x="28" y="38"/>
                  </a:lnTo>
                  <a:lnTo>
                    <a:pt x="23" y="34"/>
                  </a:lnTo>
                  <a:lnTo>
                    <a:pt x="16" y="32"/>
                  </a:lnTo>
                  <a:lnTo>
                    <a:pt x="10" y="30"/>
                  </a:lnTo>
                  <a:lnTo>
                    <a:pt x="8" y="30"/>
                  </a:lnTo>
                  <a:lnTo>
                    <a:pt x="20" y="23"/>
                  </a:lnTo>
                  <a:lnTo>
                    <a:pt x="33" y="22"/>
                  </a:lnTo>
                  <a:lnTo>
                    <a:pt x="42" y="26"/>
                  </a:lnTo>
                  <a:lnTo>
                    <a:pt x="52" y="32"/>
                  </a:lnTo>
                  <a:lnTo>
                    <a:pt x="58" y="41"/>
                  </a:lnTo>
                  <a:lnTo>
                    <a:pt x="64" y="50"/>
                  </a:lnTo>
                  <a:lnTo>
                    <a:pt x="68" y="60"/>
                  </a:lnTo>
                  <a:lnTo>
                    <a:pt x="74" y="51"/>
                  </a:lnTo>
                  <a:lnTo>
                    <a:pt x="76" y="44"/>
                  </a:lnTo>
                  <a:lnTo>
                    <a:pt x="76" y="38"/>
                  </a:lnTo>
                  <a:lnTo>
                    <a:pt x="74" y="32"/>
                  </a:lnTo>
                  <a:lnTo>
                    <a:pt x="71" y="28"/>
                  </a:lnTo>
                  <a:lnTo>
                    <a:pt x="70" y="26"/>
                  </a:lnTo>
                  <a:lnTo>
                    <a:pt x="70" y="23"/>
                  </a:lnTo>
                  <a:lnTo>
                    <a:pt x="71" y="21"/>
                  </a:lnTo>
                  <a:lnTo>
                    <a:pt x="74" y="19"/>
                  </a:lnTo>
                  <a:lnTo>
                    <a:pt x="77" y="19"/>
                  </a:lnTo>
                  <a:lnTo>
                    <a:pt x="75" y="11"/>
                  </a:lnTo>
                  <a:lnTo>
                    <a:pt x="69" y="5"/>
                  </a:lnTo>
                  <a:lnTo>
                    <a:pt x="63" y="0"/>
                  </a:lnTo>
                  <a:close/>
                </a:path>
              </a:pathLst>
            </a:custGeom>
            <a:solidFill>
              <a:srgbClr val="F50026"/>
            </a:solidFill>
            <a:ln w="0">
              <a:solidFill>
                <a:srgbClr val="F5002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2" name="Freeform 32"/>
            <p:cNvSpPr>
              <a:spLocks/>
            </p:cNvSpPr>
            <p:nvPr/>
          </p:nvSpPr>
          <p:spPr bwMode="auto">
            <a:xfrm>
              <a:off x="3766" y="136"/>
              <a:ext cx="490" cy="182"/>
            </a:xfrm>
            <a:custGeom>
              <a:avLst/>
              <a:gdLst>
                <a:gd name="T0" fmla="*/ 163 w 979"/>
                <a:gd name="T1" fmla="*/ 8 h 362"/>
                <a:gd name="T2" fmla="*/ 180 w 979"/>
                <a:gd name="T3" fmla="*/ 10 h 362"/>
                <a:gd name="T4" fmla="*/ 149 w 979"/>
                <a:gd name="T5" fmla="*/ 17 h 362"/>
                <a:gd name="T6" fmla="*/ 115 w 979"/>
                <a:gd name="T7" fmla="*/ 12 h 362"/>
                <a:gd name="T8" fmla="*/ 127 w 979"/>
                <a:gd name="T9" fmla="*/ 22 h 362"/>
                <a:gd name="T10" fmla="*/ 182 w 979"/>
                <a:gd name="T11" fmla="*/ 14 h 362"/>
                <a:gd name="T12" fmla="*/ 210 w 979"/>
                <a:gd name="T13" fmla="*/ 19 h 362"/>
                <a:gd name="T14" fmla="*/ 225 w 979"/>
                <a:gd name="T15" fmla="*/ 19 h 362"/>
                <a:gd name="T16" fmla="*/ 219 w 979"/>
                <a:gd name="T17" fmla="*/ 25 h 362"/>
                <a:gd name="T18" fmla="*/ 197 w 979"/>
                <a:gd name="T19" fmla="*/ 39 h 362"/>
                <a:gd name="T20" fmla="*/ 184 w 979"/>
                <a:gd name="T21" fmla="*/ 46 h 362"/>
                <a:gd name="T22" fmla="*/ 204 w 979"/>
                <a:gd name="T23" fmla="*/ 41 h 362"/>
                <a:gd name="T24" fmla="*/ 222 w 979"/>
                <a:gd name="T25" fmla="*/ 44 h 362"/>
                <a:gd name="T26" fmla="*/ 225 w 979"/>
                <a:gd name="T27" fmla="*/ 53 h 362"/>
                <a:gd name="T28" fmla="*/ 229 w 979"/>
                <a:gd name="T29" fmla="*/ 58 h 362"/>
                <a:gd name="T30" fmla="*/ 228 w 979"/>
                <a:gd name="T31" fmla="*/ 64 h 362"/>
                <a:gd name="T32" fmla="*/ 238 w 979"/>
                <a:gd name="T33" fmla="*/ 64 h 362"/>
                <a:gd name="T34" fmla="*/ 243 w 979"/>
                <a:gd name="T35" fmla="*/ 68 h 362"/>
                <a:gd name="T36" fmla="*/ 230 w 979"/>
                <a:gd name="T37" fmla="*/ 72 h 362"/>
                <a:gd name="T38" fmla="*/ 235 w 979"/>
                <a:gd name="T39" fmla="*/ 78 h 362"/>
                <a:gd name="T40" fmla="*/ 225 w 979"/>
                <a:gd name="T41" fmla="*/ 74 h 362"/>
                <a:gd name="T42" fmla="*/ 220 w 979"/>
                <a:gd name="T43" fmla="*/ 82 h 362"/>
                <a:gd name="T44" fmla="*/ 216 w 979"/>
                <a:gd name="T45" fmla="*/ 86 h 362"/>
                <a:gd name="T46" fmla="*/ 215 w 979"/>
                <a:gd name="T47" fmla="*/ 72 h 362"/>
                <a:gd name="T48" fmla="*/ 207 w 979"/>
                <a:gd name="T49" fmla="*/ 72 h 362"/>
                <a:gd name="T50" fmla="*/ 209 w 979"/>
                <a:gd name="T51" fmla="*/ 68 h 362"/>
                <a:gd name="T52" fmla="*/ 217 w 979"/>
                <a:gd name="T53" fmla="*/ 64 h 362"/>
                <a:gd name="T54" fmla="*/ 185 w 979"/>
                <a:gd name="T55" fmla="*/ 66 h 362"/>
                <a:gd name="T56" fmla="*/ 164 w 979"/>
                <a:gd name="T57" fmla="*/ 63 h 362"/>
                <a:gd name="T58" fmla="*/ 145 w 979"/>
                <a:gd name="T59" fmla="*/ 47 h 362"/>
                <a:gd name="T60" fmla="*/ 103 w 979"/>
                <a:gd name="T61" fmla="*/ 66 h 362"/>
                <a:gd name="T62" fmla="*/ 77 w 979"/>
                <a:gd name="T63" fmla="*/ 81 h 362"/>
                <a:gd name="T64" fmla="*/ 70 w 979"/>
                <a:gd name="T65" fmla="*/ 82 h 362"/>
                <a:gd name="T66" fmla="*/ 51 w 979"/>
                <a:gd name="T67" fmla="*/ 84 h 362"/>
                <a:gd name="T68" fmla="*/ 38 w 979"/>
                <a:gd name="T69" fmla="*/ 85 h 362"/>
                <a:gd name="T70" fmla="*/ 25 w 979"/>
                <a:gd name="T71" fmla="*/ 84 h 362"/>
                <a:gd name="T72" fmla="*/ 21 w 979"/>
                <a:gd name="T73" fmla="*/ 78 h 362"/>
                <a:gd name="T74" fmla="*/ 18 w 979"/>
                <a:gd name="T75" fmla="*/ 86 h 362"/>
                <a:gd name="T76" fmla="*/ 13 w 979"/>
                <a:gd name="T77" fmla="*/ 83 h 362"/>
                <a:gd name="T78" fmla="*/ 8 w 979"/>
                <a:gd name="T79" fmla="*/ 78 h 362"/>
                <a:gd name="T80" fmla="*/ 3 w 979"/>
                <a:gd name="T81" fmla="*/ 81 h 362"/>
                <a:gd name="T82" fmla="*/ 9 w 979"/>
                <a:gd name="T83" fmla="*/ 69 h 362"/>
                <a:gd name="T84" fmla="*/ 12 w 979"/>
                <a:gd name="T85" fmla="*/ 65 h 362"/>
                <a:gd name="T86" fmla="*/ 5 w 979"/>
                <a:gd name="T87" fmla="*/ 61 h 362"/>
                <a:gd name="T88" fmla="*/ 9 w 979"/>
                <a:gd name="T89" fmla="*/ 58 h 362"/>
                <a:gd name="T90" fmla="*/ 18 w 979"/>
                <a:gd name="T91" fmla="*/ 57 h 362"/>
                <a:gd name="T92" fmla="*/ 18 w 979"/>
                <a:gd name="T93" fmla="*/ 53 h 362"/>
                <a:gd name="T94" fmla="*/ 24 w 979"/>
                <a:gd name="T95" fmla="*/ 64 h 362"/>
                <a:gd name="T96" fmla="*/ 51 w 979"/>
                <a:gd name="T97" fmla="*/ 70 h 362"/>
                <a:gd name="T98" fmla="*/ 56 w 979"/>
                <a:gd name="T99" fmla="*/ 72 h 362"/>
                <a:gd name="T100" fmla="*/ 77 w 979"/>
                <a:gd name="T101" fmla="*/ 62 h 362"/>
                <a:gd name="T102" fmla="*/ 87 w 979"/>
                <a:gd name="T103" fmla="*/ 52 h 362"/>
                <a:gd name="T104" fmla="*/ 96 w 979"/>
                <a:gd name="T105" fmla="*/ 43 h 362"/>
                <a:gd name="T106" fmla="*/ 128 w 979"/>
                <a:gd name="T107" fmla="*/ 33 h 362"/>
                <a:gd name="T108" fmla="*/ 167 w 979"/>
                <a:gd name="T109" fmla="*/ 28 h 362"/>
                <a:gd name="T110" fmla="*/ 195 w 979"/>
                <a:gd name="T111" fmla="*/ 33 h 362"/>
                <a:gd name="T112" fmla="*/ 201 w 979"/>
                <a:gd name="T113" fmla="*/ 18 h 362"/>
                <a:gd name="T114" fmla="*/ 175 w 979"/>
                <a:gd name="T115" fmla="*/ 20 h 362"/>
                <a:gd name="T116" fmla="*/ 159 w 979"/>
                <a:gd name="T117" fmla="*/ 22 h 362"/>
                <a:gd name="T118" fmla="*/ 140 w 979"/>
                <a:gd name="T119" fmla="*/ 27 h 362"/>
                <a:gd name="T120" fmla="*/ 122 w 979"/>
                <a:gd name="T121" fmla="*/ 26 h 362"/>
                <a:gd name="T122" fmla="*/ 112 w 979"/>
                <a:gd name="T123" fmla="*/ 8 h 362"/>
                <a:gd name="T124" fmla="*/ 145 w 979"/>
                <a:gd name="T125" fmla="*/ 2 h 362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  <a:gd name="T180" fmla="*/ 0 60000 65536"/>
                <a:gd name="T181" fmla="*/ 0 60000 65536"/>
                <a:gd name="T182" fmla="*/ 0 60000 65536"/>
                <a:gd name="T183" fmla="*/ 0 60000 65536"/>
                <a:gd name="T184" fmla="*/ 0 60000 65536"/>
                <a:gd name="T185" fmla="*/ 0 60000 65536"/>
                <a:gd name="T186" fmla="*/ 0 60000 65536"/>
                <a:gd name="T187" fmla="*/ 0 60000 65536"/>
                <a:gd name="T188" fmla="*/ 0 60000 65536"/>
                <a:gd name="T189" fmla="*/ 0 w 979"/>
                <a:gd name="T190" fmla="*/ 0 h 362"/>
                <a:gd name="T191" fmla="*/ 979 w 979"/>
                <a:gd name="T192" fmla="*/ 362 h 362"/>
              </a:gdLst>
              <a:ahLst/>
              <a:cxnLst>
                <a:cxn ang="T126">
                  <a:pos x="T0" y="T1"/>
                </a:cxn>
                <a:cxn ang="T127">
                  <a:pos x="T2" y="T3"/>
                </a:cxn>
                <a:cxn ang="T128">
                  <a:pos x="T4" y="T5"/>
                </a:cxn>
                <a:cxn ang="T129">
                  <a:pos x="T6" y="T7"/>
                </a:cxn>
                <a:cxn ang="T130">
                  <a:pos x="T8" y="T9"/>
                </a:cxn>
                <a:cxn ang="T131">
                  <a:pos x="T10" y="T11"/>
                </a:cxn>
                <a:cxn ang="T132">
                  <a:pos x="T12" y="T13"/>
                </a:cxn>
                <a:cxn ang="T133">
                  <a:pos x="T14" y="T15"/>
                </a:cxn>
                <a:cxn ang="T134">
                  <a:pos x="T16" y="T17"/>
                </a:cxn>
                <a:cxn ang="T135">
                  <a:pos x="T18" y="T19"/>
                </a:cxn>
                <a:cxn ang="T136">
                  <a:pos x="T20" y="T21"/>
                </a:cxn>
                <a:cxn ang="T137">
                  <a:pos x="T22" y="T23"/>
                </a:cxn>
                <a:cxn ang="T138">
                  <a:pos x="T24" y="T25"/>
                </a:cxn>
                <a:cxn ang="T139">
                  <a:pos x="T26" y="T27"/>
                </a:cxn>
                <a:cxn ang="T140">
                  <a:pos x="T28" y="T29"/>
                </a:cxn>
                <a:cxn ang="T141">
                  <a:pos x="T30" y="T31"/>
                </a:cxn>
                <a:cxn ang="T142">
                  <a:pos x="T32" y="T33"/>
                </a:cxn>
                <a:cxn ang="T143">
                  <a:pos x="T34" y="T35"/>
                </a:cxn>
                <a:cxn ang="T144">
                  <a:pos x="T36" y="T37"/>
                </a:cxn>
                <a:cxn ang="T145">
                  <a:pos x="T38" y="T39"/>
                </a:cxn>
                <a:cxn ang="T146">
                  <a:pos x="T40" y="T41"/>
                </a:cxn>
                <a:cxn ang="T147">
                  <a:pos x="T42" y="T43"/>
                </a:cxn>
                <a:cxn ang="T148">
                  <a:pos x="T44" y="T45"/>
                </a:cxn>
                <a:cxn ang="T149">
                  <a:pos x="T46" y="T47"/>
                </a:cxn>
                <a:cxn ang="T150">
                  <a:pos x="T48" y="T49"/>
                </a:cxn>
                <a:cxn ang="T151">
                  <a:pos x="T50" y="T51"/>
                </a:cxn>
                <a:cxn ang="T152">
                  <a:pos x="T52" y="T53"/>
                </a:cxn>
                <a:cxn ang="T153">
                  <a:pos x="T54" y="T55"/>
                </a:cxn>
                <a:cxn ang="T154">
                  <a:pos x="T56" y="T57"/>
                </a:cxn>
                <a:cxn ang="T155">
                  <a:pos x="T58" y="T59"/>
                </a:cxn>
                <a:cxn ang="T156">
                  <a:pos x="T60" y="T61"/>
                </a:cxn>
                <a:cxn ang="T157">
                  <a:pos x="T62" y="T63"/>
                </a:cxn>
                <a:cxn ang="T158">
                  <a:pos x="T64" y="T65"/>
                </a:cxn>
                <a:cxn ang="T159">
                  <a:pos x="T66" y="T67"/>
                </a:cxn>
                <a:cxn ang="T160">
                  <a:pos x="T68" y="T69"/>
                </a:cxn>
                <a:cxn ang="T161">
                  <a:pos x="T70" y="T71"/>
                </a:cxn>
                <a:cxn ang="T162">
                  <a:pos x="T72" y="T73"/>
                </a:cxn>
                <a:cxn ang="T163">
                  <a:pos x="T74" y="T75"/>
                </a:cxn>
                <a:cxn ang="T164">
                  <a:pos x="T76" y="T77"/>
                </a:cxn>
                <a:cxn ang="T165">
                  <a:pos x="T78" y="T79"/>
                </a:cxn>
                <a:cxn ang="T166">
                  <a:pos x="T80" y="T81"/>
                </a:cxn>
                <a:cxn ang="T167">
                  <a:pos x="T82" y="T83"/>
                </a:cxn>
                <a:cxn ang="T168">
                  <a:pos x="T84" y="T85"/>
                </a:cxn>
                <a:cxn ang="T169">
                  <a:pos x="T86" y="T87"/>
                </a:cxn>
                <a:cxn ang="T170">
                  <a:pos x="T88" y="T89"/>
                </a:cxn>
                <a:cxn ang="T171">
                  <a:pos x="T90" y="T91"/>
                </a:cxn>
                <a:cxn ang="T172">
                  <a:pos x="T92" y="T93"/>
                </a:cxn>
                <a:cxn ang="T173">
                  <a:pos x="T94" y="T95"/>
                </a:cxn>
                <a:cxn ang="T174">
                  <a:pos x="T96" y="T97"/>
                </a:cxn>
                <a:cxn ang="T175">
                  <a:pos x="T98" y="T99"/>
                </a:cxn>
                <a:cxn ang="T176">
                  <a:pos x="T100" y="T101"/>
                </a:cxn>
                <a:cxn ang="T177">
                  <a:pos x="T102" y="T103"/>
                </a:cxn>
                <a:cxn ang="T178">
                  <a:pos x="T104" y="T105"/>
                </a:cxn>
                <a:cxn ang="T179">
                  <a:pos x="T106" y="T107"/>
                </a:cxn>
                <a:cxn ang="T180">
                  <a:pos x="T108" y="T109"/>
                </a:cxn>
                <a:cxn ang="T181">
                  <a:pos x="T110" y="T111"/>
                </a:cxn>
                <a:cxn ang="T182">
                  <a:pos x="T112" y="T113"/>
                </a:cxn>
                <a:cxn ang="T183">
                  <a:pos x="T114" y="T115"/>
                </a:cxn>
                <a:cxn ang="T184">
                  <a:pos x="T116" y="T117"/>
                </a:cxn>
                <a:cxn ang="T185">
                  <a:pos x="T118" y="T119"/>
                </a:cxn>
                <a:cxn ang="T186">
                  <a:pos x="T120" y="T121"/>
                </a:cxn>
                <a:cxn ang="T187">
                  <a:pos x="T122" y="T123"/>
                </a:cxn>
                <a:cxn ang="T188">
                  <a:pos x="T124" y="T125"/>
                </a:cxn>
              </a:cxnLst>
              <a:rect l="T189" t="T190" r="T191" b="T192"/>
              <a:pathLst>
                <a:path w="979" h="362">
                  <a:moveTo>
                    <a:pt x="614" y="0"/>
                  </a:moveTo>
                  <a:lnTo>
                    <a:pt x="634" y="0"/>
                  </a:lnTo>
                  <a:lnTo>
                    <a:pt x="651" y="3"/>
                  </a:lnTo>
                  <a:lnTo>
                    <a:pt x="664" y="7"/>
                  </a:lnTo>
                  <a:lnTo>
                    <a:pt x="672" y="10"/>
                  </a:lnTo>
                  <a:lnTo>
                    <a:pt x="661" y="15"/>
                  </a:lnTo>
                  <a:lnTo>
                    <a:pt x="654" y="22"/>
                  </a:lnTo>
                  <a:lnTo>
                    <a:pt x="652" y="29"/>
                  </a:lnTo>
                  <a:lnTo>
                    <a:pt x="652" y="34"/>
                  </a:lnTo>
                  <a:lnTo>
                    <a:pt x="672" y="26"/>
                  </a:lnTo>
                  <a:lnTo>
                    <a:pt x="690" y="23"/>
                  </a:lnTo>
                  <a:lnTo>
                    <a:pt x="706" y="24"/>
                  </a:lnTo>
                  <a:lnTo>
                    <a:pt x="720" y="27"/>
                  </a:lnTo>
                  <a:lnTo>
                    <a:pt x="731" y="33"/>
                  </a:lnTo>
                  <a:lnTo>
                    <a:pt x="737" y="39"/>
                  </a:lnTo>
                  <a:lnTo>
                    <a:pt x="718" y="39"/>
                  </a:lnTo>
                  <a:lnTo>
                    <a:pt x="703" y="40"/>
                  </a:lnTo>
                  <a:lnTo>
                    <a:pt x="690" y="44"/>
                  </a:lnTo>
                  <a:lnTo>
                    <a:pt x="679" y="47"/>
                  </a:lnTo>
                  <a:lnTo>
                    <a:pt x="664" y="53"/>
                  </a:lnTo>
                  <a:lnTo>
                    <a:pt x="645" y="59"/>
                  </a:lnTo>
                  <a:lnTo>
                    <a:pt x="625" y="63"/>
                  </a:lnTo>
                  <a:lnTo>
                    <a:pt x="606" y="65"/>
                  </a:lnTo>
                  <a:lnTo>
                    <a:pt x="593" y="65"/>
                  </a:lnTo>
                  <a:lnTo>
                    <a:pt x="579" y="64"/>
                  </a:lnTo>
                  <a:lnTo>
                    <a:pt x="562" y="60"/>
                  </a:lnTo>
                  <a:lnTo>
                    <a:pt x="523" y="46"/>
                  </a:lnTo>
                  <a:lnTo>
                    <a:pt x="503" y="41"/>
                  </a:lnTo>
                  <a:lnTo>
                    <a:pt x="486" y="39"/>
                  </a:lnTo>
                  <a:lnTo>
                    <a:pt x="476" y="39"/>
                  </a:lnTo>
                  <a:lnTo>
                    <a:pt x="468" y="41"/>
                  </a:lnTo>
                  <a:lnTo>
                    <a:pt x="460" y="45"/>
                  </a:lnTo>
                  <a:lnTo>
                    <a:pt x="455" y="50"/>
                  </a:lnTo>
                  <a:lnTo>
                    <a:pt x="452" y="60"/>
                  </a:lnTo>
                  <a:lnTo>
                    <a:pt x="455" y="68"/>
                  </a:lnTo>
                  <a:lnTo>
                    <a:pt x="460" y="75"/>
                  </a:lnTo>
                  <a:lnTo>
                    <a:pt x="470" y="79"/>
                  </a:lnTo>
                  <a:lnTo>
                    <a:pt x="481" y="83"/>
                  </a:lnTo>
                  <a:lnTo>
                    <a:pt x="494" y="84"/>
                  </a:lnTo>
                  <a:lnTo>
                    <a:pt x="508" y="85"/>
                  </a:lnTo>
                  <a:lnTo>
                    <a:pt x="525" y="85"/>
                  </a:lnTo>
                  <a:lnTo>
                    <a:pt x="547" y="84"/>
                  </a:lnTo>
                  <a:lnTo>
                    <a:pt x="571" y="82"/>
                  </a:lnTo>
                  <a:lnTo>
                    <a:pt x="598" y="79"/>
                  </a:lnTo>
                  <a:lnTo>
                    <a:pt x="623" y="76"/>
                  </a:lnTo>
                  <a:lnTo>
                    <a:pt x="647" y="72"/>
                  </a:lnTo>
                  <a:lnTo>
                    <a:pt x="703" y="61"/>
                  </a:lnTo>
                  <a:lnTo>
                    <a:pt x="728" y="55"/>
                  </a:lnTo>
                  <a:lnTo>
                    <a:pt x="751" y="50"/>
                  </a:lnTo>
                  <a:lnTo>
                    <a:pt x="770" y="48"/>
                  </a:lnTo>
                  <a:lnTo>
                    <a:pt x="789" y="48"/>
                  </a:lnTo>
                  <a:lnTo>
                    <a:pt x="806" y="50"/>
                  </a:lnTo>
                  <a:lnTo>
                    <a:pt x="818" y="55"/>
                  </a:lnTo>
                  <a:lnTo>
                    <a:pt x="829" y="62"/>
                  </a:lnTo>
                  <a:lnTo>
                    <a:pt x="834" y="68"/>
                  </a:lnTo>
                  <a:lnTo>
                    <a:pt x="840" y="75"/>
                  </a:lnTo>
                  <a:lnTo>
                    <a:pt x="843" y="82"/>
                  </a:lnTo>
                  <a:lnTo>
                    <a:pt x="844" y="87"/>
                  </a:lnTo>
                  <a:lnTo>
                    <a:pt x="845" y="91"/>
                  </a:lnTo>
                  <a:lnTo>
                    <a:pt x="845" y="92"/>
                  </a:lnTo>
                  <a:lnTo>
                    <a:pt x="859" y="80"/>
                  </a:lnTo>
                  <a:lnTo>
                    <a:pt x="871" y="75"/>
                  </a:lnTo>
                  <a:lnTo>
                    <a:pt x="885" y="74"/>
                  </a:lnTo>
                  <a:lnTo>
                    <a:pt x="897" y="76"/>
                  </a:lnTo>
                  <a:lnTo>
                    <a:pt x="907" y="80"/>
                  </a:lnTo>
                  <a:lnTo>
                    <a:pt x="914" y="89"/>
                  </a:lnTo>
                  <a:lnTo>
                    <a:pt x="918" y="97"/>
                  </a:lnTo>
                  <a:lnTo>
                    <a:pt x="915" y="96"/>
                  </a:lnTo>
                  <a:lnTo>
                    <a:pt x="908" y="94"/>
                  </a:lnTo>
                  <a:lnTo>
                    <a:pt x="898" y="93"/>
                  </a:lnTo>
                  <a:lnTo>
                    <a:pt x="885" y="94"/>
                  </a:lnTo>
                  <a:lnTo>
                    <a:pt x="874" y="99"/>
                  </a:lnTo>
                  <a:lnTo>
                    <a:pt x="863" y="106"/>
                  </a:lnTo>
                  <a:lnTo>
                    <a:pt x="855" y="114"/>
                  </a:lnTo>
                  <a:lnTo>
                    <a:pt x="848" y="123"/>
                  </a:lnTo>
                  <a:lnTo>
                    <a:pt x="841" y="131"/>
                  </a:lnTo>
                  <a:lnTo>
                    <a:pt x="832" y="139"/>
                  </a:lnTo>
                  <a:lnTo>
                    <a:pt x="819" y="147"/>
                  </a:lnTo>
                  <a:lnTo>
                    <a:pt x="804" y="152"/>
                  </a:lnTo>
                  <a:lnTo>
                    <a:pt x="788" y="154"/>
                  </a:lnTo>
                  <a:lnTo>
                    <a:pt x="754" y="154"/>
                  </a:lnTo>
                  <a:lnTo>
                    <a:pt x="740" y="153"/>
                  </a:lnTo>
                  <a:lnTo>
                    <a:pt x="731" y="151"/>
                  </a:lnTo>
                  <a:lnTo>
                    <a:pt x="727" y="151"/>
                  </a:lnTo>
                  <a:lnTo>
                    <a:pt x="727" y="159"/>
                  </a:lnTo>
                  <a:lnTo>
                    <a:pt x="728" y="166"/>
                  </a:lnTo>
                  <a:lnTo>
                    <a:pt x="731" y="175"/>
                  </a:lnTo>
                  <a:lnTo>
                    <a:pt x="735" y="183"/>
                  </a:lnTo>
                  <a:lnTo>
                    <a:pt x="742" y="190"/>
                  </a:lnTo>
                  <a:lnTo>
                    <a:pt x="754" y="194"/>
                  </a:lnTo>
                  <a:lnTo>
                    <a:pt x="768" y="194"/>
                  </a:lnTo>
                  <a:lnTo>
                    <a:pt x="780" y="189"/>
                  </a:lnTo>
                  <a:lnTo>
                    <a:pt x="792" y="182"/>
                  </a:lnTo>
                  <a:lnTo>
                    <a:pt x="802" y="174"/>
                  </a:lnTo>
                  <a:lnTo>
                    <a:pt x="810" y="167"/>
                  </a:lnTo>
                  <a:lnTo>
                    <a:pt x="815" y="161"/>
                  </a:lnTo>
                  <a:lnTo>
                    <a:pt x="817" y="159"/>
                  </a:lnTo>
                  <a:lnTo>
                    <a:pt x="822" y="166"/>
                  </a:lnTo>
                  <a:lnTo>
                    <a:pt x="824" y="174"/>
                  </a:lnTo>
                  <a:lnTo>
                    <a:pt x="824" y="187"/>
                  </a:lnTo>
                  <a:lnTo>
                    <a:pt x="843" y="176"/>
                  </a:lnTo>
                  <a:lnTo>
                    <a:pt x="861" y="171"/>
                  </a:lnTo>
                  <a:lnTo>
                    <a:pt x="876" y="171"/>
                  </a:lnTo>
                  <a:lnTo>
                    <a:pt x="888" y="173"/>
                  </a:lnTo>
                  <a:lnTo>
                    <a:pt x="881" y="178"/>
                  </a:lnTo>
                  <a:lnTo>
                    <a:pt x="875" y="186"/>
                  </a:lnTo>
                  <a:lnTo>
                    <a:pt x="871" y="194"/>
                  </a:lnTo>
                  <a:lnTo>
                    <a:pt x="885" y="193"/>
                  </a:lnTo>
                  <a:lnTo>
                    <a:pt x="897" y="195"/>
                  </a:lnTo>
                  <a:lnTo>
                    <a:pt x="905" y="199"/>
                  </a:lnTo>
                  <a:lnTo>
                    <a:pt x="910" y="204"/>
                  </a:lnTo>
                  <a:lnTo>
                    <a:pt x="900" y="210"/>
                  </a:lnTo>
                  <a:lnTo>
                    <a:pt x="895" y="218"/>
                  </a:lnTo>
                  <a:lnTo>
                    <a:pt x="892" y="225"/>
                  </a:lnTo>
                  <a:lnTo>
                    <a:pt x="896" y="225"/>
                  </a:lnTo>
                  <a:lnTo>
                    <a:pt x="901" y="224"/>
                  </a:lnTo>
                  <a:lnTo>
                    <a:pt x="907" y="224"/>
                  </a:lnTo>
                  <a:lnTo>
                    <a:pt x="913" y="226"/>
                  </a:lnTo>
                  <a:lnTo>
                    <a:pt x="918" y="231"/>
                  </a:lnTo>
                  <a:lnTo>
                    <a:pt x="916" y="231"/>
                  </a:lnTo>
                  <a:lnTo>
                    <a:pt x="915" y="232"/>
                  </a:lnTo>
                  <a:lnTo>
                    <a:pt x="912" y="233"/>
                  </a:lnTo>
                  <a:lnTo>
                    <a:pt x="910" y="235"/>
                  </a:lnTo>
                  <a:lnTo>
                    <a:pt x="907" y="239"/>
                  </a:lnTo>
                  <a:lnTo>
                    <a:pt x="906" y="240"/>
                  </a:lnTo>
                  <a:lnTo>
                    <a:pt x="906" y="247"/>
                  </a:lnTo>
                  <a:lnTo>
                    <a:pt x="907" y="249"/>
                  </a:lnTo>
                  <a:lnTo>
                    <a:pt x="911" y="253"/>
                  </a:lnTo>
                  <a:lnTo>
                    <a:pt x="914" y="254"/>
                  </a:lnTo>
                  <a:lnTo>
                    <a:pt x="918" y="254"/>
                  </a:lnTo>
                  <a:lnTo>
                    <a:pt x="926" y="253"/>
                  </a:lnTo>
                  <a:lnTo>
                    <a:pt x="935" y="250"/>
                  </a:lnTo>
                  <a:lnTo>
                    <a:pt x="943" y="250"/>
                  </a:lnTo>
                  <a:lnTo>
                    <a:pt x="947" y="251"/>
                  </a:lnTo>
                  <a:lnTo>
                    <a:pt x="949" y="253"/>
                  </a:lnTo>
                  <a:lnTo>
                    <a:pt x="951" y="255"/>
                  </a:lnTo>
                  <a:lnTo>
                    <a:pt x="952" y="257"/>
                  </a:lnTo>
                  <a:lnTo>
                    <a:pt x="955" y="260"/>
                  </a:lnTo>
                  <a:lnTo>
                    <a:pt x="955" y="262"/>
                  </a:lnTo>
                  <a:lnTo>
                    <a:pt x="956" y="264"/>
                  </a:lnTo>
                  <a:lnTo>
                    <a:pt x="964" y="263"/>
                  </a:lnTo>
                  <a:lnTo>
                    <a:pt x="972" y="261"/>
                  </a:lnTo>
                  <a:lnTo>
                    <a:pt x="979" y="258"/>
                  </a:lnTo>
                  <a:lnTo>
                    <a:pt x="972" y="269"/>
                  </a:lnTo>
                  <a:lnTo>
                    <a:pt x="963" y="276"/>
                  </a:lnTo>
                  <a:lnTo>
                    <a:pt x="952" y="278"/>
                  </a:lnTo>
                  <a:lnTo>
                    <a:pt x="932" y="276"/>
                  </a:lnTo>
                  <a:lnTo>
                    <a:pt x="922" y="272"/>
                  </a:lnTo>
                  <a:lnTo>
                    <a:pt x="915" y="269"/>
                  </a:lnTo>
                  <a:lnTo>
                    <a:pt x="915" y="272"/>
                  </a:lnTo>
                  <a:lnTo>
                    <a:pt x="916" y="279"/>
                  </a:lnTo>
                  <a:lnTo>
                    <a:pt x="920" y="287"/>
                  </a:lnTo>
                  <a:lnTo>
                    <a:pt x="926" y="291"/>
                  </a:lnTo>
                  <a:lnTo>
                    <a:pt x="933" y="292"/>
                  </a:lnTo>
                  <a:lnTo>
                    <a:pt x="938" y="293"/>
                  </a:lnTo>
                  <a:lnTo>
                    <a:pt x="941" y="294"/>
                  </a:lnTo>
                  <a:lnTo>
                    <a:pt x="941" y="300"/>
                  </a:lnTo>
                  <a:lnTo>
                    <a:pt x="938" y="305"/>
                  </a:lnTo>
                  <a:lnTo>
                    <a:pt x="936" y="307"/>
                  </a:lnTo>
                  <a:lnTo>
                    <a:pt x="937" y="310"/>
                  </a:lnTo>
                  <a:lnTo>
                    <a:pt x="943" y="316"/>
                  </a:lnTo>
                  <a:lnTo>
                    <a:pt x="948" y="320"/>
                  </a:lnTo>
                  <a:lnTo>
                    <a:pt x="952" y="322"/>
                  </a:lnTo>
                  <a:lnTo>
                    <a:pt x="934" y="321"/>
                  </a:lnTo>
                  <a:lnTo>
                    <a:pt x="920" y="316"/>
                  </a:lnTo>
                  <a:lnTo>
                    <a:pt x="910" y="309"/>
                  </a:lnTo>
                  <a:lnTo>
                    <a:pt x="901" y="302"/>
                  </a:lnTo>
                  <a:lnTo>
                    <a:pt x="897" y="295"/>
                  </a:lnTo>
                  <a:lnTo>
                    <a:pt x="895" y="290"/>
                  </a:lnTo>
                  <a:lnTo>
                    <a:pt x="892" y="291"/>
                  </a:lnTo>
                  <a:lnTo>
                    <a:pt x="886" y="296"/>
                  </a:lnTo>
                  <a:lnTo>
                    <a:pt x="885" y="300"/>
                  </a:lnTo>
                  <a:lnTo>
                    <a:pt x="885" y="316"/>
                  </a:lnTo>
                  <a:lnTo>
                    <a:pt x="884" y="321"/>
                  </a:lnTo>
                  <a:lnTo>
                    <a:pt x="882" y="324"/>
                  </a:lnTo>
                  <a:lnTo>
                    <a:pt x="878" y="325"/>
                  </a:lnTo>
                  <a:lnTo>
                    <a:pt x="876" y="327"/>
                  </a:lnTo>
                  <a:lnTo>
                    <a:pt x="874" y="325"/>
                  </a:lnTo>
                  <a:lnTo>
                    <a:pt x="873" y="325"/>
                  </a:lnTo>
                  <a:lnTo>
                    <a:pt x="870" y="324"/>
                  </a:lnTo>
                  <a:lnTo>
                    <a:pt x="868" y="332"/>
                  </a:lnTo>
                  <a:lnTo>
                    <a:pt x="868" y="342"/>
                  </a:lnTo>
                  <a:lnTo>
                    <a:pt x="871" y="350"/>
                  </a:lnTo>
                  <a:lnTo>
                    <a:pt x="861" y="342"/>
                  </a:lnTo>
                  <a:lnTo>
                    <a:pt x="856" y="331"/>
                  </a:lnTo>
                  <a:lnTo>
                    <a:pt x="855" y="320"/>
                  </a:lnTo>
                  <a:lnTo>
                    <a:pt x="859" y="308"/>
                  </a:lnTo>
                  <a:lnTo>
                    <a:pt x="863" y="298"/>
                  </a:lnTo>
                  <a:lnTo>
                    <a:pt x="868" y="290"/>
                  </a:lnTo>
                  <a:lnTo>
                    <a:pt x="874" y="284"/>
                  </a:lnTo>
                  <a:lnTo>
                    <a:pt x="866" y="284"/>
                  </a:lnTo>
                  <a:lnTo>
                    <a:pt x="859" y="286"/>
                  </a:lnTo>
                  <a:lnTo>
                    <a:pt x="854" y="290"/>
                  </a:lnTo>
                  <a:lnTo>
                    <a:pt x="848" y="292"/>
                  </a:lnTo>
                  <a:lnTo>
                    <a:pt x="845" y="293"/>
                  </a:lnTo>
                  <a:lnTo>
                    <a:pt x="843" y="293"/>
                  </a:lnTo>
                  <a:lnTo>
                    <a:pt x="838" y="288"/>
                  </a:lnTo>
                  <a:lnTo>
                    <a:pt x="838" y="286"/>
                  </a:lnTo>
                  <a:lnTo>
                    <a:pt x="837" y="285"/>
                  </a:lnTo>
                  <a:lnTo>
                    <a:pt x="828" y="287"/>
                  </a:lnTo>
                  <a:lnTo>
                    <a:pt x="819" y="293"/>
                  </a:lnTo>
                  <a:lnTo>
                    <a:pt x="815" y="300"/>
                  </a:lnTo>
                  <a:lnTo>
                    <a:pt x="815" y="298"/>
                  </a:lnTo>
                  <a:lnTo>
                    <a:pt x="814" y="292"/>
                  </a:lnTo>
                  <a:lnTo>
                    <a:pt x="815" y="285"/>
                  </a:lnTo>
                  <a:lnTo>
                    <a:pt x="818" y="277"/>
                  </a:lnTo>
                  <a:lnTo>
                    <a:pt x="825" y="270"/>
                  </a:lnTo>
                  <a:lnTo>
                    <a:pt x="834" y="268"/>
                  </a:lnTo>
                  <a:lnTo>
                    <a:pt x="845" y="268"/>
                  </a:lnTo>
                  <a:lnTo>
                    <a:pt x="855" y="269"/>
                  </a:lnTo>
                  <a:lnTo>
                    <a:pt x="863" y="270"/>
                  </a:lnTo>
                  <a:lnTo>
                    <a:pt x="866" y="270"/>
                  </a:lnTo>
                  <a:lnTo>
                    <a:pt x="868" y="268"/>
                  </a:lnTo>
                  <a:lnTo>
                    <a:pt x="870" y="263"/>
                  </a:lnTo>
                  <a:lnTo>
                    <a:pt x="869" y="260"/>
                  </a:lnTo>
                  <a:lnTo>
                    <a:pt x="866" y="253"/>
                  </a:lnTo>
                  <a:lnTo>
                    <a:pt x="860" y="247"/>
                  </a:lnTo>
                  <a:lnTo>
                    <a:pt x="853" y="242"/>
                  </a:lnTo>
                  <a:lnTo>
                    <a:pt x="843" y="239"/>
                  </a:lnTo>
                  <a:lnTo>
                    <a:pt x="830" y="238"/>
                  </a:lnTo>
                  <a:lnTo>
                    <a:pt x="810" y="240"/>
                  </a:lnTo>
                  <a:lnTo>
                    <a:pt x="787" y="247"/>
                  </a:lnTo>
                  <a:lnTo>
                    <a:pt x="763" y="255"/>
                  </a:lnTo>
                  <a:lnTo>
                    <a:pt x="740" y="263"/>
                  </a:lnTo>
                  <a:lnTo>
                    <a:pt x="718" y="270"/>
                  </a:lnTo>
                  <a:lnTo>
                    <a:pt x="709" y="273"/>
                  </a:lnTo>
                  <a:lnTo>
                    <a:pt x="697" y="276"/>
                  </a:lnTo>
                  <a:lnTo>
                    <a:pt x="687" y="278"/>
                  </a:lnTo>
                  <a:lnTo>
                    <a:pt x="675" y="277"/>
                  </a:lnTo>
                  <a:lnTo>
                    <a:pt x="666" y="271"/>
                  </a:lnTo>
                  <a:lnTo>
                    <a:pt x="659" y="262"/>
                  </a:lnTo>
                  <a:lnTo>
                    <a:pt x="655" y="250"/>
                  </a:lnTo>
                  <a:lnTo>
                    <a:pt x="652" y="238"/>
                  </a:lnTo>
                  <a:lnTo>
                    <a:pt x="647" y="225"/>
                  </a:lnTo>
                  <a:lnTo>
                    <a:pt x="642" y="212"/>
                  </a:lnTo>
                  <a:lnTo>
                    <a:pt x="634" y="202"/>
                  </a:lnTo>
                  <a:lnTo>
                    <a:pt x="622" y="194"/>
                  </a:lnTo>
                  <a:lnTo>
                    <a:pt x="609" y="189"/>
                  </a:lnTo>
                  <a:lnTo>
                    <a:pt x="595" y="187"/>
                  </a:lnTo>
                  <a:lnTo>
                    <a:pt x="580" y="186"/>
                  </a:lnTo>
                  <a:lnTo>
                    <a:pt x="561" y="187"/>
                  </a:lnTo>
                  <a:lnTo>
                    <a:pt x="543" y="191"/>
                  </a:lnTo>
                  <a:lnTo>
                    <a:pt x="530" y="197"/>
                  </a:lnTo>
                  <a:lnTo>
                    <a:pt x="500" y="216"/>
                  </a:lnTo>
                  <a:lnTo>
                    <a:pt x="483" y="227"/>
                  </a:lnTo>
                  <a:lnTo>
                    <a:pt x="464" y="239"/>
                  </a:lnTo>
                  <a:lnTo>
                    <a:pt x="440" y="251"/>
                  </a:lnTo>
                  <a:lnTo>
                    <a:pt x="412" y="262"/>
                  </a:lnTo>
                  <a:lnTo>
                    <a:pt x="385" y="270"/>
                  </a:lnTo>
                  <a:lnTo>
                    <a:pt x="361" y="277"/>
                  </a:lnTo>
                  <a:lnTo>
                    <a:pt x="341" y="284"/>
                  </a:lnTo>
                  <a:lnTo>
                    <a:pt x="327" y="291"/>
                  </a:lnTo>
                  <a:lnTo>
                    <a:pt x="317" y="299"/>
                  </a:lnTo>
                  <a:lnTo>
                    <a:pt x="309" y="307"/>
                  </a:lnTo>
                  <a:lnTo>
                    <a:pt x="307" y="317"/>
                  </a:lnTo>
                  <a:lnTo>
                    <a:pt x="307" y="321"/>
                  </a:lnTo>
                  <a:lnTo>
                    <a:pt x="309" y="324"/>
                  </a:lnTo>
                  <a:lnTo>
                    <a:pt x="311" y="327"/>
                  </a:lnTo>
                  <a:lnTo>
                    <a:pt x="312" y="329"/>
                  </a:lnTo>
                  <a:lnTo>
                    <a:pt x="315" y="331"/>
                  </a:lnTo>
                  <a:lnTo>
                    <a:pt x="317" y="332"/>
                  </a:lnTo>
                  <a:lnTo>
                    <a:pt x="303" y="336"/>
                  </a:lnTo>
                  <a:lnTo>
                    <a:pt x="291" y="333"/>
                  </a:lnTo>
                  <a:lnTo>
                    <a:pt x="280" y="327"/>
                  </a:lnTo>
                  <a:lnTo>
                    <a:pt x="273" y="317"/>
                  </a:lnTo>
                  <a:lnTo>
                    <a:pt x="270" y="308"/>
                  </a:lnTo>
                  <a:lnTo>
                    <a:pt x="254" y="322"/>
                  </a:lnTo>
                  <a:lnTo>
                    <a:pt x="236" y="332"/>
                  </a:lnTo>
                  <a:lnTo>
                    <a:pt x="220" y="339"/>
                  </a:lnTo>
                  <a:lnTo>
                    <a:pt x="206" y="342"/>
                  </a:lnTo>
                  <a:lnTo>
                    <a:pt x="197" y="342"/>
                  </a:lnTo>
                  <a:lnTo>
                    <a:pt x="202" y="333"/>
                  </a:lnTo>
                  <a:lnTo>
                    <a:pt x="204" y="324"/>
                  </a:lnTo>
                  <a:lnTo>
                    <a:pt x="205" y="316"/>
                  </a:lnTo>
                  <a:lnTo>
                    <a:pt x="205" y="309"/>
                  </a:lnTo>
                  <a:lnTo>
                    <a:pt x="198" y="318"/>
                  </a:lnTo>
                  <a:lnTo>
                    <a:pt x="188" y="327"/>
                  </a:lnTo>
                  <a:lnTo>
                    <a:pt x="175" y="333"/>
                  </a:lnTo>
                  <a:lnTo>
                    <a:pt x="162" y="338"/>
                  </a:lnTo>
                  <a:lnTo>
                    <a:pt x="152" y="339"/>
                  </a:lnTo>
                  <a:lnTo>
                    <a:pt x="155" y="327"/>
                  </a:lnTo>
                  <a:lnTo>
                    <a:pt x="157" y="317"/>
                  </a:lnTo>
                  <a:lnTo>
                    <a:pt x="144" y="325"/>
                  </a:lnTo>
                  <a:lnTo>
                    <a:pt x="131" y="332"/>
                  </a:lnTo>
                  <a:lnTo>
                    <a:pt x="117" y="336"/>
                  </a:lnTo>
                  <a:lnTo>
                    <a:pt x="106" y="337"/>
                  </a:lnTo>
                  <a:lnTo>
                    <a:pt x="97" y="335"/>
                  </a:lnTo>
                  <a:lnTo>
                    <a:pt x="97" y="333"/>
                  </a:lnTo>
                  <a:lnTo>
                    <a:pt x="98" y="332"/>
                  </a:lnTo>
                  <a:lnTo>
                    <a:pt x="100" y="325"/>
                  </a:lnTo>
                  <a:lnTo>
                    <a:pt x="100" y="317"/>
                  </a:lnTo>
                  <a:lnTo>
                    <a:pt x="99" y="314"/>
                  </a:lnTo>
                  <a:lnTo>
                    <a:pt x="97" y="313"/>
                  </a:lnTo>
                  <a:lnTo>
                    <a:pt x="95" y="310"/>
                  </a:lnTo>
                  <a:lnTo>
                    <a:pt x="86" y="310"/>
                  </a:lnTo>
                  <a:lnTo>
                    <a:pt x="84" y="311"/>
                  </a:lnTo>
                  <a:lnTo>
                    <a:pt x="83" y="314"/>
                  </a:lnTo>
                  <a:lnTo>
                    <a:pt x="82" y="317"/>
                  </a:lnTo>
                  <a:lnTo>
                    <a:pt x="80" y="325"/>
                  </a:lnTo>
                  <a:lnTo>
                    <a:pt x="82" y="332"/>
                  </a:lnTo>
                  <a:lnTo>
                    <a:pt x="80" y="338"/>
                  </a:lnTo>
                  <a:lnTo>
                    <a:pt x="79" y="340"/>
                  </a:lnTo>
                  <a:lnTo>
                    <a:pt x="77" y="342"/>
                  </a:lnTo>
                  <a:lnTo>
                    <a:pt x="71" y="342"/>
                  </a:lnTo>
                  <a:lnTo>
                    <a:pt x="71" y="345"/>
                  </a:lnTo>
                  <a:lnTo>
                    <a:pt x="72" y="351"/>
                  </a:lnTo>
                  <a:lnTo>
                    <a:pt x="75" y="357"/>
                  </a:lnTo>
                  <a:lnTo>
                    <a:pt x="82" y="362"/>
                  </a:lnTo>
                  <a:lnTo>
                    <a:pt x="71" y="361"/>
                  </a:lnTo>
                  <a:lnTo>
                    <a:pt x="62" y="354"/>
                  </a:lnTo>
                  <a:lnTo>
                    <a:pt x="55" y="343"/>
                  </a:lnTo>
                  <a:lnTo>
                    <a:pt x="51" y="330"/>
                  </a:lnTo>
                  <a:lnTo>
                    <a:pt x="51" y="314"/>
                  </a:lnTo>
                  <a:lnTo>
                    <a:pt x="58" y="296"/>
                  </a:lnTo>
                  <a:lnTo>
                    <a:pt x="54" y="295"/>
                  </a:lnTo>
                  <a:lnTo>
                    <a:pt x="49" y="295"/>
                  </a:lnTo>
                  <a:lnTo>
                    <a:pt x="45" y="296"/>
                  </a:lnTo>
                  <a:lnTo>
                    <a:pt x="38" y="301"/>
                  </a:lnTo>
                  <a:lnTo>
                    <a:pt x="34" y="306"/>
                  </a:lnTo>
                  <a:lnTo>
                    <a:pt x="31" y="309"/>
                  </a:lnTo>
                  <a:lnTo>
                    <a:pt x="28" y="313"/>
                  </a:lnTo>
                  <a:lnTo>
                    <a:pt x="26" y="314"/>
                  </a:lnTo>
                  <a:lnTo>
                    <a:pt x="24" y="314"/>
                  </a:lnTo>
                  <a:lnTo>
                    <a:pt x="21" y="313"/>
                  </a:lnTo>
                  <a:lnTo>
                    <a:pt x="19" y="310"/>
                  </a:lnTo>
                  <a:lnTo>
                    <a:pt x="17" y="307"/>
                  </a:lnTo>
                  <a:lnTo>
                    <a:pt x="12" y="311"/>
                  </a:lnTo>
                  <a:lnTo>
                    <a:pt x="9" y="320"/>
                  </a:lnTo>
                  <a:lnTo>
                    <a:pt x="8" y="329"/>
                  </a:lnTo>
                  <a:lnTo>
                    <a:pt x="2" y="315"/>
                  </a:lnTo>
                  <a:lnTo>
                    <a:pt x="2" y="302"/>
                  </a:lnTo>
                  <a:lnTo>
                    <a:pt x="4" y="293"/>
                  </a:lnTo>
                  <a:lnTo>
                    <a:pt x="10" y="286"/>
                  </a:lnTo>
                  <a:lnTo>
                    <a:pt x="17" y="280"/>
                  </a:lnTo>
                  <a:lnTo>
                    <a:pt x="26" y="276"/>
                  </a:lnTo>
                  <a:lnTo>
                    <a:pt x="36" y="273"/>
                  </a:lnTo>
                  <a:lnTo>
                    <a:pt x="46" y="271"/>
                  </a:lnTo>
                  <a:lnTo>
                    <a:pt x="55" y="270"/>
                  </a:lnTo>
                  <a:lnTo>
                    <a:pt x="56" y="270"/>
                  </a:lnTo>
                  <a:lnTo>
                    <a:pt x="56" y="269"/>
                  </a:lnTo>
                  <a:lnTo>
                    <a:pt x="55" y="268"/>
                  </a:lnTo>
                  <a:lnTo>
                    <a:pt x="54" y="265"/>
                  </a:lnTo>
                  <a:lnTo>
                    <a:pt x="49" y="261"/>
                  </a:lnTo>
                  <a:lnTo>
                    <a:pt x="46" y="258"/>
                  </a:lnTo>
                  <a:lnTo>
                    <a:pt x="43" y="256"/>
                  </a:lnTo>
                  <a:lnTo>
                    <a:pt x="36" y="255"/>
                  </a:lnTo>
                  <a:lnTo>
                    <a:pt x="28" y="255"/>
                  </a:lnTo>
                  <a:lnTo>
                    <a:pt x="23" y="254"/>
                  </a:lnTo>
                  <a:lnTo>
                    <a:pt x="19" y="251"/>
                  </a:lnTo>
                  <a:lnTo>
                    <a:pt x="17" y="247"/>
                  </a:lnTo>
                  <a:lnTo>
                    <a:pt x="18" y="245"/>
                  </a:lnTo>
                  <a:lnTo>
                    <a:pt x="18" y="242"/>
                  </a:lnTo>
                  <a:lnTo>
                    <a:pt x="19" y="241"/>
                  </a:lnTo>
                  <a:lnTo>
                    <a:pt x="12" y="241"/>
                  </a:lnTo>
                  <a:lnTo>
                    <a:pt x="5" y="245"/>
                  </a:lnTo>
                  <a:lnTo>
                    <a:pt x="0" y="249"/>
                  </a:lnTo>
                  <a:lnTo>
                    <a:pt x="5" y="236"/>
                  </a:lnTo>
                  <a:lnTo>
                    <a:pt x="13" y="229"/>
                  </a:lnTo>
                  <a:lnTo>
                    <a:pt x="23" y="227"/>
                  </a:lnTo>
                  <a:lnTo>
                    <a:pt x="33" y="228"/>
                  </a:lnTo>
                  <a:lnTo>
                    <a:pt x="45" y="233"/>
                  </a:lnTo>
                  <a:lnTo>
                    <a:pt x="55" y="240"/>
                  </a:lnTo>
                  <a:lnTo>
                    <a:pt x="65" y="248"/>
                  </a:lnTo>
                  <a:lnTo>
                    <a:pt x="75" y="256"/>
                  </a:lnTo>
                  <a:lnTo>
                    <a:pt x="75" y="254"/>
                  </a:lnTo>
                  <a:lnTo>
                    <a:pt x="72" y="248"/>
                  </a:lnTo>
                  <a:lnTo>
                    <a:pt x="71" y="239"/>
                  </a:lnTo>
                  <a:lnTo>
                    <a:pt x="71" y="226"/>
                  </a:lnTo>
                  <a:lnTo>
                    <a:pt x="73" y="224"/>
                  </a:lnTo>
                  <a:lnTo>
                    <a:pt x="75" y="221"/>
                  </a:lnTo>
                  <a:lnTo>
                    <a:pt x="77" y="221"/>
                  </a:lnTo>
                  <a:lnTo>
                    <a:pt x="78" y="220"/>
                  </a:lnTo>
                  <a:lnTo>
                    <a:pt x="80" y="220"/>
                  </a:lnTo>
                  <a:lnTo>
                    <a:pt x="79" y="217"/>
                  </a:lnTo>
                  <a:lnTo>
                    <a:pt x="72" y="210"/>
                  </a:lnTo>
                  <a:lnTo>
                    <a:pt x="70" y="209"/>
                  </a:lnTo>
                  <a:lnTo>
                    <a:pt x="69" y="208"/>
                  </a:lnTo>
                  <a:lnTo>
                    <a:pt x="76" y="208"/>
                  </a:lnTo>
                  <a:lnTo>
                    <a:pt x="84" y="210"/>
                  </a:lnTo>
                  <a:lnTo>
                    <a:pt x="91" y="216"/>
                  </a:lnTo>
                  <a:lnTo>
                    <a:pt x="97" y="225"/>
                  </a:lnTo>
                  <a:lnTo>
                    <a:pt x="98" y="233"/>
                  </a:lnTo>
                  <a:lnTo>
                    <a:pt x="97" y="242"/>
                  </a:lnTo>
                  <a:lnTo>
                    <a:pt x="95" y="253"/>
                  </a:lnTo>
                  <a:lnTo>
                    <a:pt x="98" y="262"/>
                  </a:lnTo>
                  <a:lnTo>
                    <a:pt x="103" y="269"/>
                  </a:lnTo>
                  <a:lnTo>
                    <a:pt x="113" y="273"/>
                  </a:lnTo>
                  <a:lnTo>
                    <a:pt x="124" y="277"/>
                  </a:lnTo>
                  <a:lnTo>
                    <a:pt x="137" y="279"/>
                  </a:lnTo>
                  <a:lnTo>
                    <a:pt x="164" y="280"/>
                  </a:lnTo>
                  <a:lnTo>
                    <a:pt x="185" y="279"/>
                  </a:lnTo>
                  <a:lnTo>
                    <a:pt x="203" y="276"/>
                  </a:lnTo>
                  <a:lnTo>
                    <a:pt x="217" y="271"/>
                  </a:lnTo>
                  <a:lnTo>
                    <a:pt x="228" y="265"/>
                  </a:lnTo>
                  <a:lnTo>
                    <a:pt x="235" y="261"/>
                  </a:lnTo>
                  <a:lnTo>
                    <a:pt x="234" y="265"/>
                  </a:lnTo>
                  <a:lnTo>
                    <a:pt x="232" y="271"/>
                  </a:lnTo>
                  <a:lnTo>
                    <a:pt x="228" y="278"/>
                  </a:lnTo>
                  <a:lnTo>
                    <a:pt x="224" y="284"/>
                  </a:lnTo>
                  <a:lnTo>
                    <a:pt x="221" y="287"/>
                  </a:lnTo>
                  <a:lnTo>
                    <a:pt x="241" y="290"/>
                  </a:lnTo>
                  <a:lnTo>
                    <a:pt x="258" y="287"/>
                  </a:lnTo>
                  <a:lnTo>
                    <a:pt x="272" y="283"/>
                  </a:lnTo>
                  <a:lnTo>
                    <a:pt x="284" y="277"/>
                  </a:lnTo>
                  <a:lnTo>
                    <a:pt x="292" y="269"/>
                  </a:lnTo>
                  <a:lnTo>
                    <a:pt x="299" y="261"/>
                  </a:lnTo>
                  <a:lnTo>
                    <a:pt x="304" y="253"/>
                  </a:lnTo>
                  <a:lnTo>
                    <a:pt x="308" y="247"/>
                  </a:lnTo>
                  <a:lnTo>
                    <a:pt x="323" y="254"/>
                  </a:lnTo>
                  <a:lnTo>
                    <a:pt x="337" y="255"/>
                  </a:lnTo>
                  <a:lnTo>
                    <a:pt x="349" y="254"/>
                  </a:lnTo>
                  <a:lnTo>
                    <a:pt x="359" y="251"/>
                  </a:lnTo>
                  <a:lnTo>
                    <a:pt x="351" y="240"/>
                  </a:lnTo>
                  <a:lnTo>
                    <a:pt x="347" y="226"/>
                  </a:lnTo>
                  <a:lnTo>
                    <a:pt x="346" y="214"/>
                  </a:lnTo>
                  <a:lnTo>
                    <a:pt x="346" y="205"/>
                  </a:lnTo>
                  <a:lnTo>
                    <a:pt x="360" y="210"/>
                  </a:lnTo>
                  <a:lnTo>
                    <a:pt x="371" y="212"/>
                  </a:lnTo>
                  <a:lnTo>
                    <a:pt x="382" y="212"/>
                  </a:lnTo>
                  <a:lnTo>
                    <a:pt x="391" y="210"/>
                  </a:lnTo>
                  <a:lnTo>
                    <a:pt x="399" y="206"/>
                  </a:lnTo>
                  <a:lnTo>
                    <a:pt x="391" y="196"/>
                  </a:lnTo>
                  <a:lnTo>
                    <a:pt x="385" y="182"/>
                  </a:lnTo>
                  <a:lnTo>
                    <a:pt x="383" y="169"/>
                  </a:lnTo>
                  <a:lnTo>
                    <a:pt x="382" y="157"/>
                  </a:lnTo>
                  <a:lnTo>
                    <a:pt x="382" y="147"/>
                  </a:lnTo>
                  <a:lnTo>
                    <a:pt x="393" y="146"/>
                  </a:lnTo>
                  <a:lnTo>
                    <a:pt x="409" y="144"/>
                  </a:lnTo>
                  <a:lnTo>
                    <a:pt x="431" y="141"/>
                  </a:lnTo>
                  <a:lnTo>
                    <a:pt x="456" y="138"/>
                  </a:lnTo>
                  <a:lnTo>
                    <a:pt x="482" y="134"/>
                  </a:lnTo>
                  <a:lnTo>
                    <a:pt x="510" y="130"/>
                  </a:lnTo>
                  <a:lnTo>
                    <a:pt x="538" y="126"/>
                  </a:lnTo>
                  <a:lnTo>
                    <a:pt x="564" y="122"/>
                  </a:lnTo>
                  <a:lnTo>
                    <a:pt x="589" y="119"/>
                  </a:lnTo>
                  <a:lnTo>
                    <a:pt x="608" y="115"/>
                  </a:lnTo>
                  <a:lnTo>
                    <a:pt x="624" y="113"/>
                  </a:lnTo>
                  <a:lnTo>
                    <a:pt x="634" y="112"/>
                  </a:lnTo>
                  <a:lnTo>
                    <a:pt x="652" y="111"/>
                  </a:lnTo>
                  <a:lnTo>
                    <a:pt x="666" y="111"/>
                  </a:lnTo>
                  <a:lnTo>
                    <a:pt x="676" y="112"/>
                  </a:lnTo>
                  <a:lnTo>
                    <a:pt x="684" y="113"/>
                  </a:lnTo>
                  <a:lnTo>
                    <a:pt x="691" y="114"/>
                  </a:lnTo>
                  <a:lnTo>
                    <a:pt x="703" y="116"/>
                  </a:lnTo>
                  <a:lnTo>
                    <a:pt x="717" y="120"/>
                  </a:lnTo>
                  <a:lnTo>
                    <a:pt x="733" y="123"/>
                  </a:lnTo>
                  <a:lnTo>
                    <a:pt x="765" y="128"/>
                  </a:lnTo>
                  <a:lnTo>
                    <a:pt x="780" y="129"/>
                  </a:lnTo>
                  <a:lnTo>
                    <a:pt x="794" y="128"/>
                  </a:lnTo>
                  <a:lnTo>
                    <a:pt x="804" y="124"/>
                  </a:lnTo>
                  <a:lnTo>
                    <a:pt x="811" y="119"/>
                  </a:lnTo>
                  <a:lnTo>
                    <a:pt x="816" y="113"/>
                  </a:lnTo>
                  <a:lnTo>
                    <a:pt x="818" y="99"/>
                  </a:lnTo>
                  <a:lnTo>
                    <a:pt x="816" y="87"/>
                  </a:lnTo>
                  <a:lnTo>
                    <a:pt x="810" y="78"/>
                  </a:lnTo>
                  <a:lnTo>
                    <a:pt x="801" y="72"/>
                  </a:lnTo>
                  <a:lnTo>
                    <a:pt x="789" y="68"/>
                  </a:lnTo>
                  <a:lnTo>
                    <a:pt x="776" y="67"/>
                  </a:lnTo>
                  <a:lnTo>
                    <a:pt x="762" y="67"/>
                  </a:lnTo>
                  <a:lnTo>
                    <a:pt x="747" y="68"/>
                  </a:lnTo>
                  <a:lnTo>
                    <a:pt x="732" y="71"/>
                  </a:lnTo>
                  <a:lnTo>
                    <a:pt x="719" y="74"/>
                  </a:lnTo>
                  <a:lnTo>
                    <a:pt x="707" y="77"/>
                  </a:lnTo>
                  <a:lnTo>
                    <a:pt x="698" y="79"/>
                  </a:lnTo>
                  <a:lnTo>
                    <a:pt x="686" y="84"/>
                  </a:lnTo>
                  <a:lnTo>
                    <a:pt x="660" y="96"/>
                  </a:lnTo>
                  <a:lnTo>
                    <a:pt x="645" y="101"/>
                  </a:lnTo>
                  <a:lnTo>
                    <a:pt x="628" y="104"/>
                  </a:lnTo>
                  <a:lnTo>
                    <a:pt x="631" y="99"/>
                  </a:lnTo>
                  <a:lnTo>
                    <a:pt x="634" y="94"/>
                  </a:lnTo>
                  <a:lnTo>
                    <a:pt x="635" y="91"/>
                  </a:lnTo>
                  <a:lnTo>
                    <a:pt x="635" y="87"/>
                  </a:lnTo>
                  <a:lnTo>
                    <a:pt x="615" y="98"/>
                  </a:lnTo>
                  <a:lnTo>
                    <a:pt x="598" y="105"/>
                  </a:lnTo>
                  <a:lnTo>
                    <a:pt x="584" y="109"/>
                  </a:lnTo>
                  <a:lnTo>
                    <a:pt x="573" y="111"/>
                  </a:lnTo>
                  <a:lnTo>
                    <a:pt x="576" y="108"/>
                  </a:lnTo>
                  <a:lnTo>
                    <a:pt x="579" y="98"/>
                  </a:lnTo>
                  <a:lnTo>
                    <a:pt x="579" y="94"/>
                  </a:lnTo>
                  <a:lnTo>
                    <a:pt x="560" y="105"/>
                  </a:lnTo>
                  <a:lnTo>
                    <a:pt x="542" y="112"/>
                  </a:lnTo>
                  <a:lnTo>
                    <a:pt x="527" y="116"/>
                  </a:lnTo>
                  <a:lnTo>
                    <a:pt x="513" y="117"/>
                  </a:lnTo>
                  <a:lnTo>
                    <a:pt x="502" y="116"/>
                  </a:lnTo>
                  <a:lnTo>
                    <a:pt x="504" y="115"/>
                  </a:lnTo>
                  <a:lnTo>
                    <a:pt x="511" y="108"/>
                  </a:lnTo>
                  <a:lnTo>
                    <a:pt x="512" y="106"/>
                  </a:lnTo>
                  <a:lnTo>
                    <a:pt x="488" y="104"/>
                  </a:lnTo>
                  <a:lnTo>
                    <a:pt x="468" y="98"/>
                  </a:lnTo>
                  <a:lnTo>
                    <a:pt x="451" y="91"/>
                  </a:lnTo>
                  <a:lnTo>
                    <a:pt x="440" y="82"/>
                  </a:lnTo>
                  <a:lnTo>
                    <a:pt x="431" y="70"/>
                  </a:lnTo>
                  <a:lnTo>
                    <a:pt x="429" y="57"/>
                  </a:lnTo>
                  <a:lnTo>
                    <a:pt x="431" y="45"/>
                  </a:lnTo>
                  <a:lnTo>
                    <a:pt x="438" y="35"/>
                  </a:lnTo>
                  <a:lnTo>
                    <a:pt x="448" y="29"/>
                  </a:lnTo>
                  <a:lnTo>
                    <a:pt x="461" y="24"/>
                  </a:lnTo>
                  <a:lnTo>
                    <a:pt x="476" y="22"/>
                  </a:lnTo>
                  <a:lnTo>
                    <a:pt x="494" y="20"/>
                  </a:lnTo>
                  <a:lnTo>
                    <a:pt x="512" y="20"/>
                  </a:lnTo>
                  <a:lnTo>
                    <a:pt x="532" y="19"/>
                  </a:lnTo>
                  <a:lnTo>
                    <a:pt x="548" y="16"/>
                  </a:lnTo>
                  <a:lnTo>
                    <a:pt x="562" y="11"/>
                  </a:lnTo>
                  <a:lnTo>
                    <a:pt x="577" y="5"/>
                  </a:lnTo>
                  <a:lnTo>
                    <a:pt x="594" y="2"/>
                  </a:lnTo>
                  <a:lnTo>
                    <a:pt x="614" y="0"/>
                  </a:lnTo>
                  <a:close/>
                </a:path>
              </a:pathLst>
            </a:custGeom>
            <a:solidFill>
              <a:srgbClr val="F50026"/>
            </a:solidFill>
            <a:ln w="0">
              <a:solidFill>
                <a:srgbClr val="F5002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3" name="Freeform 33"/>
            <p:cNvSpPr>
              <a:spLocks/>
            </p:cNvSpPr>
            <p:nvPr/>
          </p:nvSpPr>
          <p:spPr bwMode="auto">
            <a:xfrm>
              <a:off x="3979" y="234"/>
              <a:ext cx="126" cy="80"/>
            </a:xfrm>
            <a:custGeom>
              <a:avLst/>
              <a:gdLst>
                <a:gd name="T0" fmla="*/ 45 w 252"/>
                <a:gd name="T1" fmla="*/ 1 h 159"/>
                <a:gd name="T2" fmla="*/ 53 w 252"/>
                <a:gd name="T3" fmla="*/ 7 h 159"/>
                <a:gd name="T4" fmla="*/ 55 w 252"/>
                <a:gd name="T5" fmla="*/ 14 h 159"/>
                <a:gd name="T6" fmla="*/ 57 w 252"/>
                <a:gd name="T7" fmla="*/ 19 h 159"/>
                <a:gd name="T8" fmla="*/ 63 w 252"/>
                <a:gd name="T9" fmla="*/ 23 h 159"/>
                <a:gd name="T10" fmla="*/ 53 w 252"/>
                <a:gd name="T11" fmla="*/ 24 h 159"/>
                <a:gd name="T12" fmla="*/ 48 w 252"/>
                <a:gd name="T13" fmla="*/ 25 h 159"/>
                <a:gd name="T14" fmla="*/ 44 w 252"/>
                <a:gd name="T15" fmla="*/ 33 h 159"/>
                <a:gd name="T16" fmla="*/ 41 w 252"/>
                <a:gd name="T17" fmla="*/ 29 h 159"/>
                <a:gd name="T18" fmla="*/ 37 w 252"/>
                <a:gd name="T19" fmla="*/ 32 h 159"/>
                <a:gd name="T20" fmla="*/ 33 w 252"/>
                <a:gd name="T21" fmla="*/ 33 h 159"/>
                <a:gd name="T22" fmla="*/ 31 w 252"/>
                <a:gd name="T23" fmla="*/ 29 h 159"/>
                <a:gd name="T24" fmla="*/ 27 w 252"/>
                <a:gd name="T25" fmla="*/ 30 h 159"/>
                <a:gd name="T26" fmla="*/ 26 w 252"/>
                <a:gd name="T27" fmla="*/ 32 h 159"/>
                <a:gd name="T28" fmla="*/ 29 w 252"/>
                <a:gd name="T29" fmla="*/ 34 h 159"/>
                <a:gd name="T30" fmla="*/ 29 w 252"/>
                <a:gd name="T31" fmla="*/ 36 h 159"/>
                <a:gd name="T32" fmla="*/ 27 w 252"/>
                <a:gd name="T33" fmla="*/ 37 h 159"/>
                <a:gd name="T34" fmla="*/ 29 w 252"/>
                <a:gd name="T35" fmla="*/ 40 h 159"/>
                <a:gd name="T36" fmla="*/ 24 w 252"/>
                <a:gd name="T37" fmla="*/ 39 h 159"/>
                <a:gd name="T38" fmla="*/ 20 w 252"/>
                <a:gd name="T39" fmla="*/ 32 h 159"/>
                <a:gd name="T40" fmla="*/ 19 w 252"/>
                <a:gd name="T41" fmla="*/ 30 h 159"/>
                <a:gd name="T42" fmla="*/ 16 w 252"/>
                <a:gd name="T43" fmla="*/ 33 h 159"/>
                <a:gd name="T44" fmla="*/ 14 w 252"/>
                <a:gd name="T45" fmla="*/ 36 h 159"/>
                <a:gd name="T46" fmla="*/ 11 w 252"/>
                <a:gd name="T47" fmla="*/ 37 h 159"/>
                <a:gd name="T48" fmla="*/ 9 w 252"/>
                <a:gd name="T49" fmla="*/ 37 h 159"/>
                <a:gd name="T50" fmla="*/ 10 w 252"/>
                <a:gd name="T51" fmla="*/ 30 h 159"/>
                <a:gd name="T52" fmla="*/ 15 w 252"/>
                <a:gd name="T53" fmla="*/ 27 h 159"/>
                <a:gd name="T54" fmla="*/ 13 w 252"/>
                <a:gd name="T55" fmla="*/ 25 h 159"/>
                <a:gd name="T56" fmla="*/ 6 w 252"/>
                <a:gd name="T57" fmla="*/ 25 h 159"/>
                <a:gd name="T58" fmla="*/ 5 w 252"/>
                <a:gd name="T59" fmla="*/ 24 h 159"/>
                <a:gd name="T60" fmla="*/ 1 w 252"/>
                <a:gd name="T61" fmla="*/ 25 h 159"/>
                <a:gd name="T62" fmla="*/ 3 w 252"/>
                <a:gd name="T63" fmla="*/ 21 h 159"/>
                <a:gd name="T64" fmla="*/ 14 w 252"/>
                <a:gd name="T65" fmla="*/ 20 h 159"/>
                <a:gd name="T66" fmla="*/ 19 w 252"/>
                <a:gd name="T67" fmla="*/ 22 h 159"/>
                <a:gd name="T68" fmla="*/ 19 w 252"/>
                <a:gd name="T69" fmla="*/ 19 h 159"/>
                <a:gd name="T70" fmla="*/ 15 w 252"/>
                <a:gd name="T71" fmla="*/ 17 h 159"/>
                <a:gd name="T72" fmla="*/ 14 w 252"/>
                <a:gd name="T73" fmla="*/ 15 h 159"/>
                <a:gd name="T74" fmla="*/ 11 w 252"/>
                <a:gd name="T75" fmla="*/ 14 h 159"/>
                <a:gd name="T76" fmla="*/ 16 w 252"/>
                <a:gd name="T77" fmla="*/ 13 h 159"/>
                <a:gd name="T78" fmla="*/ 22 w 252"/>
                <a:gd name="T79" fmla="*/ 17 h 159"/>
                <a:gd name="T80" fmla="*/ 26 w 252"/>
                <a:gd name="T81" fmla="*/ 22 h 159"/>
                <a:gd name="T82" fmla="*/ 34 w 252"/>
                <a:gd name="T83" fmla="*/ 20 h 159"/>
                <a:gd name="T84" fmla="*/ 37 w 252"/>
                <a:gd name="T85" fmla="*/ 18 h 159"/>
                <a:gd name="T86" fmla="*/ 37 w 252"/>
                <a:gd name="T87" fmla="*/ 16 h 159"/>
                <a:gd name="T88" fmla="*/ 32 w 252"/>
                <a:gd name="T89" fmla="*/ 13 h 159"/>
                <a:gd name="T90" fmla="*/ 28 w 252"/>
                <a:gd name="T91" fmla="*/ 8 h 159"/>
                <a:gd name="T92" fmla="*/ 28 w 252"/>
                <a:gd name="T93" fmla="*/ 4 h 159"/>
                <a:gd name="T94" fmla="*/ 31 w 252"/>
                <a:gd name="T95" fmla="*/ 2 h 159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w 252"/>
                <a:gd name="T145" fmla="*/ 0 h 159"/>
                <a:gd name="T146" fmla="*/ 252 w 252"/>
                <a:gd name="T147" fmla="*/ 159 h 159"/>
              </a:gdLst>
              <a:ahLst/>
              <a:cxnLst>
                <a:cxn ang="T96">
                  <a:pos x="T0" y="T1"/>
                </a:cxn>
                <a:cxn ang="T97">
                  <a:pos x="T2" y="T3"/>
                </a:cxn>
                <a:cxn ang="T98">
                  <a:pos x="T4" y="T5"/>
                </a:cxn>
                <a:cxn ang="T99">
                  <a:pos x="T6" y="T7"/>
                </a:cxn>
                <a:cxn ang="T100">
                  <a:pos x="T8" y="T9"/>
                </a:cxn>
                <a:cxn ang="T101">
                  <a:pos x="T10" y="T11"/>
                </a:cxn>
                <a:cxn ang="T102">
                  <a:pos x="T12" y="T13"/>
                </a:cxn>
                <a:cxn ang="T103">
                  <a:pos x="T14" y="T15"/>
                </a:cxn>
                <a:cxn ang="T104">
                  <a:pos x="T16" y="T17"/>
                </a:cxn>
                <a:cxn ang="T105">
                  <a:pos x="T18" y="T19"/>
                </a:cxn>
                <a:cxn ang="T106">
                  <a:pos x="T20" y="T21"/>
                </a:cxn>
                <a:cxn ang="T107">
                  <a:pos x="T22" y="T23"/>
                </a:cxn>
                <a:cxn ang="T108">
                  <a:pos x="T24" y="T25"/>
                </a:cxn>
                <a:cxn ang="T109">
                  <a:pos x="T26" y="T27"/>
                </a:cxn>
                <a:cxn ang="T110">
                  <a:pos x="T28" y="T29"/>
                </a:cxn>
                <a:cxn ang="T111">
                  <a:pos x="T30" y="T31"/>
                </a:cxn>
                <a:cxn ang="T112">
                  <a:pos x="T32" y="T33"/>
                </a:cxn>
                <a:cxn ang="T113">
                  <a:pos x="T34" y="T35"/>
                </a:cxn>
                <a:cxn ang="T114">
                  <a:pos x="T36" y="T37"/>
                </a:cxn>
                <a:cxn ang="T115">
                  <a:pos x="T38" y="T39"/>
                </a:cxn>
                <a:cxn ang="T116">
                  <a:pos x="T40" y="T41"/>
                </a:cxn>
                <a:cxn ang="T117">
                  <a:pos x="T42" y="T43"/>
                </a:cxn>
                <a:cxn ang="T118">
                  <a:pos x="T44" y="T45"/>
                </a:cxn>
                <a:cxn ang="T119">
                  <a:pos x="T46" y="T47"/>
                </a:cxn>
                <a:cxn ang="T120">
                  <a:pos x="T48" y="T49"/>
                </a:cxn>
                <a:cxn ang="T121">
                  <a:pos x="T50" y="T51"/>
                </a:cxn>
                <a:cxn ang="T122">
                  <a:pos x="T52" y="T53"/>
                </a:cxn>
                <a:cxn ang="T123">
                  <a:pos x="T54" y="T55"/>
                </a:cxn>
                <a:cxn ang="T124">
                  <a:pos x="T56" y="T57"/>
                </a:cxn>
                <a:cxn ang="T125">
                  <a:pos x="T58" y="T59"/>
                </a:cxn>
                <a:cxn ang="T126">
                  <a:pos x="T60" y="T61"/>
                </a:cxn>
                <a:cxn ang="T127">
                  <a:pos x="T62" y="T63"/>
                </a:cxn>
                <a:cxn ang="T128">
                  <a:pos x="T64" y="T65"/>
                </a:cxn>
                <a:cxn ang="T129">
                  <a:pos x="T66" y="T67"/>
                </a:cxn>
                <a:cxn ang="T130">
                  <a:pos x="T68" y="T69"/>
                </a:cxn>
                <a:cxn ang="T131">
                  <a:pos x="T70" y="T71"/>
                </a:cxn>
                <a:cxn ang="T132">
                  <a:pos x="T72" y="T73"/>
                </a:cxn>
                <a:cxn ang="T133">
                  <a:pos x="T74" y="T75"/>
                </a:cxn>
                <a:cxn ang="T134">
                  <a:pos x="T76" y="T77"/>
                </a:cxn>
                <a:cxn ang="T135">
                  <a:pos x="T78" y="T79"/>
                </a:cxn>
                <a:cxn ang="T136">
                  <a:pos x="T80" y="T81"/>
                </a:cxn>
                <a:cxn ang="T137">
                  <a:pos x="T82" y="T83"/>
                </a:cxn>
                <a:cxn ang="T138">
                  <a:pos x="T84" y="T85"/>
                </a:cxn>
                <a:cxn ang="T139">
                  <a:pos x="T86" y="T87"/>
                </a:cxn>
                <a:cxn ang="T140">
                  <a:pos x="T88" y="T89"/>
                </a:cxn>
                <a:cxn ang="T141">
                  <a:pos x="T90" y="T91"/>
                </a:cxn>
                <a:cxn ang="T142">
                  <a:pos x="T92" y="T93"/>
                </a:cxn>
                <a:cxn ang="T143">
                  <a:pos x="T94" y="T95"/>
                </a:cxn>
              </a:cxnLst>
              <a:rect l="T144" t="T145" r="T146" b="T147"/>
              <a:pathLst>
                <a:path w="252" h="159">
                  <a:moveTo>
                    <a:pt x="148" y="0"/>
                  </a:moveTo>
                  <a:lnTo>
                    <a:pt x="164" y="0"/>
                  </a:lnTo>
                  <a:lnTo>
                    <a:pt x="179" y="2"/>
                  </a:lnTo>
                  <a:lnTo>
                    <a:pt x="191" y="7"/>
                  </a:lnTo>
                  <a:lnTo>
                    <a:pt x="202" y="15"/>
                  </a:lnTo>
                  <a:lnTo>
                    <a:pt x="210" y="25"/>
                  </a:lnTo>
                  <a:lnTo>
                    <a:pt x="214" y="37"/>
                  </a:lnTo>
                  <a:lnTo>
                    <a:pt x="218" y="47"/>
                  </a:lnTo>
                  <a:lnTo>
                    <a:pt x="219" y="54"/>
                  </a:lnTo>
                  <a:lnTo>
                    <a:pt x="220" y="59"/>
                  </a:lnTo>
                  <a:lnTo>
                    <a:pt x="222" y="66"/>
                  </a:lnTo>
                  <a:lnTo>
                    <a:pt x="226" y="74"/>
                  </a:lnTo>
                  <a:lnTo>
                    <a:pt x="232" y="81"/>
                  </a:lnTo>
                  <a:lnTo>
                    <a:pt x="241" y="88"/>
                  </a:lnTo>
                  <a:lnTo>
                    <a:pt x="252" y="91"/>
                  </a:lnTo>
                  <a:lnTo>
                    <a:pt x="240" y="97"/>
                  </a:lnTo>
                  <a:lnTo>
                    <a:pt x="225" y="98"/>
                  </a:lnTo>
                  <a:lnTo>
                    <a:pt x="212" y="96"/>
                  </a:lnTo>
                  <a:lnTo>
                    <a:pt x="200" y="90"/>
                  </a:lnTo>
                  <a:lnTo>
                    <a:pt x="191" y="81"/>
                  </a:lnTo>
                  <a:lnTo>
                    <a:pt x="190" y="100"/>
                  </a:lnTo>
                  <a:lnTo>
                    <a:pt x="187" y="114"/>
                  </a:lnTo>
                  <a:lnTo>
                    <a:pt x="182" y="125"/>
                  </a:lnTo>
                  <a:lnTo>
                    <a:pt x="175" y="131"/>
                  </a:lnTo>
                  <a:lnTo>
                    <a:pt x="167" y="135"/>
                  </a:lnTo>
                  <a:lnTo>
                    <a:pt x="167" y="126"/>
                  </a:lnTo>
                  <a:lnTo>
                    <a:pt x="164" y="115"/>
                  </a:lnTo>
                  <a:lnTo>
                    <a:pt x="159" y="109"/>
                  </a:lnTo>
                  <a:lnTo>
                    <a:pt x="154" y="119"/>
                  </a:lnTo>
                  <a:lnTo>
                    <a:pt x="146" y="127"/>
                  </a:lnTo>
                  <a:lnTo>
                    <a:pt x="137" y="134"/>
                  </a:lnTo>
                  <a:lnTo>
                    <a:pt x="129" y="136"/>
                  </a:lnTo>
                  <a:lnTo>
                    <a:pt x="129" y="131"/>
                  </a:lnTo>
                  <a:lnTo>
                    <a:pt x="128" y="125"/>
                  </a:lnTo>
                  <a:lnTo>
                    <a:pt x="125" y="120"/>
                  </a:lnTo>
                  <a:lnTo>
                    <a:pt x="121" y="115"/>
                  </a:lnTo>
                  <a:lnTo>
                    <a:pt x="114" y="114"/>
                  </a:lnTo>
                  <a:lnTo>
                    <a:pt x="110" y="114"/>
                  </a:lnTo>
                  <a:lnTo>
                    <a:pt x="107" y="117"/>
                  </a:lnTo>
                  <a:lnTo>
                    <a:pt x="105" y="118"/>
                  </a:lnTo>
                  <a:lnTo>
                    <a:pt x="102" y="121"/>
                  </a:lnTo>
                  <a:lnTo>
                    <a:pt x="102" y="127"/>
                  </a:lnTo>
                  <a:lnTo>
                    <a:pt x="103" y="129"/>
                  </a:lnTo>
                  <a:lnTo>
                    <a:pt x="108" y="132"/>
                  </a:lnTo>
                  <a:lnTo>
                    <a:pt x="113" y="136"/>
                  </a:lnTo>
                  <a:lnTo>
                    <a:pt x="114" y="139"/>
                  </a:lnTo>
                  <a:lnTo>
                    <a:pt x="114" y="140"/>
                  </a:lnTo>
                  <a:lnTo>
                    <a:pt x="113" y="142"/>
                  </a:lnTo>
                  <a:lnTo>
                    <a:pt x="110" y="143"/>
                  </a:lnTo>
                  <a:lnTo>
                    <a:pt x="108" y="146"/>
                  </a:lnTo>
                  <a:lnTo>
                    <a:pt x="107" y="146"/>
                  </a:lnTo>
                  <a:lnTo>
                    <a:pt x="108" y="148"/>
                  </a:lnTo>
                  <a:lnTo>
                    <a:pt x="109" y="151"/>
                  </a:lnTo>
                  <a:lnTo>
                    <a:pt x="115" y="157"/>
                  </a:lnTo>
                  <a:lnTo>
                    <a:pt x="118" y="159"/>
                  </a:lnTo>
                  <a:lnTo>
                    <a:pt x="106" y="159"/>
                  </a:lnTo>
                  <a:lnTo>
                    <a:pt x="95" y="155"/>
                  </a:lnTo>
                  <a:lnTo>
                    <a:pt x="87" y="147"/>
                  </a:lnTo>
                  <a:lnTo>
                    <a:pt x="82" y="137"/>
                  </a:lnTo>
                  <a:lnTo>
                    <a:pt x="79" y="126"/>
                  </a:lnTo>
                  <a:lnTo>
                    <a:pt x="79" y="117"/>
                  </a:lnTo>
                  <a:lnTo>
                    <a:pt x="77" y="117"/>
                  </a:lnTo>
                  <a:lnTo>
                    <a:pt x="73" y="118"/>
                  </a:lnTo>
                  <a:lnTo>
                    <a:pt x="70" y="120"/>
                  </a:lnTo>
                  <a:lnTo>
                    <a:pt x="66" y="124"/>
                  </a:lnTo>
                  <a:lnTo>
                    <a:pt x="62" y="131"/>
                  </a:lnTo>
                  <a:lnTo>
                    <a:pt x="58" y="139"/>
                  </a:lnTo>
                  <a:lnTo>
                    <a:pt x="55" y="143"/>
                  </a:lnTo>
                  <a:lnTo>
                    <a:pt x="53" y="144"/>
                  </a:lnTo>
                  <a:lnTo>
                    <a:pt x="46" y="144"/>
                  </a:lnTo>
                  <a:lnTo>
                    <a:pt x="43" y="143"/>
                  </a:lnTo>
                  <a:lnTo>
                    <a:pt x="41" y="148"/>
                  </a:lnTo>
                  <a:lnTo>
                    <a:pt x="40" y="151"/>
                  </a:lnTo>
                  <a:lnTo>
                    <a:pt x="40" y="158"/>
                  </a:lnTo>
                  <a:lnTo>
                    <a:pt x="34" y="146"/>
                  </a:lnTo>
                  <a:lnTo>
                    <a:pt x="33" y="135"/>
                  </a:lnTo>
                  <a:lnTo>
                    <a:pt x="35" y="126"/>
                  </a:lnTo>
                  <a:lnTo>
                    <a:pt x="40" y="119"/>
                  </a:lnTo>
                  <a:lnTo>
                    <a:pt x="46" y="113"/>
                  </a:lnTo>
                  <a:lnTo>
                    <a:pt x="53" y="109"/>
                  </a:lnTo>
                  <a:lnTo>
                    <a:pt x="58" y="107"/>
                  </a:lnTo>
                  <a:lnTo>
                    <a:pt x="55" y="104"/>
                  </a:lnTo>
                  <a:lnTo>
                    <a:pt x="53" y="103"/>
                  </a:lnTo>
                  <a:lnTo>
                    <a:pt x="49" y="100"/>
                  </a:lnTo>
                  <a:lnTo>
                    <a:pt x="42" y="98"/>
                  </a:lnTo>
                  <a:lnTo>
                    <a:pt x="28" y="100"/>
                  </a:lnTo>
                  <a:lnTo>
                    <a:pt x="23" y="100"/>
                  </a:lnTo>
                  <a:lnTo>
                    <a:pt x="20" y="99"/>
                  </a:lnTo>
                  <a:lnTo>
                    <a:pt x="19" y="97"/>
                  </a:lnTo>
                  <a:lnTo>
                    <a:pt x="18" y="96"/>
                  </a:lnTo>
                  <a:lnTo>
                    <a:pt x="18" y="94"/>
                  </a:lnTo>
                  <a:lnTo>
                    <a:pt x="11" y="95"/>
                  </a:lnTo>
                  <a:lnTo>
                    <a:pt x="4" y="97"/>
                  </a:lnTo>
                  <a:lnTo>
                    <a:pt x="0" y="100"/>
                  </a:lnTo>
                  <a:lnTo>
                    <a:pt x="3" y="91"/>
                  </a:lnTo>
                  <a:lnTo>
                    <a:pt x="11" y="82"/>
                  </a:lnTo>
                  <a:lnTo>
                    <a:pt x="24" y="76"/>
                  </a:lnTo>
                  <a:lnTo>
                    <a:pt x="39" y="75"/>
                  </a:lnTo>
                  <a:lnTo>
                    <a:pt x="56" y="79"/>
                  </a:lnTo>
                  <a:lnTo>
                    <a:pt x="75" y="90"/>
                  </a:lnTo>
                  <a:lnTo>
                    <a:pt x="75" y="89"/>
                  </a:lnTo>
                  <a:lnTo>
                    <a:pt x="76" y="88"/>
                  </a:lnTo>
                  <a:lnTo>
                    <a:pt x="76" y="80"/>
                  </a:lnTo>
                  <a:lnTo>
                    <a:pt x="75" y="76"/>
                  </a:lnTo>
                  <a:lnTo>
                    <a:pt x="73" y="74"/>
                  </a:lnTo>
                  <a:lnTo>
                    <a:pt x="71" y="72"/>
                  </a:lnTo>
                  <a:lnTo>
                    <a:pt x="61" y="68"/>
                  </a:lnTo>
                  <a:lnTo>
                    <a:pt x="57" y="65"/>
                  </a:lnTo>
                  <a:lnTo>
                    <a:pt x="57" y="61"/>
                  </a:lnTo>
                  <a:lnTo>
                    <a:pt x="58" y="60"/>
                  </a:lnTo>
                  <a:lnTo>
                    <a:pt x="54" y="58"/>
                  </a:lnTo>
                  <a:lnTo>
                    <a:pt x="50" y="58"/>
                  </a:lnTo>
                  <a:lnTo>
                    <a:pt x="46" y="57"/>
                  </a:lnTo>
                  <a:lnTo>
                    <a:pt x="42" y="55"/>
                  </a:lnTo>
                  <a:lnTo>
                    <a:pt x="49" y="52"/>
                  </a:lnTo>
                  <a:lnTo>
                    <a:pt x="56" y="50"/>
                  </a:lnTo>
                  <a:lnTo>
                    <a:pt x="64" y="49"/>
                  </a:lnTo>
                  <a:lnTo>
                    <a:pt x="72" y="51"/>
                  </a:lnTo>
                  <a:lnTo>
                    <a:pt x="80" y="57"/>
                  </a:lnTo>
                  <a:lnTo>
                    <a:pt x="86" y="65"/>
                  </a:lnTo>
                  <a:lnTo>
                    <a:pt x="91" y="74"/>
                  </a:lnTo>
                  <a:lnTo>
                    <a:pt x="97" y="81"/>
                  </a:lnTo>
                  <a:lnTo>
                    <a:pt x="102" y="85"/>
                  </a:lnTo>
                  <a:lnTo>
                    <a:pt x="113" y="85"/>
                  </a:lnTo>
                  <a:lnTo>
                    <a:pt x="124" y="83"/>
                  </a:lnTo>
                  <a:lnTo>
                    <a:pt x="135" y="79"/>
                  </a:lnTo>
                  <a:lnTo>
                    <a:pt x="143" y="74"/>
                  </a:lnTo>
                  <a:lnTo>
                    <a:pt x="146" y="72"/>
                  </a:lnTo>
                  <a:lnTo>
                    <a:pt x="148" y="70"/>
                  </a:lnTo>
                  <a:lnTo>
                    <a:pt x="150" y="68"/>
                  </a:lnTo>
                  <a:lnTo>
                    <a:pt x="150" y="66"/>
                  </a:lnTo>
                  <a:lnTo>
                    <a:pt x="148" y="64"/>
                  </a:lnTo>
                  <a:lnTo>
                    <a:pt x="146" y="61"/>
                  </a:lnTo>
                  <a:lnTo>
                    <a:pt x="140" y="58"/>
                  </a:lnTo>
                  <a:lnTo>
                    <a:pt x="128" y="52"/>
                  </a:lnTo>
                  <a:lnTo>
                    <a:pt x="118" y="46"/>
                  </a:lnTo>
                  <a:lnTo>
                    <a:pt x="113" y="39"/>
                  </a:lnTo>
                  <a:lnTo>
                    <a:pt x="110" y="31"/>
                  </a:lnTo>
                  <a:lnTo>
                    <a:pt x="109" y="23"/>
                  </a:lnTo>
                  <a:lnTo>
                    <a:pt x="109" y="18"/>
                  </a:lnTo>
                  <a:lnTo>
                    <a:pt x="110" y="15"/>
                  </a:lnTo>
                  <a:lnTo>
                    <a:pt x="113" y="12"/>
                  </a:lnTo>
                  <a:lnTo>
                    <a:pt x="115" y="9"/>
                  </a:lnTo>
                  <a:lnTo>
                    <a:pt x="122" y="6"/>
                  </a:lnTo>
                  <a:lnTo>
                    <a:pt x="135" y="2"/>
                  </a:lnTo>
                  <a:lnTo>
                    <a:pt x="148" y="0"/>
                  </a:lnTo>
                  <a:close/>
                </a:path>
              </a:pathLst>
            </a:custGeom>
            <a:solidFill>
              <a:srgbClr val="F50026"/>
            </a:solidFill>
            <a:ln w="0">
              <a:solidFill>
                <a:srgbClr val="F5002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34" name="Freeform 34"/>
            <p:cNvSpPr>
              <a:spLocks noEditPoints="1"/>
            </p:cNvSpPr>
            <p:nvPr/>
          </p:nvSpPr>
          <p:spPr bwMode="auto">
            <a:xfrm>
              <a:off x="3842" y="133"/>
              <a:ext cx="128" cy="143"/>
            </a:xfrm>
            <a:custGeom>
              <a:avLst/>
              <a:gdLst>
                <a:gd name="T0" fmla="*/ 26 w 254"/>
                <a:gd name="T1" fmla="*/ 33 h 286"/>
                <a:gd name="T2" fmla="*/ 28 w 254"/>
                <a:gd name="T3" fmla="*/ 39 h 286"/>
                <a:gd name="T4" fmla="*/ 21 w 254"/>
                <a:gd name="T5" fmla="*/ 36 h 286"/>
                <a:gd name="T6" fmla="*/ 21 w 254"/>
                <a:gd name="T7" fmla="*/ 40 h 286"/>
                <a:gd name="T8" fmla="*/ 23 w 254"/>
                <a:gd name="T9" fmla="*/ 49 h 286"/>
                <a:gd name="T10" fmla="*/ 26 w 254"/>
                <a:gd name="T11" fmla="*/ 42 h 286"/>
                <a:gd name="T12" fmla="*/ 26 w 254"/>
                <a:gd name="T13" fmla="*/ 46 h 286"/>
                <a:gd name="T14" fmla="*/ 32 w 254"/>
                <a:gd name="T15" fmla="*/ 45 h 286"/>
                <a:gd name="T16" fmla="*/ 27 w 254"/>
                <a:gd name="T17" fmla="*/ 51 h 286"/>
                <a:gd name="T18" fmla="*/ 36 w 254"/>
                <a:gd name="T19" fmla="*/ 46 h 286"/>
                <a:gd name="T20" fmla="*/ 39 w 254"/>
                <a:gd name="T21" fmla="*/ 44 h 286"/>
                <a:gd name="T22" fmla="*/ 31 w 254"/>
                <a:gd name="T23" fmla="*/ 41 h 286"/>
                <a:gd name="T24" fmla="*/ 33 w 254"/>
                <a:gd name="T25" fmla="*/ 38 h 286"/>
                <a:gd name="T26" fmla="*/ 39 w 254"/>
                <a:gd name="T27" fmla="*/ 37 h 286"/>
                <a:gd name="T28" fmla="*/ 38 w 254"/>
                <a:gd name="T29" fmla="*/ 36 h 286"/>
                <a:gd name="T30" fmla="*/ 31 w 254"/>
                <a:gd name="T31" fmla="*/ 36 h 286"/>
                <a:gd name="T32" fmla="*/ 28 w 254"/>
                <a:gd name="T33" fmla="*/ 30 h 286"/>
                <a:gd name="T34" fmla="*/ 40 w 254"/>
                <a:gd name="T35" fmla="*/ 30 h 286"/>
                <a:gd name="T36" fmla="*/ 45 w 254"/>
                <a:gd name="T37" fmla="*/ 33 h 286"/>
                <a:gd name="T38" fmla="*/ 43 w 254"/>
                <a:gd name="T39" fmla="*/ 29 h 286"/>
                <a:gd name="T40" fmla="*/ 27 w 254"/>
                <a:gd name="T41" fmla="*/ 21 h 286"/>
                <a:gd name="T42" fmla="*/ 32 w 254"/>
                <a:gd name="T43" fmla="*/ 26 h 286"/>
                <a:gd name="T44" fmla="*/ 31 w 254"/>
                <a:gd name="T45" fmla="*/ 23 h 286"/>
                <a:gd name="T46" fmla="*/ 28 w 254"/>
                <a:gd name="T47" fmla="*/ 20 h 286"/>
                <a:gd name="T48" fmla="*/ 32 w 254"/>
                <a:gd name="T49" fmla="*/ 1 h 286"/>
                <a:gd name="T50" fmla="*/ 41 w 254"/>
                <a:gd name="T51" fmla="*/ 4 h 286"/>
                <a:gd name="T52" fmla="*/ 47 w 254"/>
                <a:gd name="T53" fmla="*/ 6 h 286"/>
                <a:gd name="T54" fmla="*/ 54 w 254"/>
                <a:gd name="T55" fmla="*/ 7 h 286"/>
                <a:gd name="T56" fmla="*/ 57 w 254"/>
                <a:gd name="T57" fmla="*/ 13 h 286"/>
                <a:gd name="T58" fmla="*/ 63 w 254"/>
                <a:gd name="T59" fmla="*/ 15 h 286"/>
                <a:gd name="T60" fmla="*/ 64 w 254"/>
                <a:gd name="T61" fmla="*/ 18 h 286"/>
                <a:gd name="T62" fmla="*/ 61 w 254"/>
                <a:gd name="T63" fmla="*/ 29 h 286"/>
                <a:gd name="T64" fmla="*/ 58 w 254"/>
                <a:gd name="T65" fmla="*/ 35 h 286"/>
                <a:gd name="T66" fmla="*/ 57 w 254"/>
                <a:gd name="T67" fmla="*/ 48 h 286"/>
                <a:gd name="T68" fmla="*/ 48 w 254"/>
                <a:gd name="T69" fmla="*/ 49 h 286"/>
                <a:gd name="T70" fmla="*/ 46 w 254"/>
                <a:gd name="T71" fmla="*/ 63 h 286"/>
                <a:gd name="T72" fmla="*/ 36 w 254"/>
                <a:gd name="T73" fmla="*/ 64 h 286"/>
                <a:gd name="T74" fmla="*/ 23 w 254"/>
                <a:gd name="T75" fmla="*/ 70 h 286"/>
                <a:gd name="T76" fmla="*/ 21 w 254"/>
                <a:gd name="T77" fmla="*/ 65 h 286"/>
                <a:gd name="T78" fmla="*/ 10 w 254"/>
                <a:gd name="T79" fmla="*/ 68 h 286"/>
                <a:gd name="T80" fmla="*/ 14 w 254"/>
                <a:gd name="T81" fmla="*/ 61 h 286"/>
                <a:gd name="T82" fmla="*/ 10 w 254"/>
                <a:gd name="T83" fmla="*/ 60 h 286"/>
                <a:gd name="T84" fmla="*/ 5 w 254"/>
                <a:gd name="T85" fmla="*/ 57 h 286"/>
                <a:gd name="T86" fmla="*/ 4 w 254"/>
                <a:gd name="T87" fmla="*/ 40 h 286"/>
                <a:gd name="T88" fmla="*/ 4 w 254"/>
                <a:gd name="T89" fmla="*/ 34 h 286"/>
                <a:gd name="T90" fmla="*/ 6 w 254"/>
                <a:gd name="T91" fmla="*/ 28 h 286"/>
                <a:gd name="T92" fmla="*/ 8 w 254"/>
                <a:gd name="T93" fmla="*/ 23 h 286"/>
                <a:gd name="T94" fmla="*/ 14 w 254"/>
                <a:gd name="T95" fmla="*/ 17 h 286"/>
                <a:gd name="T96" fmla="*/ 19 w 254"/>
                <a:gd name="T97" fmla="*/ 9 h 286"/>
                <a:gd name="T98" fmla="*/ 25 w 254"/>
                <a:gd name="T99" fmla="*/ 2 h 286"/>
                <a:gd name="T100" fmla="*/ 30 w 254"/>
                <a:gd name="T101" fmla="*/ 2 h 28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w 254"/>
                <a:gd name="T154" fmla="*/ 0 h 286"/>
                <a:gd name="T155" fmla="*/ 254 w 254"/>
                <a:gd name="T156" fmla="*/ 286 h 286"/>
              </a:gdLst>
              <a:ahLst/>
              <a:cxnLst>
                <a:cxn ang="T102">
                  <a:pos x="T0" y="T1"/>
                </a:cxn>
                <a:cxn ang="T103">
                  <a:pos x="T2" y="T3"/>
                </a:cxn>
                <a:cxn ang="T104">
                  <a:pos x="T4" y="T5"/>
                </a:cxn>
                <a:cxn ang="T105">
                  <a:pos x="T6" y="T7"/>
                </a:cxn>
                <a:cxn ang="T106">
                  <a:pos x="T8" y="T9"/>
                </a:cxn>
                <a:cxn ang="T107">
                  <a:pos x="T10" y="T11"/>
                </a:cxn>
                <a:cxn ang="T108">
                  <a:pos x="T12" y="T13"/>
                </a:cxn>
                <a:cxn ang="T109">
                  <a:pos x="T14" y="T15"/>
                </a:cxn>
                <a:cxn ang="T110">
                  <a:pos x="T16" y="T17"/>
                </a:cxn>
                <a:cxn ang="T111">
                  <a:pos x="T18" y="T19"/>
                </a:cxn>
                <a:cxn ang="T112">
                  <a:pos x="T20" y="T21"/>
                </a:cxn>
                <a:cxn ang="T113">
                  <a:pos x="T22" y="T23"/>
                </a:cxn>
                <a:cxn ang="T114">
                  <a:pos x="T24" y="T25"/>
                </a:cxn>
                <a:cxn ang="T115">
                  <a:pos x="T26" y="T27"/>
                </a:cxn>
                <a:cxn ang="T116">
                  <a:pos x="T28" y="T29"/>
                </a:cxn>
                <a:cxn ang="T117">
                  <a:pos x="T30" y="T31"/>
                </a:cxn>
                <a:cxn ang="T118">
                  <a:pos x="T32" y="T33"/>
                </a:cxn>
                <a:cxn ang="T119">
                  <a:pos x="T34" y="T35"/>
                </a:cxn>
                <a:cxn ang="T120">
                  <a:pos x="T36" y="T37"/>
                </a:cxn>
                <a:cxn ang="T121">
                  <a:pos x="T38" y="T39"/>
                </a:cxn>
                <a:cxn ang="T122">
                  <a:pos x="T40" y="T41"/>
                </a:cxn>
                <a:cxn ang="T123">
                  <a:pos x="T42" y="T43"/>
                </a:cxn>
                <a:cxn ang="T124">
                  <a:pos x="T44" y="T45"/>
                </a:cxn>
                <a:cxn ang="T125">
                  <a:pos x="T46" y="T47"/>
                </a:cxn>
                <a:cxn ang="T126">
                  <a:pos x="T48" y="T49"/>
                </a:cxn>
                <a:cxn ang="T127">
                  <a:pos x="T50" y="T51"/>
                </a:cxn>
                <a:cxn ang="T128">
                  <a:pos x="T52" y="T53"/>
                </a:cxn>
                <a:cxn ang="T129">
                  <a:pos x="T54" y="T55"/>
                </a:cxn>
                <a:cxn ang="T130">
                  <a:pos x="T56" y="T57"/>
                </a:cxn>
                <a:cxn ang="T131">
                  <a:pos x="T58" y="T59"/>
                </a:cxn>
                <a:cxn ang="T132">
                  <a:pos x="T60" y="T61"/>
                </a:cxn>
                <a:cxn ang="T133">
                  <a:pos x="T62" y="T63"/>
                </a:cxn>
                <a:cxn ang="T134">
                  <a:pos x="T64" y="T65"/>
                </a:cxn>
                <a:cxn ang="T135">
                  <a:pos x="T66" y="T67"/>
                </a:cxn>
                <a:cxn ang="T136">
                  <a:pos x="T68" y="T69"/>
                </a:cxn>
                <a:cxn ang="T137">
                  <a:pos x="T70" y="T71"/>
                </a:cxn>
                <a:cxn ang="T138">
                  <a:pos x="T72" y="T73"/>
                </a:cxn>
                <a:cxn ang="T139">
                  <a:pos x="T74" y="T75"/>
                </a:cxn>
                <a:cxn ang="T140">
                  <a:pos x="T76" y="T77"/>
                </a:cxn>
                <a:cxn ang="T141">
                  <a:pos x="T78" y="T79"/>
                </a:cxn>
                <a:cxn ang="T142">
                  <a:pos x="T80" y="T81"/>
                </a:cxn>
                <a:cxn ang="T143">
                  <a:pos x="T82" y="T83"/>
                </a:cxn>
                <a:cxn ang="T144">
                  <a:pos x="T84" y="T85"/>
                </a:cxn>
                <a:cxn ang="T145">
                  <a:pos x="T86" y="T87"/>
                </a:cxn>
                <a:cxn ang="T146">
                  <a:pos x="T88" y="T89"/>
                </a:cxn>
                <a:cxn ang="T147">
                  <a:pos x="T90" y="T91"/>
                </a:cxn>
                <a:cxn ang="T148">
                  <a:pos x="T92" y="T93"/>
                </a:cxn>
                <a:cxn ang="T149">
                  <a:pos x="T94" y="T95"/>
                </a:cxn>
                <a:cxn ang="T150">
                  <a:pos x="T96" y="T97"/>
                </a:cxn>
                <a:cxn ang="T151">
                  <a:pos x="T98" y="T99"/>
                </a:cxn>
                <a:cxn ang="T152">
                  <a:pos x="T100" y="T101"/>
                </a:cxn>
              </a:cxnLst>
              <a:rect l="T153" t="T154" r="T155" b="T156"/>
              <a:pathLst>
                <a:path w="254" h="286">
                  <a:moveTo>
                    <a:pt x="110" y="120"/>
                  </a:moveTo>
                  <a:lnTo>
                    <a:pt x="106" y="121"/>
                  </a:lnTo>
                  <a:lnTo>
                    <a:pt x="104" y="123"/>
                  </a:lnTo>
                  <a:lnTo>
                    <a:pt x="103" y="126"/>
                  </a:lnTo>
                  <a:lnTo>
                    <a:pt x="102" y="129"/>
                  </a:lnTo>
                  <a:lnTo>
                    <a:pt x="104" y="136"/>
                  </a:lnTo>
                  <a:lnTo>
                    <a:pt x="106" y="139"/>
                  </a:lnTo>
                  <a:lnTo>
                    <a:pt x="114" y="148"/>
                  </a:lnTo>
                  <a:lnTo>
                    <a:pt x="114" y="153"/>
                  </a:lnTo>
                  <a:lnTo>
                    <a:pt x="112" y="156"/>
                  </a:lnTo>
                  <a:lnTo>
                    <a:pt x="109" y="157"/>
                  </a:lnTo>
                  <a:lnTo>
                    <a:pt x="104" y="157"/>
                  </a:lnTo>
                  <a:lnTo>
                    <a:pt x="96" y="154"/>
                  </a:lnTo>
                  <a:lnTo>
                    <a:pt x="85" y="148"/>
                  </a:lnTo>
                  <a:lnTo>
                    <a:pt x="81" y="141"/>
                  </a:lnTo>
                  <a:lnTo>
                    <a:pt x="80" y="136"/>
                  </a:lnTo>
                  <a:lnTo>
                    <a:pt x="76" y="139"/>
                  </a:lnTo>
                  <a:lnTo>
                    <a:pt x="75" y="145"/>
                  </a:lnTo>
                  <a:lnTo>
                    <a:pt x="77" y="153"/>
                  </a:lnTo>
                  <a:lnTo>
                    <a:pt x="84" y="160"/>
                  </a:lnTo>
                  <a:lnTo>
                    <a:pt x="82" y="167"/>
                  </a:lnTo>
                  <a:lnTo>
                    <a:pt x="82" y="176"/>
                  </a:lnTo>
                  <a:lnTo>
                    <a:pt x="83" y="186"/>
                  </a:lnTo>
                  <a:lnTo>
                    <a:pt x="87" y="194"/>
                  </a:lnTo>
                  <a:lnTo>
                    <a:pt x="91" y="198"/>
                  </a:lnTo>
                  <a:lnTo>
                    <a:pt x="90" y="190"/>
                  </a:lnTo>
                  <a:lnTo>
                    <a:pt x="92" y="179"/>
                  </a:lnTo>
                  <a:lnTo>
                    <a:pt x="96" y="165"/>
                  </a:lnTo>
                  <a:lnTo>
                    <a:pt x="100" y="167"/>
                  </a:lnTo>
                  <a:lnTo>
                    <a:pt x="104" y="168"/>
                  </a:lnTo>
                  <a:lnTo>
                    <a:pt x="106" y="168"/>
                  </a:lnTo>
                  <a:lnTo>
                    <a:pt x="103" y="176"/>
                  </a:lnTo>
                  <a:lnTo>
                    <a:pt x="100" y="185"/>
                  </a:lnTo>
                  <a:lnTo>
                    <a:pt x="100" y="191"/>
                  </a:lnTo>
                  <a:lnTo>
                    <a:pt x="104" y="187"/>
                  </a:lnTo>
                  <a:lnTo>
                    <a:pt x="112" y="179"/>
                  </a:lnTo>
                  <a:lnTo>
                    <a:pt x="115" y="176"/>
                  </a:lnTo>
                  <a:lnTo>
                    <a:pt x="118" y="174"/>
                  </a:lnTo>
                  <a:lnTo>
                    <a:pt x="121" y="178"/>
                  </a:lnTo>
                  <a:lnTo>
                    <a:pt x="126" y="180"/>
                  </a:lnTo>
                  <a:lnTo>
                    <a:pt x="119" y="188"/>
                  </a:lnTo>
                  <a:lnTo>
                    <a:pt x="112" y="195"/>
                  </a:lnTo>
                  <a:lnTo>
                    <a:pt x="105" y="201"/>
                  </a:lnTo>
                  <a:lnTo>
                    <a:pt x="100" y="203"/>
                  </a:lnTo>
                  <a:lnTo>
                    <a:pt x="107" y="204"/>
                  </a:lnTo>
                  <a:lnTo>
                    <a:pt x="115" y="202"/>
                  </a:lnTo>
                  <a:lnTo>
                    <a:pt x="124" y="197"/>
                  </a:lnTo>
                  <a:lnTo>
                    <a:pt x="130" y="191"/>
                  </a:lnTo>
                  <a:lnTo>
                    <a:pt x="135" y="186"/>
                  </a:lnTo>
                  <a:lnTo>
                    <a:pt x="143" y="187"/>
                  </a:lnTo>
                  <a:lnTo>
                    <a:pt x="150" y="186"/>
                  </a:lnTo>
                  <a:lnTo>
                    <a:pt x="155" y="183"/>
                  </a:lnTo>
                  <a:lnTo>
                    <a:pt x="157" y="179"/>
                  </a:lnTo>
                  <a:lnTo>
                    <a:pt x="158" y="175"/>
                  </a:lnTo>
                  <a:lnTo>
                    <a:pt x="152" y="178"/>
                  </a:lnTo>
                  <a:lnTo>
                    <a:pt x="144" y="178"/>
                  </a:lnTo>
                  <a:lnTo>
                    <a:pt x="134" y="174"/>
                  </a:lnTo>
                  <a:lnTo>
                    <a:pt x="129" y="171"/>
                  </a:lnTo>
                  <a:lnTo>
                    <a:pt x="126" y="168"/>
                  </a:lnTo>
                  <a:lnTo>
                    <a:pt x="124" y="166"/>
                  </a:lnTo>
                  <a:lnTo>
                    <a:pt x="122" y="164"/>
                  </a:lnTo>
                  <a:lnTo>
                    <a:pt x="122" y="158"/>
                  </a:lnTo>
                  <a:lnTo>
                    <a:pt x="125" y="156"/>
                  </a:lnTo>
                  <a:lnTo>
                    <a:pt x="127" y="156"/>
                  </a:lnTo>
                  <a:lnTo>
                    <a:pt x="129" y="154"/>
                  </a:lnTo>
                  <a:lnTo>
                    <a:pt x="133" y="156"/>
                  </a:lnTo>
                  <a:lnTo>
                    <a:pt x="143" y="156"/>
                  </a:lnTo>
                  <a:lnTo>
                    <a:pt x="150" y="153"/>
                  </a:lnTo>
                  <a:lnTo>
                    <a:pt x="152" y="151"/>
                  </a:lnTo>
                  <a:lnTo>
                    <a:pt x="154" y="149"/>
                  </a:lnTo>
                  <a:lnTo>
                    <a:pt x="154" y="145"/>
                  </a:lnTo>
                  <a:lnTo>
                    <a:pt x="151" y="141"/>
                  </a:lnTo>
                  <a:lnTo>
                    <a:pt x="149" y="138"/>
                  </a:lnTo>
                  <a:lnTo>
                    <a:pt x="147" y="137"/>
                  </a:lnTo>
                  <a:lnTo>
                    <a:pt x="148" y="143"/>
                  </a:lnTo>
                  <a:lnTo>
                    <a:pt x="145" y="145"/>
                  </a:lnTo>
                  <a:lnTo>
                    <a:pt x="140" y="146"/>
                  </a:lnTo>
                  <a:lnTo>
                    <a:pt x="128" y="144"/>
                  </a:lnTo>
                  <a:lnTo>
                    <a:pt x="125" y="143"/>
                  </a:lnTo>
                  <a:lnTo>
                    <a:pt x="121" y="141"/>
                  </a:lnTo>
                  <a:lnTo>
                    <a:pt x="113" y="133"/>
                  </a:lnTo>
                  <a:lnTo>
                    <a:pt x="111" y="128"/>
                  </a:lnTo>
                  <a:lnTo>
                    <a:pt x="112" y="124"/>
                  </a:lnTo>
                  <a:lnTo>
                    <a:pt x="117" y="122"/>
                  </a:lnTo>
                  <a:lnTo>
                    <a:pt x="112" y="120"/>
                  </a:lnTo>
                  <a:lnTo>
                    <a:pt x="110" y="120"/>
                  </a:lnTo>
                  <a:close/>
                  <a:moveTo>
                    <a:pt x="158" y="112"/>
                  </a:moveTo>
                  <a:lnTo>
                    <a:pt x="157" y="113"/>
                  </a:lnTo>
                  <a:lnTo>
                    <a:pt x="156" y="115"/>
                  </a:lnTo>
                  <a:lnTo>
                    <a:pt x="156" y="120"/>
                  </a:lnTo>
                  <a:lnTo>
                    <a:pt x="157" y="122"/>
                  </a:lnTo>
                  <a:lnTo>
                    <a:pt x="160" y="126"/>
                  </a:lnTo>
                  <a:lnTo>
                    <a:pt x="164" y="128"/>
                  </a:lnTo>
                  <a:lnTo>
                    <a:pt x="169" y="129"/>
                  </a:lnTo>
                  <a:lnTo>
                    <a:pt x="178" y="129"/>
                  </a:lnTo>
                  <a:lnTo>
                    <a:pt x="181" y="128"/>
                  </a:lnTo>
                  <a:lnTo>
                    <a:pt x="184" y="126"/>
                  </a:lnTo>
                  <a:lnTo>
                    <a:pt x="185" y="122"/>
                  </a:lnTo>
                  <a:lnTo>
                    <a:pt x="185" y="118"/>
                  </a:lnTo>
                  <a:lnTo>
                    <a:pt x="170" y="118"/>
                  </a:lnTo>
                  <a:lnTo>
                    <a:pt x="165" y="116"/>
                  </a:lnTo>
                  <a:lnTo>
                    <a:pt x="158" y="112"/>
                  </a:lnTo>
                  <a:close/>
                  <a:moveTo>
                    <a:pt x="109" y="81"/>
                  </a:moveTo>
                  <a:lnTo>
                    <a:pt x="106" y="83"/>
                  </a:lnTo>
                  <a:lnTo>
                    <a:pt x="105" y="85"/>
                  </a:lnTo>
                  <a:lnTo>
                    <a:pt x="105" y="89"/>
                  </a:lnTo>
                  <a:lnTo>
                    <a:pt x="107" y="96"/>
                  </a:lnTo>
                  <a:lnTo>
                    <a:pt x="111" y="99"/>
                  </a:lnTo>
                  <a:lnTo>
                    <a:pt x="119" y="104"/>
                  </a:lnTo>
                  <a:lnTo>
                    <a:pt x="126" y="105"/>
                  </a:lnTo>
                  <a:lnTo>
                    <a:pt x="129" y="103"/>
                  </a:lnTo>
                  <a:lnTo>
                    <a:pt x="130" y="98"/>
                  </a:lnTo>
                  <a:lnTo>
                    <a:pt x="128" y="98"/>
                  </a:lnTo>
                  <a:lnTo>
                    <a:pt x="125" y="97"/>
                  </a:lnTo>
                  <a:lnTo>
                    <a:pt x="122" y="94"/>
                  </a:lnTo>
                  <a:lnTo>
                    <a:pt x="119" y="92"/>
                  </a:lnTo>
                  <a:lnTo>
                    <a:pt x="115" y="89"/>
                  </a:lnTo>
                  <a:lnTo>
                    <a:pt x="114" y="86"/>
                  </a:lnTo>
                  <a:lnTo>
                    <a:pt x="112" y="84"/>
                  </a:lnTo>
                  <a:lnTo>
                    <a:pt x="111" y="82"/>
                  </a:lnTo>
                  <a:lnTo>
                    <a:pt x="110" y="81"/>
                  </a:lnTo>
                  <a:lnTo>
                    <a:pt x="109" y="81"/>
                  </a:lnTo>
                  <a:close/>
                  <a:moveTo>
                    <a:pt x="115" y="0"/>
                  </a:moveTo>
                  <a:lnTo>
                    <a:pt x="120" y="0"/>
                  </a:lnTo>
                  <a:lnTo>
                    <a:pt x="127" y="2"/>
                  </a:lnTo>
                  <a:lnTo>
                    <a:pt x="135" y="5"/>
                  </a:lnTo>
                  <a:lnTo>
                    <a:pt x="142" y="11"/>
                  </a:lnTo>
                  <a:lnTo>
                    <a:pt x="148" y="19"/>
                  </a:lnTo>
                  <a:lnTo>
                    <a:pt x="151" y="30"/>
                  </a:lnTo>
                  <a:lnTo>
                    <a:pt x="162" y="18"/>
                  </a:lnTo>
                  <a:lnTo>
                    <a:pt x="173" y="11"/>
                  </a:lnTo>
                  <a:lnTo>
                    <a:pt x="182" y="9"/>
                  </a:lnTo>
                  <a:lnTo>
                    <a:pt x="192" y="8"/>
                  </a:lnTo>
                  <a:lnTo>
                    <a:pt x="189" y="14"/>
                  </a:lnTo>
                  <a:lnTo>
                    <a:pt x="187" y="27"/>
                  </a:lnTo>
                  <a:lnTo>
                    <a:pt x="189" y="33"/>
                  </a:lnTo>
                  <a:lnTo>
                    <a:pt x="195" y="37"/>
                  </a:lnTo>
                  <a:lnTo>
                    <a:pt x="203" y="37"/>
                  </a:lnTo>
                  <a:lnTo>
                    <a:pt x="209" y="34"/>
                  </a:lnTo>
                  <a:lnTo>
                    <a:pt x="215" y="30"/>
                  </a:lnTo>
                  <a:lnTo>
                    <a:pt x="217" y="22"/>
                  </a:lnTo>
                  <a:lnTo>
                    <a:pt x="223" y="27"/>
                  </a:lnTo>
                  <a:lnTo>
                    <a:pt x="226" y="37"/>
                  </a:lnTo>
                  <a:lnTo>
                    <a:pt x="227" y="46"/>
                  </a:lnTo>
                  <a:lnTo>
                    <a:pt x="226" y="55"/>
                  </a:lnTo>
                  <a:lnTo>
                    <a:pt x="223" y="62"/>
                  </a:lnTo>
                  <a:lnTo>
                    <a:pt x="226" y="62"/>
                  </a:lnTo>
                  <a:lnTo>
                    <a:pt x="233" y="61"/>
                  </a:lnTo>
                  <a:lnTo>
                    <a:pt x="241" y="61"/>
                  </a:lnTo>
                  <a:lnTo>
                    <a:pt x="249" y="62"/>
                  </a:lnTo>
                  <a:lnTo>
                    <a:pt x="252" y="63"/>
                  </a:lnTo>
                  <a:lnTo>
                    <a:pt x="253" y="66"/>
                  </a:lnTo>
                  <a:lnTo>
                    <a:pt x="254" y="67"/>
                  </a:lnTo>
                  <a:lnTo>
                    <a:pt x="254" y="69"/>
                  </a:lnTo>
                  <a:lnTo>
                    <a:pt x="253" y="71"/>
                  </a:lnTo>
                  <a:lnTo>
                    <a:pt x="253" y="72"/>
                  </a:lnTo>
                  <a:lnTo>
                    <a:pt x="248" y="81"/>
                  </a:lnTo>
                  <a:lnTo>
                    <a:pt x="244" y="91"/>
                  </a:lnTo>
                  <a:lnTo>
                    <a:pt x="240" y="104"/>
                  </a:lnTo>
                  <a:lnTo>
                    <a:pt x="240" y="118"/>
                  </a:lnTo>
                  <a:lnTo>
                    <a:pt x="241" y="128"/>
                  </a:lnTo>
                  <a:lnTo>
                    <a:pt x="244" y="136"/>
                  </a:lnTo>
                  <a:lnTo>
                    <a:pt x="245" y="138"/>
                  </a:lnTo>
                  <a:lnTo>
                    <a:pt x="239" y="139"/>
                  </a:lnTo>
                  <a:lnTo>
                    <a:pt x="230" y="138"/>
                  </a:lnTo>
                  <a:lnTo>
                    <a:pt x="221" y="134"/>
                  </a:lnTo>
                  <a:lnTo>
                    <a:pt x="219" y="145"/>
                  </a:lnTo>
                  <a:lnTo>
                    <a:pt x="218" y="161"/>
                  </a:lnTo>
                  <a:lnTo>
                    <a:pt x="221" y="179"/>
                  </a:lnTo>
                  <a:lnTo>
                    <a:pt x="224" y="195"/>
                  </a:lnTo>
                  <a:lnTo>
                    <a:pt x="230" y="208"/>
                  </a:lnTo>
                  <a:lnTo>
                    <a:pt x="222" y="209"/>
                  </a:lnTo>
                  <a:lnTo>
                    <a:pt x="210" y="208"/>
                  </a:lnTo>
                  <a:lnTo>
                    <a:pt x="200" y="203"/>
                  </a:lnTo>
                  <a:lnTo>
                    <a:pt x="188" y="196"/>
                  </a:lnTo>
                  <a:lnTo>
                    <a:pt x="185" y="204"/>
                  </a:lnTo>
                  <a:lnTo>
                    <a:pt x="182" y="218"/>
                  </a:lnTo>
                  <a:lnTo>
                    <a:pt x="184" y="233"/>
                  </a:lnTo>
                  <a:lnTo>
                    <a:pt x="191" y="250"/>
                  </a:lnTo>
                  <a:lnTo>
                    <a:pt x="182" y="252"/>
                  </a:lnTo>
                  <a:lnTo>
                    <a:pt x="172" y="250"/>
                  </a:lnTo>
                  <a:lnTo>
                    <a:pt x="162" y="246"/>
                  </a:lnTo>
                  <a:lnTo>
                    <a:pt x="151" y="236"/>
                  </a:lnTo>
                  <a:lnTo>
                    <a:pt x="147" y="246"/>
                  </a:lnTo>
                  <a:lnTo>
                    <a:pt x="142" y="256"/>
                  </a:lnTo>
                  <a:lnTo>
                    <a:pt x="126" y="275"/>
                  </a:lnTo>
                  <a:lnTo>
                    <a:pt x="114" y="282"/>
                  </a:lnTo>
                  <a:lnTo>
                    <a:pt x="102" y="286"/>
                  </a:lnTo>
                  <a:lnTo>
                    <a:pt x="87" y="286"/>
                  </a:lnTo>
                  <a:lnTo>
                    <a:pt x="90" y="278"/>
                  </a:lnTo>
                  <a:lnTo>
                    <a:pt x="95" y="268"/>
                  </a:lnTo>
                  <a:lnTo>
                    <a:pt x="97" y="257"/>
                  </a:lnTo>
                  <a:lnTo>
                    <a:pt x="96" y="248"/>
                  </a:lnTo>
                  <a:lnTo>
                    <a:pt x="91" y="254"/>
                  </a:lnTo>
                  <a:lnTo>
                    <a:pt x="83" y="260"/>
                  </a:lnTo>
                  <a:lnTo>
                    <a:pt x="72" y="265"/>
                  </a:lnTo>
                  <a:lnTo>
                    <a:pt x="59" y="271"/>
                  </a:lnTo>
                  <a:lnTo>
                    <a:pt x="46" y="273"/>
                  </a:lnTo>
                  <a:lnTo>
                    <a:pt x="36" y="273"/>
                  </a:lnTo>
                  <a:lnTo>
                    <a:pt x="38" y="271"/>
                  </a:lnTo>
                  <a:lnTo>
                    <a:pt x="42" y="267"/>
                  </a:lnTo>
                  <a:lnTo>
                    <a:pt x="47" y="261"/>
                  </a:lnTo>
                  <a:lnTo>
                    <a:pt x="52" y="253"/>
                  </a:lnTo>
                  <a:lnTo>
                    <a:pt x="54" y="249"/>
                  </a:lnTo>
                  <a:lnTo>
                    <a:pt x="54" y="246"/>
                  </a:lnTo>
                  <a:lnTo>
                    <a:pt x="55" y="242"/>
                  </a:lnTo>
                  <a:lnTo>
                    <a:pt x="54" y="239"/>
                  </a:lnTo>
                  <a:lnTo>
                    <a:pt x="52" y="236"/>
                  </a:lnTo>
                  <a:lnTo>
                    <a:pt x="46" y="236"/>
                  </a:lnTo>
                  <a:lnTo>
                    <a:pt x="39" y="241"/>
                  </a:lnTo>
                  <a:lnTo>
                    <a:pt x="35" y="247"/>
                  </a:lnTo>
                  <a:lnTo>
                    <a:pt x="31" y="253"/>
                  </a:lnTo>
                  <a:lnTo>
                    <a:pt x="28" y="260"/>
                  </a:lnTo>
                  <a:lnTo>
                    <a:pt x="22" y="247"/>
                  </a:lnTo>
                  <a:lnTo>
                    <a:pt x="17" y="230"/>
                  </a:lnTo>
                  <a:lnTo>
                    <a:pt x="16" y="209"/>
                  </a:lnTo>
                  <a:lnTo>
                    <a:pt x="21" y="188"/>
                  </a:lnTo>
                  <a:lnTo>
                    <a:pt x="30" y="167"/>
                  </a:lnTo>
                  <a:lnTo>
                    <a:pt x="24" y="165"/>
                  </a:lnTo>
                  <a:lnTo>
                    <a:pt x="15" y="160"/>
                  </a:lnTo>
                  <a:lnTo>
                    <a:pt x="7" y="153"/>
                  </a:lnTo>
                  <a:lnTo>
                    <a:pt x="1" y="144"/>
                  </a:lnTo>
                  <a:lnTo>
                    <a:pt x="0" y="135"/>
                  </a:lnTo>
                  <a:lnTo>
                    <a:pt x="6" y="136"/>
                  </a:lnTo>
                  <a:lnTo>
                    <a:pt x="14" y="136"/>
                  </a:lnTo>
                  <a:lnTo>
                    <a:pt x="24" y="134"/>
                  </a:lnTo>
                  <a:lnTo>
                    <a:pt x="33" y="129"/>
                  </a:lnTo>
                  <a:lnTo>
                    <a:pt x="42" y="121"/>
                  </a:lnTo>
                  <a:lnTo>
                    <a:pt x="30" y="119"/>
                  </a:lnTo>
                  <a:lnTo>
                    <a:pt x="21" y="113"/>
                  </a:lnTo>
                  <a:lnTo>
                    <a:pt x="14" y="105"/>
                  </a:lnTo>
                  <a:lnTo>
                    <a:pt x="10" y="96"/>
                  </a:lnTo>
                  <a:lnTo>
                    <a:pt x="9" y="89"/>
                  </a:lnTo>
                  <a:lnTo>
                    <a:pt x="20" y="92"/>
                  </a:lnTo>
                  <a:lnTo>
                    <a:pt x="31" y="93"/>
                  </a:lnTo>
                  <a:lnTo>
                    <a:pt x="44" y="91"/>
                  </a:lnTo>
                  <a:lnTo>
                    <a:pt x="57" y="85"/>
                  </a:lnTo>
                  <a:lnTo>
                    <a:pt x="68" y="72"/>
                  </a:lnTo>
                  <a:lnTo>
                    <a:pt x="62" y="71"/>
                  </a:lnTo>
                  <a:lnTo>
                    <a:pt x="55" y="68"/>
                  </a:lnTo>
                  <a:lnTo>
                    <a:pt x="51" y="63"/>
                  </a:lnTo>
                  <a:lnTo>
                    <a:pt x="50" y="55"/>
                  </a:lnTo>
                  <a:lnTo>
                    <a:pt x="59" y="52"/>
                  </a:lnTo>
                  <a:lnTo>
                    <a:pt x="68" y="45"/>
                  </a:lnTo>
                  <a:lnTo>
                    <a:pt x="76" y="34"/>
                  </a:lnTo>
                  <a:lnTo>
                    <a:pt x="82" y="23"/>
                  </a:lnTo>
                  <a:lnTo>
                    <a:pt x="84" y="11"/>
                  </a:lnTo>
                  <a:lnTo>
                    <a:pt x="87" y="7"/>
                  </a:lnTo>
                  <a:lnTo>
                    <a:pt x="91" y="5"/>
                  </a:lnTo>
                  <a:lnTo>
                    <a:pt x="98" y="9"/>
                  </a:lnTo>
                  <a:lnTo>
                    <a:pt x="103" y="15"/>
                  </a:lnTo>
                  <a:lnTo>
                    <a:pt x="105" y="23"/>
                  </a:lnTo>
                  <a:lnTo>
                    <a:pt x="111" y="22"/>
                  </a:lnTo>
                  <a:lnTo>
                    <a:pt x="115" y="16"/>
                  </a:lnTo>
                  <a:lnTo>
                    <a:pt x="118" y="8"/>
                  </a:lnTo>
                  <a:lnTo>
                    <a:pt x="115" y="0"/>
                  </a:lnTo>
                  <a:close/>
                </a:path>
              </a:pathLst>
            </a:custGeom>
            <a:solidFill>
              <a:srgbClr val="F50026"/>
            </a:solidFill>
            <a:ln w="0">
              <a:solidFill>
                <a:srgbClr val="F50026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="" xmlns:p14="http://schemas.microsoft.com/office/powerpoint/2010/main" val="774727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Transition protocol</a:t>
            </a:r>
            <a:endParaRPr lang="en-GB" dirty="0"/>
          </a:p>
        </p:txBody>
      </p:sp>
      <p:sp>
        <p:nvSpPr>
          <p:cNvPr id="11" name="Text Box 1387"/>
          <p:cNvSpPr txBox="1">
            <a:spLocks noChangeArrowheads="1"/>
          </p:cNvSpPr>
          <p:nvPr/>
        </p:nvSpPr>
        <p:spPr bwMode="auto">
          <a:xfrm>
            <a:off x="228600" y="4876800"/>
            <a:ext cx="2494464" cy="11541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GB" sz="2300" dirty="0"/>
              <a:t>DR </a:t>
            </a:r>
            <a:r>
              <a:rPr lang="en-GB" sz="2300" dirty="0" smtClean="0"/>
              <a:t>datapath</a:t>
            </a:r>
          </a:p>
          <a:p>
            <a:pPr algn="ctr"/>
            <a:r>
              <a:rPr lang="en-GB" sz="2300" dirty="0" smtClean="0"/>
              <a:t>spacer propagation</a:t>
            </a:r>
          </a:p>
          <a:p>
            <a:pPr algn="ctr"/>
            <a:r>
              <a:rPr lang="en-GB" sz="2300" dirty="0" smtClean="0"/>
              <a:t>(for comparison)</a:t>
            </a:r>
            <a:r>
              <a:rPr lang="en-GB" sz="2300" dirty="0" smtClean="0"/>
              <a:t>:</a:t>
            </a:r>
            <a:endParaRPr lang="ru-RU" sz="2300" dirty="0"/>
          </a:p>
        </p:txBody>
      </p:sp>
      <p:pic>
        <p:nvPicPr>
          <p:cNvPr id="50180" name="Picture 4" descr="C:\Documents and Settings\chEEtah\Google Drive\Documents\Presentations\Dual-Rail Control\fig\fig3a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4572000"/>
            <a:ext cx="5842577" cy="2016423"/>
          </a:xfrm>
          <a:prstGeom prst="rect">
            <a:avLst/>
          </a:prstGeom>
          <a:noFill/>
        </p:spPr>
      </p:pic>
      <p:pic>
        <p:nvPicPr>
          <p:cNvPr id="50181" name="Picture 5" descr="C:\Documents and Settings\chEEtah\Google Drive\Documents\Presentations\Dual-Rail Control\fig\fig3b.e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90600" y="1371600"/>
            <a:ext cx="6776634" cy="2514600"/>
          </a:xfrm>
          <a:prstGeom prst="rect">
            <a:avLst/>
          </a:prstGeom>
          <a:noFill/>
        </p:spPr>
      </p:pic>
      <p:sp>
        <p:nvSpPr>
          <p:cNvPr id="12" name="Rectangle 11"/>
          <p:cNvSpPr/>
          <p:nvPr/>
        </p:nvSpPr>
        <p:spPr>
          <a:xfrm>
            <a:off x="228600" y="4191000"/>
            <a:ext cx="8686800" cy="2438400"/>
          </a:xfrm>
          <a:prstGeom prst="rect">
            <a:avLst/>
          </a:prstGeom>
          <a:solidFill>
            <a:schemeClr val="tx2">
              <a:lumMod val="75000"/>
              <a:alpha val="17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1"/>
      <p:bldP spid="12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28600" y="4038600"/>
            <a:ext cx="8686800" cy="2590800"/>
          </a:xfrm>
          <a:prstGeom prst="rect">
            <a:avLst/>
          </a:prstGeom>
          <a:solidFill>
            <a:srgbClr val="F6902A">
              <a:alpha val="32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/>
          <p:cNvSpPr/>
          <p:nvPr/>
        </p:nvSpPr>
        <p:spPr>
          <a:xfrm>
            <a:off x="228600" y="990600"/>
            <a:ext cx="8686800" cy="2895600"/>
          </a:xfrm>
          <a:prstGeom prst="rect">
            <a:avLst/>
          </a:prstGeom>
          <a:solidFill>
            <a:srgbClr val="0070C0">
              <a:alpha val="17000"/>
            </a:srgb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Overview of implementation styles</a:t>
            </a:r>
            <a:endParaRPr lang="en-GB" dirty="0"/>
          </a:p>
        </p:txBody>
      </p:sp>
      <p:pic>
        <p:nvPicPr>
          <p:cNvPr id="37892" name="Picture 4" descr="C:\Users\chEEtah\Google Drive\Documents\Presentations\Dual-Rail Control\fig\formula_stdSR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4724400"/>
            <a:ext cx="2743200" cy="1281396"/>
          </a:xfrm>
          <a:prstGeom prst="rect">
            <a:avLst/>
          </a:prstGeom>
          <a:noFill/>
        </p:spPr>
      </p:pic>
      <p:pic>
        <p:nvPicPr>
          <p:cNvPr id="37893" name="Picture 5" descr="C:\Users\chEEtah\Google Drive\Documents\Presentations\Dual-Rail Control\fig\formula_cg.e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209800"/>
            <a:ext cx="2107560" cy="750291"/>
          </a:xfrm>
          <a:prstGeom prst="rect">
            <a:avLst/>
          </a:prstGeom>
          <a:noFill/>
        </p:spPr>
      </p:pic>
      <p:pic>
        <p:nvPicPr>
          <p:cNvPr id="37895" name="Picture 7" descr="C:\Users\chEEtah\Google Drive\Documents\Presentations\Dual-Rail Control\fig\formula_gSR.e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066800" y="4800600"/>
            <a:ext cx="2363838" cy="1245989"/>
          </a:xfrm>
          <a:prstGeom prst="rect">
            <a:avLst/>
          </a:prstGeom>
          <a:noFill/>
        </p:spPr>
      </p:pic>
      <p:sp>
        <p:nvSpPr>
          <p:cNvPr id="10" name="Text Box 39"/>
          <p:cNvSpPr txBox="1">
            <a:spLocks noChangeArrowheads="1"/>
          </p:cNvSpPr>
          <p:nvPr/>
        </p:nvSpPr>
        <p:spPr bwMode="auto">
          <a:xfrm>
            <a:off x="381000" y="3048000"/>
            <a:ext cx="229736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dirty="0" smtClean="0"/>
              <a:t>Complex gate (CG)</a:t>
            </a:r>
            <a:endParaRPr lang="en-GB" sz="2200" dirty="0"/>
          </a:p>
        </p:txBody>
      </p:sp>
      <p:sp>
        <p:nvSpPr>
          <p:cNvPr id="11" name="Text Box 39"/>
          <p:cNvSpPr txBox="1">
            <a:spLocks noChangeArrowheads="1"/>
          </p:cNvSpPr>
          <p:nvPr/>
        </p:nvSpPr>
        <p:spPr bwMode="auto">
          <a:xfrm>
            <a:off x="3048000" y="3352800"/>
            <a:ext cx="230261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dirty="0" smtClean="0"/>
              <a:t>Generalised-C (</a:t>
            </a:r>
            <a:r>
              <a:rPr lang="en-GB" sz="2200" dirty="0" err="1" smtClean="0"/>
              <a:t>gC</a:t>
            </a:r>
            <a:r>
              <a:rPr lang="en-GB" sz="2200" dirty="0" smtClean="0"/>
              <a:t>)</a:t>
            </a:r>
            <a:endParaRPr lang="en-GB" sz="2200" dirty="0"/>
          </a:p>
        </p:txBody>
      </p:sp>
      <p:sp>
        <p:nvSpPr>
          <p:cNvPr id="12" name="Text Box 39"/>
          <p:cNvSpPr txBox="1">
            <a:spLocks noChangeArrowheads="1"/>
          </p:cNvSpPr>
          <p:nvPr/>
        </p:nvSpPr>
        <p:spPr bwMode="auto">
          <a:xfrm>
            <a:off x="6172200" y="3276600"/>
            <a:ext cx="217963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dirty="0" smtClean="0"/>
              <a:t>Standard-C (stdC)</a:t>
            </a:r>
            <a:endParaRPr lang="en-GB" sz="2200" dirty="0"/>
          </a:p>
        </p:txBody>
      </p:sp>
      <p:sp>
        <p:nvSpPr>
          <p:cNvPr id="13" name="Text Box 39"/>
          <p:cNvSpPr txBox="1">
            <a:spLocks noChangeArrowheads="1"/>
          </p:cNvSpPr>
          <p:nvPr/>
        </p:nvSpPr>
        <p:spPr bwMode="auto">
          <a:xfrm>
            <a:off x="990600" y="6172200"/>
            <a:ext cx="256127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dirty="0" smtClean="0"/>
              <a:t>Generalised-RS (gRS)</a:t>
            </a:r>
            <a:endParaRPr lang="en-GB" sz="2200" dirty="0"/>
          </a:p>
        </p:txBody>
      </p:sp>
      <p:sp>
        <p:nvSpPr>
          <p:cNvPr id="14" name="Text Box 39"/>
          <p:cNvSpPr txBox="1">
            <a:spLocks noChangeArrowheads="1"/>
          </p:cNvSpPr>
          <p:nvPr/>
        </p:nvSpPr>
        <p:spPr bwMode="auto">
          <a:xfrm>
            <a:off x="4724400" y="6172200"/>
            <a:ext cx="2438296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dirty="0" smtClean="0"/>
              <a:t>Standard-RS (stdRS)</a:t>
            </a:r>
            <a:endParaRPr lang="en-GB" sz="2200" dirty="0"/>
          </a:p>
        </p:txBody>
      </p:sp>
      <p:sp>
        <p:nvSpPr>
          <p:cNvPr id="17" name="Text Box 39"/>
          <p:cNvSpPr txBox="1">
            <a:spLocks noChangeArrowheads="1"/>
          </p:cNvSpPr>
          <p:nvPr/>
        </p:nvSpPr>
        <p:spPr bwMode="auto">
          <a:xfrm>
            <a:off x="2667000" y="1066800"/>
            <a:ext cx="338900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dirty="0" smtClean="0"/>
              <a:t>Single-rail implementations:</a:t>
            </a:r>
            <a:endParaRPr lang="en-GB" sz="2200" dirty="0"/>
          </a:p>
        </p:txBody>
      </p:sp>
      <p:sp>
        <p:nvSpPr>
          <p:cNvPr id="18" name="Text Box 39"/>
          <p:cNvSpPr txBox="1">
            <a:spLocks noChangeArrowheads="1"/>
          </p:cNvSpPr>
          <p:nvPr/>
        </p:nvSpPr>
        <p:spPr bwMode="auto">
          <a:xfrm>
            <a:off x="2743200" y="4114800"/>
            <a:ext cx="322870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dirty="0" smtClean="0"/>
              <a:t>Dual-rail implementations:</a:t>
            </a:r>
            <a:endParaRPr lang="en-GB" sz="2200" dirty="0"/>
          </a:p>
        </p:txBody>
      </p:sp>
      <p:pic>
        <p:nvPicPr>
          <p:cNvPr id="37896" name="Picture 8" descr="C:\Users\chEEtah\Google Drive\Documents\Presentations\Dual-Rail Control\fig\formula_stdC.e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9800" y="1752600"/>
            <a:ext cx="2452507" cy="1371600"/>
          </a:xfrm>
          <a:prstGeom prst="rect">
            <a:avLst/>
          </a:prstGeom>
          <a:noFill/>
        </p:spPr>
      </p:pic>
      <p:pic>
        <p:nvPicPr>
          <p:cNvPr id="37897" name="Picture 9" descr="C:\Users\chEEtah\Google Drive\Documents\Presentations\Dual-Rail Control\fig\formula_gc.e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3200400" y="1828800"/>
            <a:ext cx="2402387" cy="1371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Basic dual-rail elements: repeater</a:t>
            </a:r>
            <a:endParaRPr lang="en-GB" dirty="0"/>
          </a:p>
        </p:txBody>
      </p:sp>
      <p:sp>
        <p:nvSpPr>
          <p:cNvPr id="108" name="AutoShape 274"/>
          <p:cNvSpPr>
            <a:spLocks noChangeArrowheads="1"/>
          </p:cNvSpPr>
          <p:nvPr/>
        </p:nvSpPr>
        <p:spPr bwMode="auto">
          <a:xfrm>
            <a:off x="2011887" y="2060575"/>
            <a:ext cx="936625" cy="288925"/>
          </a:xfrm>
          <a:prstGeom prst="rightArrow">
            <a:avLst>
              <a:gd name="adj1" fmla="val 50000"/>
              <a:gd name="adj2" fmla="val 81044"/>
            </a:avLst>
          </a:prstGeom>
          <a:solidFill>
            <a:srgbClr val="C6D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09" name="Text Box 275"/>
          <p:cNvSpPr txBox="1">
            <a:spLocks noChangeArrowheads="1"/>
          </p:cNvSpPr>
          <p:nvPr/>
        </p:nvSpPr>
        <p:spPr bwMode="auto">
          <a:xfrm>
            <a:off x="2089674" y="1766887"/>
            <a:ext cx="742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/>
              <a:t>gates</a:t>
            </a:r>
          </a:p>
        </p:txBody>
      </p:sp>
      <p:sp>
        <p:nvSpPr>
          <p:cNvPr id="110" name="AutoShape 276"/>
          <p:cNvSpPr>
            <a:spLocks noChangeArrowheads="1"/>
          </p:cNvSpPr>
          <p:nvPr/>
        </p:nvSpPr>
        <p:spPr bwMode="auto">
          <a:xfrm>
            <a:off x="5329423" y="2036763"/>
            <a:ext cx="936625" cy="288925"/>
          </a:xfrm>
          <a:prstGeom prst="rightArrow">
            <a:avLst>
              <a:gd name="adj1" fmla="val 50000"/>
              <a:gd name="adj2" fmla="val 81044"/>
            </a:avLst>
          </a:prstGeom>
          <a:solidFill>
            <a:srgbClr val="C6D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11" name="Text Box 277"/>
          <p:cNvSpPr txBox="1">
            <a:spLocks noChangeArrowheads="1"/>
          </p:cNvSpPr>
          <p:nvPr/>
        </p:nvSpPr>
        <p:spPr bwMode="auto">
          <a:xfrm>
            <a:off x="5195718" y="1708674"/>
            <a:ext cx="1238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dirty="0"/>
              <a:t>transistors</a:t>
            </a:r>
          </a:p>
        </p:txBody>
      </p:sp>
      <p:sp>
        <p:nvSpPr>
          <p:cNvPr id="112" name="Text Box 278"/>
          <p:cNvSpPr txBox="1">
            <a:spLocks noChangeArrowheads="1"/>
          </p:cNvSpPr>
          <p:nvPr/>
        </p:nvSpPr>
        <p:spPr bwMode="auto">
          <a:xfrm>
            <a:off x="838200" y="4800600"/>
            <a:ext cx="29464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GB" sz="2200" dirty="0"/>
              <a:t>Repeater insertion to</a:t>
            </a:r>
          </a:p>
          <a:p>
            <a:pPr algn="ctr"/>
            <a:r>
              <a:rPr lang="en-GB" sz="2200" dirty="0"/>
              <a:t>minimise wire delays:</a:t>
            </a:r>
          </a:p>
          <a:p>
            <a:pPr algn="ctr"/>
            <a:endParaRPr lang="en-GB" sz="2200" dirty="0"/>
          </a:p>
        </p:txBody>
      </p:sp>
      <p:pic>
        <p:nvPicPr>
          <p:cNvPr id="10242" name="Picture 2" descr="C:\Users\chEEtah\Google Drive\Documents\Presentations\Dual-Rail Control\fig\fig6a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71800" y="1447800"/>
            <a:ext cx="2283521" cy="1524000"/>
          </a:xfrm>
          <a:prstGeom prst="rect">
            <a:avLst/>
          </a:prstGeom>
          <a:noFill/>
        </p:spPr>
      </p:pic>
      <p:pic>
        <p:nvPicPr>
          <p:cNvPr id="10243" name="Picture 3" descr="C:\Users\chEEtah\Google Drive\Documents\Presentations\Dual-Rail Control\fig\fig6c.e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600200"/>
            <a:ext cx="1677702" cy="1219200"/>
          </a:xfrm>
          <a:prstGeom prst="rect">
            <a:avLst/>
          </a:prstGeom>
          <a:noFill/>
        </p:spPr>
      </p:pic>
      <p:pic>
        <p:nvPicPr>
          <p:cNvPr id="10244" name="Picture 4" descr="C:\Users\chEEtah\Google Drive\Documents\Presentations\Dual-Rail Control\fig\fig6b.e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324600" y="1295400"/>
            <a:ext cx="2666210" cy="1905000"/>
          </a:xfrm>
          <a:prstGeom prst="rect">
            <a:avLst/>
          </a:prstGeom>
          <a:noFill/>
        </p:spPr>
      </p:pic>
      <p:pic>
        <p:nvPicPr>
          <p:cNvPr id="10245" name="Picture 5" descr="C:\Users\chEEtah\Google Drive\Documents\Presentations\Dual-Rail Control\fig\fig6d.e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267200" y="3505200"/>
            <a:ext cx="3962400" cy="297575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8" grpId="0" animBg="1"/>
      <p:bldP spid="109" grpId="0"/>
      <p:bldP spid="110" grpId="0" animBg="1"/>
      <p:bldP spid="111" grpId="0"/>
      <p:bldP spid="112" grpId="0"/>
      <p:bldP spid="112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Recovery from Single Event Upsets</a:t>
            </a:r>
            <a:endParaRPr lang="en-GB" dirty="0"/>
          </a:p>
        </p:txBody>
      </p:sp>
      <p:pic>
        <p:nvPicPr>
          <p:cNvPr id="4" name="Picture 112" descr="seu_sp_mar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1390650"/>
            <a:ext cx="4572000" cy="3087687"/>
          </a:xfrm>
          <a:prstGeom prst="rect">
            <a:avLst/>
          </a:prstGeom>
          <a:noFill/>
        </p:spPr>
      </p:pic>
      <p:pic>
        <p:nvPicPr>
          <p:cNvPr id="5" name="Picture 113" descr="seu_cw_mar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5800" y="1371600"/>
            <a:ext cx="4570412" cy="3043237"/>
          </a:xfrm>
          <a:prstGeom prst="rect">
            <a:avLst/>
          </a:prstGeom>
          <a:noFill/>
        </p:spPr>
      </p:pic>
      <p:sp>
        <p:nvSpPr>
          <p:cNvPr id="6" name="Text Box 114"/>
          <p:cNvSpPr txBox="1">
            <a:spLocks noChangeArrowheads="1"/>
          </p:cNvSpPr>
          <p:nvPr/>
        </p:nvSpPr>
        <p:spPr bwMode="auto">
          <a:xfrm>
            <a:off x="381000" y="4754940"/>
            <a:ext cx="4419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/>
              <a:t>SEU in spacer state:</a:t>
            </a:r>
          </a:p>
          <a:p>
            <a:endParaRPr lang="en-GB" sz="2400" dirty="0"/>
          </a:p>
          <a:p>
            <a:r>
              <a:rPr lang="en-GB" sz="2400" dirty="0">
                <a:solidFill>
                  <a:srgbClr val="008000"/>
                </a:solidFill>
              </a:rPr>
              <a:t>- repeater recovers from s1</a:t>
            </a:r>
          </a:p>
          <a:p>
            <a:r>
              <a:rPr lang="en-GB" sz="2400" dirty="0">
                <a:solidFill>
                  <a:srgbClr val="CC3300"/>
                </a:solidFill>
              </a:rPr>
              <a:t>- repeater cannot recover from s0</a:t>
            </a:r>
          </a:p>
        </p:txBody>
      </p:sp>
      <p:sp>
        <p:nvSpPr>
          <p:cNvPr id="7" name="Text Box 116"/>
          <p:cNvSpPr txBox="1">
            <a:spLocks noChangeArrowheads="1"/>
          </p:cNvSpPr>
          <p:nvPr/>
        </p:nvSpPr>
        <p:spPr bwMode="auto">
          <a:xfrm>
            <a:off x="5181600" y="4754940"/>
            <a:ext cx="36576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/>
              <a:t>SEU in codeword state:</a:t>
            </a:r>
          </a:p>
          <a:p>
            <a:endParaRPr lang="en-GB" sz="2400" dirty="0"/>
          </a:p>
          <a:p>
            <a:r>
              <a:rPr lang="en-GB" sz="2400" dirty="0">
                <a:solidFill>
                  <a:srgbClr val="008000"/>
                </a:solidFill>
              </a:rPr>
              <a:t>- repeater recovers from s1</a:t>
            </a:r>
          </a:p>
          <a:p>
            <a:r>
              <a:rPr lang="en-GB" sz="2400" dirty="0">
                <a:solidFill>
                  <a:srgbClr val="008000"/>
                </a:solidFill>
              </a:rPr>
              <a:t>- repeater recovers from s0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Basic dual-rail elements: C-element</a:t>
            </a:r>
            <a:endParaRPr lang="en-GB" dirty="0"/>
          </a:p>
        </p:txBody>
      </p:sp>
      <p:sp>
        <p:nvSpPr>
          <p:cNvPr id="216" name="AutoShape 258"/>
          <p:cNvSpPr>
            <a:spLocks noChangeArrowheads="1"/>
          </p:cNvSpPr>
          <p:nvPr/>
        </p:nvSpPr>
        <p:spPr bwMode="auto">
          <a:xfrm>
            <a:off x="3886200" y="2060575"/>
            <a:ext cx="1223962" cy="288925"/>
          </a:xfrm>
          <a:prstGeom prst="rightArrow">
            <a:avLst>
              <a:gd name="adj1" fmla="val 50000"/>
              <a:gd name="adj2" fmla="val 105907"/>
            </a:avLst>
          </a:prstGeom>
          <a:solidFill>
            <a:srgbClr val="C6D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17" name="Text Box 259"/>
          <p:cNvSpPr txBox="1">
            <a:spLocks noChangeArrowheads="1"/>
          </p:cNvSpPr>
          <p:nvPr/>
        </p:nvSpPr>
        <p:spPr bwMode="auto">
          <a:xfrm>
            <a:off x="3886200" y="1600200"/>
            <a:ext cx="104182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dirty="0"/>
              <a:t>dual-rail</a:t>
            </a:r>
          </a:p>
        </p:txBody>
      </p:sp>
      <p:sp>
        <p:nvSpPr>
          <p:cNvPr id="218" name="AutoShape 260"/>
          <p:cNvSpPr>
            <a:spLocks noChangeArrowheads="1"/>
          </p:cNvSpPr>
          <p:nvPr/>
        </p:nvSpPr>
        <p:spPr bwMode="auto">
          <a:xfrm>
            <a:off x="2195513" y="3213100"/>
            <a:ext cx="288925" cy="792163"/>
          </a:xfrm>
          <a:prstGeom prst="downArrow">
            <a:avLst>
              <a:gd name="adj1" fmla="val 50000"/>
              <a:gd name="adj2" fmla="val 68544"/>
            </a:avLst>
          </a:prstGeom>
          <a:solidFill>
            <a:srgbClr val="C6D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19" name="AutoShape 261"/>
          <p:cNvSpPr>
            <a:spLocks noChangeArrowheads="1"/>
          </p:cNvSpPr>
          <p:nvPr/>
        </p:nvSpPr>
        <p:spPr bwMode="auto">
          <a:xfrm>
            <a:off x="6948488" y="3213100"/>
            <a:ext cx="288925" cy="792163"/>
          </a:xfrm>
          <a:prstGeom prst="downArrow">
            <a:avLst>
              <a:gd name="adj1" fmla="val 50000"/>
              <a:gd name="adj2" fmla="val 68544"/>
            </a:avLst>
          </a:prstGeom>
          <a:solidFill>
            <a:srgbClr val="C6DFF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20" name="Text Box 262"/>
          <p:cNvSpPr txBox="1">
            <a:spLocks noChangeArrowheads="1"/>
          </p:cNvSpPr>
          <p:nvPr/>
        </p:nvSpPr>
        <p:spPr bwMode="auto">
          <a:xfrm>
            <a:off x="2971800" y="3352800"/>
            <a:ext cx="359931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000" dirty="0"/>
              <a:t>Transistor-level </a:t>
            </a:r>
            <a:r>
              <a:rPr lang="en-GB" sz="2000" dirty="0" smtClean="0"/>
              <a:t>implementations</a:t>
            </a:r>
            <a:endParaRPr lang="en-GB" sz="2000" dirty="0"/>
          </a:p>
        </p:txBody>
      </p:sp>
      <p:pic>
        <p:nvPicPr>
          <p:cNvPr id="8193" name="Picture 1" descr="C:\Users\chEEtah\Google Drive\Documents\Presentations\Dual-Rail Control\fig\fig4b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0" y="1219200"/>
            <a:ext cx="3000098" cy="1981200"/>
          </a:xfrm>
          <a:prstGeom prst="rect">
            <a:avLst/>
          </a:prstGeom>
          <a:noFill/>
        </p:spPr>
      </p:pic>
      <p:pic>
        <p:nvPicPr>
          <p:cNvPr id="8194" name="Picture 2" descr="C:\Users\chEEtah\Google Drive\Documents\Presentations\Dual-Rail Control\fig\fig4a.e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8600" y="1568450"/>
            <a:ext cx="3395234" cy="1479550"/>
          </a:xfrm>
          <a:prstGeom prst="rect">
            <a:avLst/>
          </a:prstGeom>
          <a:noFill/>
        </p:spPr>
      </p:pic>
      <p:pic>
        <p:nvPicPr>
          <p:cNvPr id="8196" name="Picture 4" descr="C:\Users\chEEtah\Google Drive\Documents\Presentations\Dual-Rail Control\fig\fig5a.e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81000" y="4114800"/>
            <a:ext cx="3733800" cy="2548707"/>
          </a:xfrm>
          <a:prstGeom prst="rect">
            <a:avLst/>
          </a:prstGeom>
          <a:noFill/>
        </p:spPr>
      </p:pic>
      <p:pic>
        <p:nvPicPr>
          <p:cNvPr id="8197" name="Picture 5" descr="C:\Users\chEEtah\Google Drive\Documents\Presentations\Dual-Rail Control\fig\fig5b.e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562600" y="4267200"/>
            <a:ext cx="3048000" cy="22850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6" grpId="0" animBg="1"/>
      <p:bldP spid="217" grpId="0"/>
      <p:bldP spid="218" grpId="0" animBg="1"/>
      <p:bldP spid="219" grpId="0" animBg="1"/>
      <p:bldP spid="2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dual-rail implementation</a:t>
            </a:r>
            <a:endParaRPr lang="en-GB" dirty="0"/>
          </a:p>
        </p:txBody>
      </p:sp>
      <p:pic>
        <p:nvPicPr>
          <p:cNvPr id="4" name="Picture 3" descr="hs_stdS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" y="1447800"/>
            <a:ext cx="7980362" cy="3752850"/>
          </a:xfrm>
          <a:prstGeom prst="rect">
            <a:avLst/>
          </a:prstGeom>
          <a:noFill/>
        </p:spPr>
      </p:pic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1600200" y="5715000"/>
            <a:ext cx="642874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b="1" dirty="0" smtClean="0">
                <a:solidFill>
                  <a:srgbClr val="217D21"/>
                </a:solidFill>
              </a:rPr>
              <a:t>No input inverters </a:t>
            </a:r>
            <a:r>
              <a:rPr lang="en-GB" sz="2800" b="1" dirty="0" smtClean="0">
                <a:solidFill>
                  <a:srgbClr val="217D21"/>
                </a:solidFill>
                <a:sym typeface="Wingdings" pitchFamily="2" charset="2"/>
              </a:rPr>
              <a:t> speed-independent!</a:t>
            </a:r>
            <a:endParaRPr lang="en-GB" sz="2800" b="1" dirty="0">
              <a:solidFill>
                <a:srgbClr val="217D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comparison</a:t>
            </a:r>
            <a:endParaRPr lang="en-GB" dirty="0"/>
          </a:p>
        </p:txBody>
      </p:sp>
      <p:pic>
        <p:nvPicPr>
          <p:cNvPr id="4" name="Picture 3" descr="hs_stdSR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38400" y="4114800"/>
            <a:ext cx="5410200" cy="2544151"/>
          </a:xfrm>
          <a:prstGeom prst="rect">
            <a:avLst/>
          </a:prstGeom>
          <a:noFill/>
        </p:spPr>
      </p:pic>
      <p:pic>
        <p:nvPicPr>
          <p:cNvPr id="5" name="Picture 5" descr="hs_c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14600" y="990600"/>
            <a:ext cx="5105400" cy="2797920"/>
          </a:xfrm>
          <a:prstGeom prst="rect">
            <a:avLst/>
          </a:prstGeom>
          <a:noFill/>
        </p:spPr>
      </p:pic>
      <p:sp>
        <p:nvSpPr>
          <p:cNvPr id="6" name="Text Box 1386"/>
          <p:cNvSpPr txBox="1">
            <a:spLocks noChangeArrowheads="1"/>
          </p:cNvSpPr>
          <p:nvPr/>
        </p:nvSpPr>
        <p:spPr bwMode="auto">
          <a:xfrm>
            <a:off x="533400" y="2133600"/>
            <a:ext cx="158312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Single rail</a:t>
            </a:r>
            <a:endParaRPr lang="ru-RU" sz="2800" dirty="0"/>
          </a:p>
        </p:txBody>
      </p:sp>
      <p:sp>
        <p:nvSpPr>
          <p:cNvPr id="7" name="Text Box 1387"/>
          <p:cNvSpPr txBox="1">
            <a:spLocks noChangeArrowheads="1"/>
          </p:cNvSpPr>
          <p:nvPr/>
        </p:nvSpPr>
        <p:spPr bwMode="auto">
          <a:xfrm>
            <a:off x="609600" y="5181600"/>
            <a:ext cx="138275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800" dirty="0" smtClean="0"/>
              <a:t>Dual rail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Experiments: area (literals)</a:t>
            </a:r>
            <a:endParaRPr lang="en-GB" dirty="0"/>
          </a:p>
        </p:txBody>
      </p:sp>
      <p:graphicFrame>
        <p:nvGraphicFramePr>
          <p:cNvPr id="4" name="Object 14"/>
          <p:cNvGraphicFramePr>
            <a:graphicFrameLocks noGrp="1" noChangeAspect="1"/>
          </p:cNvGraphicFramePr>
          <p:nvPr>
            <p:ph idx="1"/>
          </p:nvPr>
        </p:nvGraphicFramePr>
        <p:xfrm>
          <a:off x="508000" y="874713"/>
          <a:ext cx="8077200" cy="5780087"/>
        </p:xfrm>
        <a:graphic>
          <a:graphicData uri="http://schemas.openxmlformats.org/presentationml/2006/ole">
            <p:oleObj spid="_x0000_s5126" name="Worksheet" r:id="rId3" imgW="8105792" imgH="5800825" progId="Excel.Sheet.8">
              <p:embed/>
            </p:oleObj>
          </a:graphicData>
        </a:graphic>
      </p:graphicFrame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1165078" y="1150842"/>
            <a:ext cx="2730648" cy="19665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000" dirty="0"/>
              <a:t>Average results:</a:t>
            </a:r>
          </a:p>
          <a:p>
            <a:endParaRPr lang="en-GB" sz="2000" dirty="0"/>
          </a:p>
          <a:p>
            <a:pPr>
              <a:buFontTx/>
              <a:buChar char="•"/>
            </a:pPr>
            <a:r>
              <a:rPr lang="en-GB" sz="2000" dirty="0"/>
              <a:t> CG	    100%</a:t>
            </a:r>
          </a:p>
          <a:p>
            <a:pPr>
              <a:buFontTx/>
              <a:buChar char="•"/>
            </a:pPr>
            <a:r>
              <a:rPr lang="en-GB" sz="2000" dirty="0"/>
              <a:t> stdC	    189%</a:t>
            </a:r>
          </a:p>
          <a:p>
            <a:pPr>
              <a:buFontTx/>
              <a:buChar char="•"/>
            </a:pPr>
            <a:r>
              <a:rPr lang="en-GB" sz="2000" dirty="0"/>
              <a:t> stdRS	    151%</a:t>
            </a:r>
          </a:p>
          <a:p>
            <a:pPr>
              <a:buFontTx/>
              <a:buChar char="•"/>
            </a:pPr>
            <a:r>
              <a:rPr lang="en-GB" sz="2000" dirty="0"/>
              <a:t> gRS	    115%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Experiments: power (wire load)</a:t>
            </a:r>
            <a:endParaRPr lang="en-GB" dirty="0"/>
          </a:p>
        </p:txBody>
      </p:sp>
      <p:graphicFrame>
        <p:nvGraphicFramePr>
          <p:cNvPr id="4" name="Object 5"/>
          <p:cNvGraphicFramePr>
            <a:graphicFrameLocks noGrp="1" noChangeAspect="1"/>
          </p:cNvGraphicFramePr>
          <p:nvPr>
            <p:ph idx="1"/>
          </p:nvPr>
        </p:nvGraphicFramePr>
        <p:xfrm>
          <a:off x="622300" y="952500"/>
          <a:ext cx="7924800" cy="5662613"/>
        </p:xfrm>
        <a:graphic>
          <a:graphicData uri="http://schemas.openxmlformats.org/presentationml/2006/ole">
            <p:oleObj spid="_x0000_s6150" name="Worksheet" r:id="rId3" imgW="8105792" imgH="5791099" progId="Excel.Sheet.8">
              <p:embed/>
            </p:oleObj>
          </a:graphicData>
        </a:graphic>
      </p:graphicFrame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1143000" y="1295400"/>
            <a:ext cx="2663825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GB" sz="2000" dirty="0"/>
              <a:t>Average results:</a:t>
            </a:r>
          </a:p>
          <a:p>
            <a:endParaRPr lang="en-GB" sz="2000" dirty="0"/>
          </a:p>
          <a:p>
            <a:pPr>
              <a:buFontTx/>
              <a:buChar char="•"/>
            </a:pPr>
            <a:r>
              <a:rPr lang="en-GB" sz="2000" dirty="0"/>
              <a:t> CG	    100%</a:t>
            </a:r>
          </a:p>
          <a:p>
            <a:pPr>
              <a:buFontTx/>
              <a:buChar char="•"/>
            </a:pPr>
            <a:r>
              <a:rPr lang="en-GB" sz="2000" dirty="0"/>
              <a:t> stdC	    181%</a:t>
            </a:r>
          </a:p>
          <a:p>
            <a:pPr>
              <a:buFontTx/>
              <a:buChar char="•"/>
            </a:pPr>
            <a:r>
              <a:rPr lang="en-GB" sz="2000" dirty="0"/>
              <a:t> stdRS	    130%</a:t>
            </a:r>
          </a:p>
          <a:p>
            <a:pPr>
              <a:buFontTx/>
              <a:buChar char="•"/>
            </a:pPr>
            <a:r>
              <a:rPr lang="en-GB" sz="2000" dirty="0"/>
              <a:t> gRS	      99%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Experiments: fork balancing effort</a:t>
            </a:r>
            <a:endParaRPr lang="en-GB" dirty="0"/>
          </a:p>
        </p:txBody>
      </p:sp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228600" y="1219200"/>
          <a:ext cx="8686800" cy="4557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85800" y="5943600"/>
            <a:ext cx="823071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800" b="1" dirty="0" smtClean="0">
                <a:solidFill>
                  <a:srgbClr val="217D21"/>
                </a:solidFill>
              </a:rPr>
              <a:t>Dual rail circuits require twice less balancing effort!</a:t>
            </a:r>
            <a:endParaRPr lang="en-GB" sz="2800" b="1" dirty="0">
              <a:solidFill>
                <a:srgbClr val="217D2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0" y="533400"/>
            <a:ext cx="5943600" cy="4781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Motivation</a:t>
            </a:r>
            <a:endParaRPr lang="en-GB" dirty="0"/>
          </a:p>
        </p:txBody>
      </p:sp>
      <p:sp>
        <p:nvSpPr>
          <p:cNvPr id="5" name="TextBox 3"/>
          <p:cNvSpPr txBox="1">
            <a:spLocks noChangeArrowheads="1"/>
          </p:cNvSpPr>
          <p:nvPr/>
        </p:nvSpPr>
        <p:spPr bwMode="auto">
          <a:xfrm>
            <a:off x="6781800" y="2514600"/>
            <a:ext cx="21336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GB" sz="1600" dirty="0" smtClean="0"/>
              <a:t>Source:</a:t>
            </a:r>
          </a:p>
          <a:p>
            <a:r>
              <a:rPr lang="en-GB" sz="1600" dirty="0" err="1" smtClean="0"/>
              <a:t>Akgun</a:t>
            </a:r>
            <a:r>
              <a:rPr lang="en-GB" sz="1600" dirty="0" smtClean="0"/>
              <a:t> </a:t>
            </a:r>
            <a:r>
              <a:rPr lang="en-GB" sz="1600" dirty="0"/>
              <a:t>et al, ASYNC’10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"/>
          </p:nvPr>
        </p:nvSpPr>
        <p:spPr>
          <a:xfrm>
            <a:off x="-152400" y="5181600"/>
            <a:ext cx="8991600" cy="1828800"/>
          </a:xfrm>
        </p:spPr>
        <p:txBody>
          <a:bodyPr>
            <a:noAutofit/>
          </a:bodyPr>
          <a:lstStyle/>
          <a:p>
            <a:pPr lvl="1">
              <a:lnSpc>
                <a:spcPct val="90000"/>
              </a:lnSpc>
            </a:pPr>
            <a:r>
              <a:rPr lang="en-GB" dirty="0" smtClean="0"/>
              <a:t>Optimal operating voltage lies near or below sub-threshold voltage</a:t>
            </a:r>
            <a:endParaRPr lang="en-GB" baseline="-25000" dirty="0" smtClean="0"/>
          </a:p>
          <a:p>
            <a:pPr lvl="1">
              <a:lnSpc>
                <a:spcPct val="90000"/>
              </a:lnSpc>
            </a:pPr>
            <a:r>
              <a:rPr lang="en-GB" dirty="0" smtClean="0"/>
              <a:t>Low voltage </a:t>
            </a:r>
            <a:r>
              <a:rPr lang="en-GB" dirty="0" smtClean="0">
                <a:sym typeface="Wingdings" pitchFamily="2" charset="2"/>
              </a:rPr>
              <a:t>leads to u</a:t>
            </a:r>
            <a:r>
              <a:rPr lang="en-GB" dirty="0" smtClean="0"/>
              <a:t>npredictable delay variations</a:t>
            </a:r>
          </a:p>
          <a:p>
            <a:pPr lvl="2">
              <a:lnSpc>
                <a:spcPct val="90000"/>
              </a:lnSpc>
            </a:pPr>
            <a:r>
              <a:rPr lang="en-GB" dirty="0" smtClean="0"/>
              <a:t>Asynchronous circuits can be pushed to work at lower voltages</a:t>
            </a:r>
          </a:p>
          <a:p>
            <a:pPr lvl="2">
              <a:lnSpc>
                <a:spcPct val="90000"/>
              </a:lnSpc>
            </a:pPr>
            <a:r>
              <a:rPr lang="en-GB" dirty="0" smtClean="0"/>
              <a:t>Single-rail asynchronous circuits are not robust enough – why?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 and future work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066800"/>
            <a:ext cx="8305800" cy="5105400"/>
          </a:xfrm>
        </p:spPr>
        <p:txBody>
          <a:bodyPr>
            <a:noAutofit/>
          </a:bodyPr>
          <a:lstStyle/>
          <a:p>
            <a:r>
              <a:rPr lang="en-GB" sz="2800" dirty="0" smtClean="0"/>
              <a:t>We demonstrated that dual rail control circuits:</a:t>
            </a:r>
          </a:p>
          <a:p>
            <a:pPr lvl="1"/>
            <a:r>
              <a:rPr lang="en-GB" sz="2800" dirty="0" smtClean="0"/>
              <a:t>Have no input </a:t>
            </a:r>
            <a:r>
              <a:rPr lang="en-GB" sz="2800" dirty="0"/>
              <a:t>inverters </a:t>
            </a:r>
            <a:r>
              <a:rPr lang="en-GB" sz="2800" dirty="0" smtClean="0">
                <a:sym typeface="Wingdings" pitchFamily="2" charset="2"/>
              </a:rPr>
              <a:t> speed-independent</a:t>
            </a:r>
            <a:endParaRPr lang="en-GB" sz="2800" dirty="0" smtClean="0"/>
          </a:p>
          <a:p>
            <a:pPr lvl="1"/>
            <a:r>
              <a:rPr lang="en-GB" sz="2800" dirty="0" smtClean="0"/>
              <a:t>Have fewer forks (less average wire load)</a:t>
            </a:r>
          </a:p>
          <a:p>
            <a:pPr lvl="1"/>
            <a:r>
              <a:rPr lang="en-GB" sz="2800" dirty="0" smtClean="0"/>
              <a:t>Can recover from most SEUs</a:t>
            </a:r>
          </a:p>
          <a:p>
            <a:pPr lvl="1"/>
            <a:r>
              <a:rPr lang="en-GB" sz="2800" dirty="0" smtClean="0"/>
              <a:t>Small overhead in terms of area, power, latency</a:t>
            </a:r>
          </a:p>
          <a:p>
            <a:pPr lvl="1"/>
            <a:r>
              <a:rPr lang="en-GB" sz="2800" dirty="0" smtClean="0"/>
              <a:t>Can be synthesised with existing tools</a:t>
            </a:r>
          </a:p>
          <a:p>
            <a:pPr marL="0" indent="0">
              <a:spcBef>
                <a:spcPts val="1800"/>
              </a:spcBef>
              <a:buNone/>
            </a:pPr>
            <a:r>
              <a:rPr lang="en-GB" sz="2800" b="1" dirty="0" smtClean="0"/>
              <a:t>Future work:</a:t>
            </a:r>
          </a:p>
          <a:p>
            <a:pPr lvl="1"/>
            <a:r>
              <a:rPr lang="en-GB" sz="2800" dirty="0" smtClean="0"/>
              <a:t>SEU-aware synthesis (reduce spacer period)</a:t>
            </a:r>
          </a:p>
          <a:p>
            <a:pPr lvl="1"/>
            <a:r>
              <a:rPr lang="en-GB" sz="2800" dirty="0" smtClean="0"/>
              <a:t>RS-latch testability</a:t>
            </a:r>
          </a:p>
          <a:p>
            <a:pPr lvl="1"/>
            <a:r>
              <a:rPr lang="en-GB" sz="2800" dirty="0" smtClean="0"/>
              <a:t>Exploring multi-valued control logic (&gt; 2 rails)</a:t>
            </a:r>
          </a:p>
          <a:p>
            <a:pPr lvl="1"/>
            <a:endParaRPr lang="ru-RU" sz="2800" dirty="0" smtClean="0"/>
          </a:p>
        </p:txBody>
      </p:sp>
    </p:spTree>
    <p:extLst>
      <p:ext uri="{BB962C8B-B14F-4D97-AF65-F5344CB8AC3E}">
        <p14:creationId xmlns="" xmlns:p14="http://schemas.microsoft.com/office/powerpoint/2010/main" val="3896379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667000"/>
            <a:ext cx="8839200" cy="808038"/>
          </a:xfrm>
        </p:spPr>
        <p:txBody>
          <a:bodyPr/>
          <a:lstStyle/>
          <a:p>
            <a:pPr algn="ctr"/>
            <a:r>
              <a:rPr lang="en-GB" b="1" dirty="0" smtClean="0"/>
              <a:t>Thank you!</a:t>
            </a:r>
            <a:endParaRPr lang="en-GB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Why not single-rail circuits?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990600"/>
            <a:ext cx="8153400" cy="571500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Advantages of single-rail:</a:t>
            </a:r>
          </a:p>
          <a:p>
            <a:pPr lvl="1"/>
            <a:r>
              <a:rPr lang="en-GB" dirty="0" smtClean="0"/>
              <a:t>Just </a:t>
            </a:r>
            <a:r>
              <a:rPr lang="en-GB" b="1" dirty="0" smtClean="0">
                <a:solidFill>
                  <a:srgbClr val="217D21"/>
                </a:solidFill>
              </a:rPr>
              <a:t>one wire per signal</a:t>
            </a:r>
            <a:r>
              <a:rPr lang="en-GB" dirty="0" smtClean="0">
                <a:solidFill>
                  <a:srgbClr val="C00000"/>
                </a:solidFill>
              </a:rPr>
              <a:t>:</a:t>
            </a:r>
            <a:r>
              <a:rPr lang="en-GB" b="1" dirty="0" smtClean="0">
                <a:solidFill>
                  <a:srgbClr val="C00000"/>
                </a:solidFill>
              </a:rPr>
              <a:t> </a:t>
            </a:r>
            <a:r>
              <a:rPr lang="en-GB" dirty="0" smtClean="0"/>
              <a:t>simple, natural, widely adopted</a:t>
            </a:r>
            <a:endParaRPr lang="en-GB" b="1" dirty="0" smtClean="0">
              <a:solidFill>
                <a:srgbClr val="C00000"/>
              </a:solidFill>
            </a:endParaRPr>
          </a:p>
          <a:p>
            <a:pPr lvl="1"/>
            <a:r>
              <a:rPr lang="en-GB" b="1" dirty="0" smtClean="0">
                <a:solidFill>
                  <a:srgbClr val="217D21"/>
                </a:solidFill>
              </a:rPr>
              <a:t>Efficient</a:t>
            </a:r>
            <a:r>
              <a:rPr lang="en-GB" dirty="0" smtClean="0"/>
              <a:t> in terms of area, latency, and power consumption</a:t>
            </a:r>
          </a:p>
          <a:p>
            <a:pPr lvl="1"/>
            <a:r>
              <a:rPr lang="en-GB" dirty="0" smtClean="0"/>
              <a:t>Extensive </a:t>
            </a:r>
            <a:r>
              <a:rPr lang="en-GB" b="1" dirty="0" smtClean="0">
                <a:solidFill>
                  <a:srgbClr val="217D21"/>
                </a:solidFill>
              </a:rPr>
              <a:t>tool support</a:t>
            </a:r>
            <a:r>
              <a:rPr lang="en-GB" dirty="0" smtClean="0"/>
              <a:t> (</a:t>
            </a:r>
            <a:r>
              <a:rPr lang="en-GB" cap="small" dirty="0" smtClean="0"/>
              <a:t>Petrify</a:t>
            </a:r>
            <a:r>
              <a:rPr lang="en-GB" dirty="0" smtClean="0"/>
              <a:t>, </a:t>
            </a:r>
            <a:r>
              <a:rPr lang="en-GB" cap="small" dirty="0" smtClean="0"/>
              <a:t>Punf</a:t>
            </a:r>
            <a:r>
              <a:rPr lang="en-GB" dirty="0" smtClean="0"/>
              <a:t>/</a:t>
            </a:r>
            <a:r>
              <a:rPr lang="en-GB" cap="small" dirty="0" err="1" smtClean="0"/>
              <a:t>Mpsat</a:t>
            </a:r>
            <a:r>
              <a:rPr lang="en-GB" cap="small" dirty="0" smtClean="0"/>
              <a:t>, Workcraft</a:t>
            </a:r>
            <a:r>
              <a:rPr lang="en-GB" dirty="0" smtClean="0"/>
              <a:t>)</a:t>
            </a:r>
          </a:p>
          <a:p>
            <a:endParaRPr lang="en-GB" dirty="0" smtClean="0"/>
          </a:p>
          <a:p>
            <a:r>
              <a:rPr lang="en-GB" dirty="0" smtClean="0"/>
              <a:t>Disadvantages of single-rail for low voltage operation:</a:t>
            </a:r>
          </a:p>
          <a:p>
            <a:pPr lvl="1"/>
            <a:r>
              <a:rPr lang="en-GB" dirty="0" smtClean="0"/>
              <a:t>Often not speed-independent due to </a:t>
            </a:r>
            <a:r>
              <a:rPr lang="en-GB" b="1" dirty="0" smtClean="0">
                <a:solidFill>
                  <a:srgbClr val="C00000"/>
                </a:solidFill>
              </a:rPr>
              <a:t>input inverters</a:t>
            </a:r>
          </a:p>
          <a:p>
            <a:pPr lvl="1"/>
            <a:r>
              <a:rPr lang="en-GB" dirty="0" smtClean="0"/>
              <a:t>Vulnerable to </a:t>
            </a:r>
            <a:r>
              <a:rPr lang="en-GB" b="1" dirty="0" smtClean="0">
                <a:solidFill>
                  <a:srgbClr val="C00000"/>
                </a:solidFill>
              </a:rPr>
              <a:t>single-event upsets </a:t>
            </a:r>
            <a:r>
              <a:rPr lang="en-GB" dirty="0" smtClean="0"/>
              <a:t>(SEU)</a:t>
            </a:r>
          </a:p>
          <a:p>
            <a:pPr lvl="1"/>
            <a:r>
              <a:rPr lang="en-GB" dirty="0" smtClean="0"/>
              <a:t>Require significant effort to balance </a:t>
            </a:r>
            <a:r>
              <a:rPr lang="en-GB" b="1" dirty="0" smtClean="0">
                <a:solidFill>
                  <a:srgbClr val="C00000"/>
                </a:solidFill>
              </a:rPr>
              <a:t>wire forks</a:t>
            </a:r>
          </a:p>
          <a:p>
            <a:pPr lvl="1"/>
            <a:endParaRPr lang="en-GB" dirty="0" smtClean="0"/>
          </a:p>
          <a:p>
            <a:r>
              <a:rPr lang="en-GB" dirty="0" smtClean="0"/>
              <a:t>Dual-rail circuits:</a:t>
            </a:r>
          </a:p>
          <a:p>
            <a:pPr lvl="1"/>
            <a:r>
              <a:rPr lang="en-GB" b="1" dirty="0" smtClean="0">
                <a:solidFill>
                  <a:srgbClr val="C00000"/>
                </a:solidFill>
              </a:rPr>
              <a:t>Two wires per signal</a:t>
            </a:r>
            <a:r>
              <a:rPr lang="en-GB" dirty="0" smtClean="0"/>
              <a:t>: more complex, poor tool support</a:t>
            </a:r>
          </a:p>
          <a:p>
            <a:pPr lvl="1"/>
            <a:r>
              <a:rPr lang="en-GB" b="1" dirty="0" smtClean="0">
                <a:solidFill>
                  <a:srgbClr val="217D21"/>
                </a:solidFill>
              </a:rPr>
              <a:t>No input inverters</a:t>
            </a:r>
            <a:r>
              <a:rPr lang="en-GB" dirty="0" smtClean="0"/>
              <a:t>, </a:t>
            </a:r>
            <a:r>
              <a:rPr lang="en-GB" b="1" dirty="0" smtClean="0">
                <a:solidFill>
                  <a:srgbClr val="217D21"/>
                </a:solidFill>
              </a:rPr>
              <a:t>more robust to SEU</a:t>
            </a:r>
            <a:r>
              <a:rPr lang="en-GB" dirty="0" smtClean="0"/>
              <a:t>, </a:t>
            </a:r>
            <a:r>
              <a:rPr lang="en-GB" b="1" dirty="0" smtClean="0">
                <a:solidFill>
                  <a:srgbClr val="217D21"/>
                </a:solidFill>
              </a:rPr>
              <a:t>fewer wire forks</a:t>
            </a:r>
            <a:endParaRPr lang="en-GB" b="1" dirty="0" smtClean="0">
              <a:solidFill>
                <a:srgbClr val="FFC000"/>
              </a:solidFill>
            </a:endParaRPr>
          </a:p>
          <a:p>
            <a:pPr lvl="1"/>
            <a:r>
              <a:rPr lang="en-GB" b="1" dirty="0" smtClean="0">
                <a:solidFill>
                  <a:srgbClr val="D28C46"/>
                </a:solidFill>
              </a:rPr>
              <a:t>Small overhead</a:t>
            </a:r>
            <a:r>
              <a:rPr lang="en-GB" dirty="0" smtClean="0">
                <a:solidFill>
                  <a:srgbClr val="D28C46"/>
                </a:solidFill>
              </a:rPr>
              <a:t> </a:t>
            </a:r>
            <a:r>
              <a:rPr lang="en-GB" dirty="0" smtClean="0"/>
              <a:t>in terms of area, latency, power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pipeline controller</a:t>
            </a:r>
            <a:endParaRPr lang="en-GB" dirty="0"/>
          </a:p>
        </p:txBody>
      </p:sp>
      <p:sp>
        <p:nvSpPr>
          <p:cNvPr id="7" name="Text Box 39"/>
          <p:cNvSpPr txBox="1">
            <a:spLocks noChangeArrowheads="1"/>
          </p:cNvSpPr>
          <p:nvPr/>
        </p:nvSpPr>
        <p:spPr bwMode="auto">
          <a:xfrm>
            <a:off x="762000" y="6248400"/>
            <a:ext cx="212045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dirty="0"/>
              <a:t>STG </a:t>
            </a:r>
            <a:r>
              <a:rPr lang="en-GB" sz="2200" dirty="0" smtClean="0"/>
              <a:t>specification</a:t>
            </a:r>
            <a:endParaRPr lang="en-GB" sz="2200" dirty="0"/>
          </a:p>
        </p:txBody>
      </p:sp>
      <p:sp>
        <p:nvSpPr>
          <p:cNvPr id="8" name="Text Box 40"/>
          <p:cNvSpPr txBox="1">
            <a:spLocks noChangeArrowheads="1"/>
          </p:cNvSpPr>
          <p:nvPr/>
        </p:nvSpPr>
        <p:spPr bwMode="auto">
          <a:xfrm>
            <a:off x="5057775" y="6248400"/>
            <a:ext cx="266521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dirty="0"/>
              <a:t>CSC </a:t>
            </a:r>
            <a:r>
              <a:rPr lang="en-GB" sz="2200" dirty="0" smtClean="0"/>
              <a:t>conflicts </a:t>
            </a:r>
            <a:r>
              <a:rPr lang="en-GB" sz="2200" dirty="0"/>
              <a:t>resolved</a:t>
            </a:r>
          </a:p>
        </p:txBody>
      </p:sp>
      <p:pic>
        <p:nvPicPr>
          <p:cNvPr id="9" name="Picture 41" descr="case_study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0" y="1352550"/>
            <a:ext cx="5885103" cy="1085850"/>
          </a:xfrm>
          <a:prstGeom prst="rect">
            <a:avLst/>
          </a:prstGeom>
          <a:noFill/>
        </p:spPr>
      </p:pic>
      <p:pic>
        <p:nvPicPr>
          <p:cNvPr id="19457" name="Picture 1" descr="C:\Users\chEEtah\Google Drive\Documents\Presentations\Dual-Rail Control\fig\hs_stg_no_csc.e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" y="2971800"/>
            <a:ext cx="2738437" cy="3073400"/>
          </a:xfrm>
          <a:prstGeom prst="rect">
            <a:avLst/>
          </a:prstGeom>
          <a:noFill/>
        </p:spPr>
      </p:pic>
      <p:pic>
        <p:nvPicPr>
          <p:cNvPr id="19458" name="Picture 2" descr="C:\Users\chEEtah\Google Drive\Documents\Presentations\Dual-Rail Control\fig\hs_stg_csc.e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59188" y="2895600"/>
            <a:ext cx="5103812" cy="33480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single-rail implementation</a:t>
            </a:r>
            <a:endParaRPr lang="en-GB" dirty="0"/>
          </a:p>
        </p:txBody>
      </p:sp>
      <p:pic>
        <p:nvPicPr>
          <p:cNvPr id="4" name="Picture 5" descr="hs_cg_bubble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2988" y="1412875"/>
            <a:ext cx="7200900" cy="3716338"/>
          </a:xfrm>
          <a:prstGeom prst="rect">
            <a:avLst/>
          </a:prstGeom>
          <a:noFill/>
        </p:spPr>
      </p:pic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1331913" y="5486400"/>
            <a:ext cx="625934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217D21"/>
                </a:solidFill>
                <a:latin typeface="+mj-lt"/>
              </a:rPr>
              <a:t>Synthesised </a:t>
            </a:r>
            <a:r>
              <a:rPr lang="en-GB" sz="2200" b="1" dirty="0">
                <a:solidFill>
                  <a:srgbClr val="217D21"/>
                </a:solidFill>
                <a:latin typeface="+mj-lt"/>
              </a:rPr>
              <a:t>automatically </a:t>
            </a:r>
            <a:r>
              <a:rPr lang="en-GB" sz="2200" dirty="0">
                <a:latin typeface="+mj-lt"/>
              </a:rPr>
              <a:t>(by </a:t>
            </a:r>
            <a:r>
              <a:rPr lang="en-GB" sz="2200" cap="small" dirty="0" smtClean="0">
                <a:latin typeface="+mj-lt"/>
              </a:rPr>
              <a:t>Petrify</a:t>
            </a:r>
            <a:r>
              <a:rPr lang="en-GB" sz="2200" dirty="0" smtClean="0">
                <a:latin typeface="+mj-lt"/>
              </a:rPr>
              <a:t> </a:t>
            </a:r>
            <a:r>
              <a:rPr lang="en-GB" sz="2200" dirty="0">
                <a:latin typeface="+mj-lt"/>
              </a:rPr>
              <a:t>or </a:t>
            </a:r>
            <a:r>
              <a:rPr lang="en-GB" sz="2200" cap="small" dirty="0" smtClean="0">
                <a:latin typeface="+mj-lt"/>
              </a:rPr>
              <a:t>Punf</a:t>
            </a:r>
            <a:r>
              <a:rPr lang="en-GB" sz="2200" dirty="0" smtClean="0">
                <a:latin typeface="+mj-lt"/>
              </a:rPr>
              <a:t>/</a:t>
            </a:r>
            <a:r>
              <a:rPr lang="en-GB" sz="2200" cap="small" dirty="0" err="1" smtClean="0">
                <a:latin typeface="+mj-lt"/>
              </a:rPr>
              <a:t>Mpsat</a:t>
            </a:r>
            <a:r>
              <a:rPr lang="en-GB" sz="2200" dirty="0" smtClean="0">
                <a:latin typeface="+mj-lt"/>
              </a:rPr>
              <a:t>)</a:t>
            </a:r>
            <a:endParaRPr lang="en-GB" sz="2200" dirty="0">
              <a:latin typeface="+mj-lt"/>
            </a:endParaRPr>
          </a:p>
        </p:txBody>
      </p:sp>
      <p:sp>
        <p:nvSpPr>
          <p:cNvPr id="6" name="Line 75"/>
          <p:cNvSpPr>
            <a:spLocks noChangeShapeType="1"/>
          </p:cNvSpPr>
          <p:nvPr/>
        </p:nvSpPr>
        <p:spPr bwMode="auto">
          <a:xfrm>
            <a:off x="971550" y="1412875"/>
            <a:ext cx="1800225" cy="936625"/>
          </a:xfrm>
          <a:prstGeom prst="line">
            <a:avLst/>
          </a:prstGeom>
          <a:noFill/>
          <a:ln w="24130">
            <a:solidFill>
              <a:srgbClr val="CC3300"/>
            </a:solidFill>
            <a:round/>
            <a:headEnd/>
            <a:tailEnd type="stealth" w="med" len="lg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7" name="Line 76"/>
          <p:cNvSpPr>
            <a:spLocks noChangeShapeType="1"/>
          </p:cNvSpPr>
          <p:nvPr/>
        </p:nvSpPr>
        <p:spPr bwMode="auto">
          <a:xfrm>
            <a:off x="539750" y="2205038"/>
            <a:ext cx="1260475" cy="431800"/>
          </a:xfrm>
          <a:prstGeom prst="line">
            <a:avLst/>
          </a:prstGeom>
          <a:noFill/>
          <a:ln w="24130">
            <a:solidFill>
              <a:srgbClr val="CC3300"/>
            </a:solidFill>
            <a:round/>
            <a:headEnd/>
            <a:tailEnd type="stealth" w="med" len="lg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8" name="Line 77"/>
          <p:cNvSpPr>
            <a:spLocks noChangeShapeType="1"/>
          </p:cNvSpPr>
          <p:nvPr/>
        </p:nvSpPr>
        <p:spPr bwMode="auto">
          <a:xfrm>
            <a:off x="611188" y="3716338"/>
            <a:ext cx="1476375" cy="504825"/>
          </a:xfrm>
          <a:prstGeom prst="line">
            <a:avLst/>
          </a:prstGeom>
          <a:noFill/>
          <a:ln w="24130">
            <a:solidFill>
              <a:srgbClr val="CC3300"/>
            </a:solidFill>
            <a:round/>
            <a:headEnd/>
            <a:tailEnd type="stealth" w="med" len="lg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9" name="Line 78"/>
          <p:cNvSpPr>
            <a:spLocks noChangeShapeType="1"/>
          </p:cNvSpPr>
          <p:nvPr/>
        </p:nvSpPr>
        <p:spPr bwMode="auto">
          <a:xfrm flipV="1">
            <a:off x="755650" y="4868863"/>
            <a:ext cx="1763713" cy="503237"/>
          </a:xfrm>
          <a:prstGeom prst="line">
            <a:avLst/>
          </a:prstGeom>
          <a:noFill/>
          <a:ln w="24130">
            <a:solidFill>
              <a:srgbClr val="CC3300"/>
            </a:solidFill>
            <a:round/>
            <a:headEnd/>
            <a:tailEnd type="stealth" w="med" len="lg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Line 79"/>
          <p:cNvSpPr>
            <a:spLocks noChangeShapeType="1"/>
          </p:cNvSpPr>
          <p:nvPr/>
        </p:nvSpPr>
        <p:spPr bwMode="auto">
          <a:xfrm>
            <a:off x="2916238" y="1268413"/>
            <a:ext cx="1800225" cy="1655762"/>
          </a:xfrm>
          <a:prstGeom prst="line">
            <a:avLst/>
          </a:prstGeom>
          <a:noFill/>
          <a:ln w="24130">
            <a:solidFill>
              <a:srgbClr val="CC3300"/>
            </a:solidFill>
            <a:round/>
            <a:headEnd/>
            <a:tailEnd type="stealth" w="med" len="lg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1" name="Text Box 80"/>
          <p:cNvSpPr txBox="1">
            <a:spLocks noChangeArrowheads="1"/>
          </p:cNvSpPr>
          <p:nvPr/>
        </p:nvSpPr>
        <p:spPr bwMode="auto">
          <a:xfrm>
            <a:off x="1331913" y="5893713"/>
            <a:ext cx="3190617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b="1" dirty="0" smtClean="0">
                <a:solidFill>
                  <a:srgbClr val="C00000"/>
                </a:solidFill>
              </a:rPr>
              <a:t>Needs big atomic gates</a:t>
            </a:r>
          </a:p>
          <a:p>
            <a:r>
              <a:rPr lang="en-GB" sz="2200" b="1" dirty="0" smtClean="0">
                <a:solidFill>
                  <a:srgbClr val="C00000"/>
                </a:solidFill>
              </a:rPr>
              <a:t>Contains 5 </a:t>
            </a:r>
            <a:r>
              <a:rPr lang="en-GB" sz="2200" b="1" dirty="0">
                <a:solidFill>
                  <a:srgbClr val="C00000"/>
                </a:solidFill>
              </a:rPr>
              <a:t>input </a:t>
            </a:r>
            <a:r>
              <a:rPr lang="en-GB" sz="2200" b="1" dirty="0" smtClean="0">
                <a:solidFill>
                  <a:srgbClr val="C00000"/>
                </a:solidFill>
              </a:rPr>
              <a:t>inverters</a:t>
            </a:r>
            <a:endParaRPr lang="en-GB" sz="22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single-rail implementation</a:t>
            </a:r>
            <a:endParaRPr lang="en-GB" dirty="0"/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158750" y="5893713"/>
            <a:ext cx="521854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2200" b="1" dirty="0">
                <a:solidFill>
                  <a:srgbClr val="C00000"/>
                </a:solidFill>
                <a:latin typeface="+mj-lt"/>
              </a:rPr>
              <a:t>Not speed-independent!</a:t>
            </a:r>
            <a:r>
              <a:rPr lang="it-IT" sz="2200" dirty="0">
                <a:latin typeface="+mj-lt"/>
              </a:rPr>
              <a:t> Problematic trace</a:t>
            </a:r>
            <a:r>
              <a:rPr lang="it-IT" sz="2200" dirty="0" smtClean="0">
                <a:latin typeface="+mj-lt"/>
              </a:rPr>
              <a:t>:</a:t>
            </a:r>
            <a:endParaRPr lang="it-IT" sz="2200" dirty="0">
              <a:latin typeface="+mj-lt"/>
            </a:endParaRPr>
          </a:p>
        </p:txBody>
      </p:sp>
      <p:pic>
        <p:nvPicPr>
          <p:cNvPr id="5" name="Picture 5" descr="hs_c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3782" y="1257655"/>
            <a:ext cx="7329488" cy="4015938"/>
          </a:xfrm>
          <a:prstGeom prst="rect">
            <a:avLst/>
          </a:prstGeom>
          <a:noFill/>
        </p:spPr>
      </p:pic>
      <p:sp>
        <p:nvSpPr>
          <p:cNvPr id="6" name="Text Box 4"/>
          <p:cNvSpPr txBox="1">
            <a:spLocks noChangeArrowheads="1"/>
          </p:cNvSpPr>
          <p:nvPr/>
        </p:nvSpPr>
        <p:spPr bwMode="auto">
          <a:xfrm>
            <a:off x="499929" y="6260068"/>
            <a:ext cx="833927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dirty="0" smtClean="0">
                <a:latin typeface="+mj-lt"/>
              </a:rPr>
              <a:t>Ri+; Ro+; Ao+; i2-; i3-; csc0-; i4+; Ai+; i5-; csc1-; i1+; Ro-; i2+; Ri-; Ao-; i3+; Ai-; i5+; csc1+</a:t>
            </a:r>
            <a:endParaRPr lang="en-GB" dirty="0">
              <a:latin typeface="+mj-lt"/>
            </a:endParaRPr>
          </a:p>
        </p:txBody>
      </p:sp>
      <p:sp>
        <p:nvSpPr>
          <p:cNvPr id="9" name="Line 79"/>
          <p:cNvSpPr>
            <a:spLocks noChangeShapeType="1"/>
          </p:cNvSpPr>
          <p:nvPr/>
        </p:nvSpPr>
        <p:spPr bwMode="auto">
          <a:xfrm flipH="1" flipV="1">
            <a:off x="4190999" y="4267200"/>
            <a:ext cx="1066799" cy="1066800"/>
          </a:xfrm>
          <a:prstGeom prst="line">
            <a:avLst/>
          </a:prstGeom>
          <a:noFill/>
          <a:ln w="24130">
            <a:solidFill>
              <a:srgbClr val="CC3300"/>
            </a:solidFill>
            <a:round/>
            <a:headEnd/>
            <a:tailEnd type="stealth" w="med" len="lg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0" name="Line 79"/>
          <p:cNvSpPr>
            <a:spLocks noChangeShapeType="1"/>
          </p:cNvSpPr>
          <p:nvPr/>
        </p:nvSpPr>
        <p:spPr bwMode="auto">
          <a:xfrm flipH="1" flipV="1">
            <a:off x="3505200" y="2819400"/>
            <a:ext cx="1828800" cy="2362200"/>
          </a:xfrm>
          <a:prstGeom prst="line">
            <a:avLst/>
          </a:prstGeom>
          <a:noFill/>
          <a:ln w="24130">
            <a:solidFill>
              <a:srgbClr val="CC3300"/>
            </a:solidFill>
            <a:round/>
            <a:headEnd/>
            <a:tailEnd type="stealth" w="med" len="lg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5257800" y="5105400"/>
            <a:ext cx="3436325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2200" b="1" dirty="0" smtClean="0">
                <a:solidFill>
                  <a:srgbClr val="C00000"/>
                </a:solidFill>
                <a:latin typeface="+mj-lt"/>
              </a:rPr>
              <a:t>Race</a:t>
            </a:r>
            <a:r>
              <a:rPr lang="it-IT" sz="2200" dirty="0" smtClean="0">
                <a:latin typeface="+mj-lt"/>
              </a:rPr>
              <a:t> between csc0+ and i1-.</a:t>
            </a:r>
            <a:endParaRPr lang="it-IT" sz="2200" dirty="0">
              <a:latin typeface="+mj-lt"/>
            </a:endParaRPr>
          </a:p>
        </p:txBody>
      </p:sp>
      <p:sp>
        <p:nvSpPr>
          <p:cNvPr id="13" name="Line 79"/>
          <p:cNvSpPr>
            <a:spLocks noChangeShapeType="1"/>
          </p:cNvSpPr>
          <p:nvPr/>
        </p:nvSpPr>
        <p:spPr bwMode="auto">
          <a:xfrm flipH="1">
            <a:off x="7238995" y="1752600"/>
            <a:ext cx="533405" cy="762000"/>
          </a:xfrm>
          <a:prstGeom prst="line">
            <a:avLst/>
          </a:prstGeom>
          <a:noFill/>
          <a:ln w="24130">
            <a:solidFill>
              <a:srgbClr val="CC3300"/>
            </a:solidFill>
            <a:round/>
            <a:headEnd/>
            <a:tailEnd type="stealth" w="med" len="lg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7731434" y="1066800"/>
            <a:ext cx="1412566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it-IT" sz="2200" b="1" dirty="0" smtClean="0">
                <a:solidFill>
                  <a:srgbClr val="C00000"/>
                </a:solidFill>
                <a:latin typeface="+mj-lt"/>
              </a:rPr>
              <a:t>Hazard</a:t>
            </a:r>
            <a:r>
              <a:rPr lang="it-IT" sz="2200" dirty="0" smtClean="0">
                <a:latin typeface="+mj-lt"/>
              </a:rPr>
              <a:t> on</a:t>
            </a:r>
          </a:p>
          <a:p>
            <a:r>
              <a:rPr lang="it-IT" sz="2200" dirty="0" smtClean="0">
                <a:latin typeface="+mj-lt"/>
              </a:rPr>
              <a:t>output Ao.</a:t>
            </a:r>
            <a:endParaRPr lang="it-IT" sz="2200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2" grpId="0"/>
      <p:bldP spid="13" grpId="0" animBg="1"/>
      <p:bldP spid="1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600mV_mod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5725" y="1066800"/>
            <a:ext cx="3038475" cy="3262313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Example: simulation</a:t>
            </a:r>
            <a:endParaRPr lang="en-GB" dirty="0"/>
          </a:p>
        </p:txBody>
      </p:sp>
      <p:pic>
        <p:nvPicPr>
          <p:cNvPr id="5" name="Picture 5" descr="550mV_mo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19800" y="1066800"/>
            <a:ext cx="3038475" cy="3262313"/>
          </a:xfrm>
          <a:prstGeom prst="rect">
            <a:avLst/>
          </a:prstGeom>
          <a:noFill/>
        </p:spPr>
      </p:pic>
      <p:pic>
        <p:nvPicPr>
          <p:cNvPr id="6" name="Picture 6" descr="575mV_mod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059113" y="1066800"/>
            <a:ext cx="3038475" cy="3262313"/>
          </a:xfrm>
          <a:prstGeom prst="rect">
            <a:avLst/>
          </a:prstGeom>
          <a:noFill/>
        </p:spPr>
      </p:pic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609600" y="5131713"/>
            <a:ext cx="24384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200" dirty="0" err="1">
                <a:latin typeface="+mj-lt"/>
              </a:rPr>
              <a:t>V</a:t>
            </a:r>
            <a:r>
              <a:rPr lang="en-GB" sz="2200" baseline="-25000" dirty="0" err="1">
                <a:latin typeface="+mj-lt"/>
              </a:rPr>
              <a:t>dd</a:t>
            </a:r>
            <a:r>
              <a:rPr lang="en-GB" sz="2200" dirty="0">
                <a:latin typeface="+mj-lt"/>
              </a:rPr>
              <a:t> = </a:t>
            </a:r>
            <a:r>
              <a:rPr lang="en-GB" sz="2200" dirty="0" smtClean="0">
                <a:latin typeface="+mj-lt"/>
              </a:rPr>
              <a:t>600-1000mV</a:t>
            </a:r>
            <a:endParaRPr lang="en-GB" sz="2200" dirty="0">
              <a:latin typeface="+mj-lt"/>
            </a:endParaRPr>
          </a:p>
        </p:txBody>
      </p:sp>
      <p:sp>
        <p:nvSpPr>
          <p:cNvPr id="8" name="Text Box 8"/>
          <p:cNvSpPr txBox="1">
            <a:spLocks noChangeArrowheads="1"/>
          </p:cNvSpPr>
          <p:nvPr/>
        </p:nvSpPr>
        <p:spPr bwMode="auto">
          <a:xfrm>
            <a:off x="4023421" y="5131713"/>
            <a:ext cx="161537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dirty="0" err="1">
                <a:latin typeface="+mj-lt"/>
              </a:rPr>
              <a:t>V</a:t>
            </a:r>
            <a:r>
              <a:rPr lang="en-GB" sz="2200" baseline="-25000" dirty="0" err="1">
                <a:latin typeface="+mj-lt"/>
              </a:rPr>
              <a:t>dd</a:t>
            </a:r>
            <a:r>
              <a:rPr lang="en-GB" sz="2200" dirty="0">
                <a:latin typeface="+mj-lt"/>
              </a:rPr>
              <a:t> = 575mV</a:t>
            </a: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6919021" y="5105400"/>
            <a:ext cx="1615379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GB" sz="2200" dirty="0" err="1">
                <a:latin typeface="+mj-lt"/>
              </a:rPr>
              <a:t>V</a:t>
            </a:r>
            <a:r>
              <a:rPr lang="en-GB" sz="2200" baseline="-25000" dirty="0" err="1">
                <a:latin typeface="+mj-lt"/>
              </a:rPr>
              <a:t>dd</a:t>
            </a:r>
            <a:r>
              <a:rPr lang="en-GB" sz="2200" dirty="0">
                <a:latin typeface="+mj-lt"/>
              </a:rPr>
              <a:t> = 550mV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990600" y="4572000"/>
            <a:ext cx="16002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217D21"/>
                </a:solidFill>
                <a:latin typeface="+mj-lt"/>
              </a:rPr>
              <a:t>No hazard</a:t>
            </a:r>
            <a:endParaRPr lang="en-GB" sz="2200" b="1" dirty="0">
              <a:solidFill>
                <a:srgbClr val="217D21"/>
              </a:solidFill>
              <a:latin typeface="+mj-lt"/>
            </a:endParaRPr>
          </a:p>
        </p:txBody>
      </p:sp>
      <p:sp>
        <p:nvSpPr>
          <p:cNvPr id="14" name="Text Box 7"/>
          <p:cNvSpPr txBox="1">
            <a:spLocks noChangeArrowheads="1"/>
          </p:cNvSpPr>
          <p:nvPr/>
        </p:nvSpPr>
        <p:spPr bwMode="auto">
          <a:xfrm>
            <a:off x="3200400" y="4572000"/>
            <a:ext cx="33528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C00000"/>
                </a:solidFill>
                <a:latin typeface="+mj-lt"/>
              </a:rPr>
              <a:t>Hazard</a:t>
            </a:r>
            <a:r>
              <a:rPr lang="en-GB" sz="2200" dirty="0" smtClean="0">
                <a:latin typeface="+mj-lt"/>
              </a:rPr>
              <a:t> (below threshold)</a:t>
            </a:r>
            <a:endParaRPr lang="en-GB" sz="2200" dirty="0">
              <a:latin typeface="+mj-lt"/>
            </a:endParaRPr>
          </a:p>
        </p:txBody>
      </p:sp>
      <p:sp>
        <p:nvSpPr>
          <p:cNvPr id="15" name="Text Box 7"/>
          <p:cNvSpPr txBox="1">
            <a:spLocks noChangeArrowheads="1"/>
          </p:cNvSpPr>
          <p:nvPr/>
        </p:nvSpPr>
        <p:spPr bwMode="auto">
          <a:xfrm>
            <a:off x="7162800" y="4572000"/>
            <a:ext cx="1143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200" b="1" dirty="0" smtClean="0">
                <a:solidFill>
                  <a:srgbClr val="C00000"/>
                </a:solidFill>
                <a:latin typeface="+mj-lt"/>
              </a:rPr>
              <a:t>Hazard</a:t>
            </a:r>
            <a:endParaRPr lang="en-GB" sz="2200" dirty="0">
              <a:latin typeface="+mj-lt"/>
            </a:endParaRPr>
          </a:p>
        </p:txBody>
      </p:sp>
      <p:sp>
        <p:nvSpPr>
          <p:cNvPr id="16" name="Text Box 7"/>
          <p:cNvSpPr txBox="1">
            <a:spLocks noChangeArrowheads="1"/>
          </p:cNvSpPr>
          <p:nvPr/>
        </p:nvSpPr>
        <p:spPr bwMode="auto">
          <a:xfrm>
            <a:off x="685800" y="6091535"/>
            <a:ext cx="8305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GB" sz="2400" dirty="0" smtClean="0">
                <a:latin typeface="+mj-lt"/>
              </a:rPr>
              <a:t>Low voltages cause many ‘realistic’ timing assumptions to </a:t>
            </a:r>
            <a:r>
              <a:rPr lang="en-GB" sz="2400" b="1" dirty="0" smtClean="0">
                <a:solidFill>
                  <a:srgbClr val="C00000"/>
                </a:solidFill>
                <a:latin typeface="+mj-lt"/>
              </a:rPr>
              <a:t>fail</a:t>
            </a:r>
            <a:endParaRPr lang="en-GB" sz="2400" dirty="0">
              <a:latin typeface="+mj-lt"/>
            </a:endParaRPr>
          </a:p>
        </p:txBody>
      </p:sp>
      <p:sp>
        <p:nvSpPr>
          <p:cNvPr id="17" name="Line 79"/>
          <p:cNvSpPr>
            <a:spLocks noChangeShapeType="1"/>
          </p:cNvSpPr>
          <p:nvPr/>
        </p:nvSpPr>
        <p:spPr bwMode="auto">
          <a:xfrm flipV="1">
            <a:off x="3733800" y="3949700"/>
            <a:ext cx="654050" cy="698500"/>
          </a:xfrm>
          <a:prstGeom prst="line">
            <a:avLst/>
          </a:prstGeom>
          <a:noFill/>
          <a:ln w="24130">
            <a:solidFill>
              <a:srgbClr val="CC3300"/>
            </a:solidFill>
            <a:round/>
            <a:headEnd/>
            <a:tailEnd type="stealth" w="med" len="lg"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18" name="Line 79"/>
          <p:cNvSpPr>
            <a:spLocks noChangeShapeType="1"/>
          </p:cNvSpPr>
          <p:nvPr/>
        </p:nvSpPr>
        <p:spPr bwMode="auto">
          <a:xfrm flipH="1" flipV="1">
            <a:off x="7566660" y="3749040"/>
            <a:ext cx="4763" cy="914400"/>
          </a:xfrm>
          <a:prstGeom prst="line">
            <a:avLst/>
          </a:prstGeom>
          <a:noFill/>
          <a:ln w="24130">
            <a:solidFill>
              <a:srgbClr val="CC3300"/>
            </a:solidFill>
            <a:round/>
            <a:headEnd/>
            <a:tailEnd type="stealth" w="med" len="lg"/>
          </a:ln>
          <a:effectLst/>
        </p:spPr>
        <p:txBody>
          <a:bodyPr/>
          <a:lstStyle/>
          <a:p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5" grpId="0"/>
      <p:bldP spid="16" grpId="0"/>
      <p:bldP spid="17" grpId="0" animBg="1"/>
      <p:bldP spid="1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Input inverters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09600" y="1066800"/>
            <a:ext cx="8153400" cy="5410200"/>
          </a:xfrm>
        </p:spPr>
        <p:txBody>
          <a:bodyPr/>
          <a:lstStyle/>
          <a:p>
            <a:r>
              <a:rPr lang="en-GB" dirty="0" smtClean="0"/>
              <a:t>Assumed to be faster than any adversary path passing through other logic gates</a:t>
            </a:r>
          </a:p>
          <a:p>
            <a:pPr lvl="1"/>
            <a:r>
              <a:rPr lang="en-GB" b="1" dirty="0" smtClean="0">
                <a:solidFill>
                  <a:srgbClr val="217D21"/>
                </a:solidFill>
              </a:rPr>
              <a:t>Realistic</a:t>
            </a:r>
            <a:r>
              <a:rPr lang="en-GB" dirty="0" smtClean="0"/>
              <a:t> </a:t>
            </a:r>
            <a:r>
              <a:rPr lang="en-GB" b="1" dirty="0" smtClean="0">
                <a:solidFill>
                  <a:srgbClr val="217D21"/>
                </a:solidFill>
              </a:rPr>
              <a:t>assumption</a:t>
            </a:r>
            <a:r>
              <a:rPr lang="en-GB" dirty="0" smtClean="0"/>
              <a:t> under normal operating voltage</a:t>
            </a:r>
          </a:p>
          <a:p>
            <a:pPr lvl="1"/>
            <a:r>
              <a:rPr lang="en-GB" b="1" dirty="0" smtClean="0">
                <a:solidFill>
                  <a:srgbClr val="C00000"/>
                </a:solidFill>
              </a:rPr>
              <a:t>Can lead to hazards</a:t>
            </a:r>
            <a:r>
              <a:rPr lang="en-GB" dirty="0" smtClean="0"/>
              <a:t> due to high delay variations in low voltage mode and/or new fabrication technology</a:t>
            </a:r>
          </a:p>
          <a:p>
            <a:endParaRPr lang="en-GB" dirty="0" smtClean="0"/>
          </a:p>
          <a:p>
            <a:r>
              <a:rPr lang="en-GB" dirty="0" smtClean="0"/>
              <a:t>Can be difficult to eliminate</a:t>
            </a:r>
          </a:p>
          <a:p>
            <a:endParaRPr lang="en-GB" dirty="0" smtClean="0"/>
          </a:p>
          <a:p>
            <a:r>
              <a:rPr lang="en-GB" dirty="0" smtClean="0"/>
              <a:t>Dual-rail encoding is the key!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Dual-rail encoding</a:t>
            </a:r>
            <a:endParaRPr lang="en-GB" dirty="0"/>
          </a:p>
        </p:txBody>
      </p:sp>
      <p:sp>
        <p:nvSpPr>
          <p:cNvPr id="11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1066800"/>
            <a:ext cx="8382000" cy="2971800"/>
          </a:xfrm>
        </p:spPr>
        <p:txBody>
          <a:bodyPr>
            <a:normAutofit fontScale="92500"/>
          </a:bodyPr>
          <a:lstStyle/>
          <a:p>
            <a:pPr lvl="0"/>
            <a:r>
              <a:rPr lang="en-GB" sz="2800" dirty="0" smtClean="0"/>
              <a:t>Uses two physical wires to represent one logical signal:</a:t>
            </a:r>
          </a:p>
          <a:p>
            <a:pPr lvl="0"/>
            <a:endParaRPr lang="en-GB" sz="2800" dirty="0" smtClean="0"/>
          </a:p>
          <a:p>
            <a:pPr lvl="0"/>
            <a:endParaRPr lang="en-GB" sz="2800" dirty="0" smtClean="0"/>
          </a:p>
          <a:p>
            <a:pPr lvl="0"/>
            <a:endParaRPr lang="en-GB" sz="2800" dirty="0" smtClean="0"/>
          </a:p>
          <a:p>
            <a:pPr lvl="0">
              <a:lnSpc>
                <a:spcPct val="200000"/>
              </a:lnSpc>
            </a:pPr>
            <a:r>
              <a:rPr lang="en-GB" sz="2800" dirty="0" smtClean="0"/>
              <a:t>No need for inverters: inversion is done by swapping rails:</a:t>
            </a:r>
          </a:p>
          <a:p>
            <a:endParaRPr lang="en-GB" dirty="0" smtClean="0"/>
          </a:p>
        </p:txBody>
      </p:sp>
      <p:pic>
        <p:nvPicPr>
          <p:cNvPr id="13313" name="Picture 1" descr="C:\Users\chEEtah\Google Drive\Documents\Presentations\Dual-Rail Control\fig\fig1.e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1819275"/>
            <a:ext cx="6496000" cy="1076325"/>
          </a:xfrm>
          <a:prstGeom prst="rect">
            <a:avLst/>
          </a:prstGeom>
          <a:noFill/>
        </p:spPr>
      </p:pic>
      <p:pic>
        <p:nvPicPr>
          <p:cNvPr id="13314" name="Picture 2" descr="C:\Users\chEEtah\Google Drive\Documents\Presentations\Dual-Rail Control\fig\fig2b.e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4038600"/>
            <a:ext cx="3360732" cy="2590800"/>
          </a:xfrm>
          <a:prstGeom prst="rect">
            <a:avLst/>
          </a:prstGeom>
          <a:noFill/>
        </p:spPr>
      </p:pic>
      <p:pic>
        <p:nvPicPr>
          <p:cNvPr id="13315" name="Picture 3" descr="C:\Users\chEEtah\Google Drive\Documents\Presentations\Dual-Rail Control\fig\AND-gate.e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95400" y="4876800"/>
            <a:ext cx="2050074" cy="692150"/>
          </a:xfrm>
          <a:prstGeom prst="rect">
            <a:avLst/>
          </a:prstGeom>
          <a:noFill/>
        </p:spPr>
      </p:pic>
      <p:sp>
        <p:nvSpPr>
          <p:cNvPr id="12" name="TextBox 11"/>
          <p:cNvSpPr txBox="1"/>
          <p:nvPr/>
        </p:nvSpPr>
        <p:spPr>
          <a:xfrm>
            <a:off x="3886200" y="4876800"/>
            <a:ext cx="43954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=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1660</TotalTime>
  <Words>584</Words>
  <Application>Microsoft Office PowerPoint</Application>
  <PresentationFormat>On-screen Show (4:3)</PresentationFormat>
  <Paragraphs>124</Paragraphs>
  <Slides>21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3" baseType="lpstr">
      <vt:lpstr>Equity</vt:lpstr>
      <vt:lpstr>Worksheet</vt:lpstr>
      <vt:lpstr>Dual-Rail Control Logic for Enhanced Circuit Robustness</vt:lpstr>
      <vt:lpstr>Motivation</vt:lpstr>
      <vt:lpstr>Why not single-rail circuits?</vt:lpstr>
      <vt:lpstr>Example: pipeline controller</vt:lpstr>
      <vt:lpstr>Example: single-rail implementation</vt:lpstr>
      <vt:lpstr>Example: single-rail implementation</vt:lpstr>
      <vt:lpstr>Example: simulation</vt:lpstr>
      <vt:lpstr>Input inverters</vt:lpstr>
      <vt:lpstr>Dual-rail encoding</vt:lpstr>
      <vt:lpstr>Transition protocol</vt:lpstr>
      <vt:lpstr>Overview of implementation styles</vt:lpstr>
      <vt:lpstr>Basic dual-rail elements: repeater</vt:lpstr>
      <vt:lpstr>Recovery from Single Event Upsets</vt:lpstr>
      <vt:lpstr>Basic dual-rail elements: C-element</vt:lpstr>
      <vt:lpstr>Example: dual-rail implementation</vt:lpstr>
      <vt:lpstr>Example: comparison</vt:lpstr>
      <vt:lpstr>Experiments: area (literals)</vt:lpstr>
      <vt:lpstr>Experiments: power (wire load)</vt:lpstr>
      <vt:lpstr>Experiments: fork balancing effort</vt:lpstr>
      <vt:lpstr>Conclusions and future work</vt:lpstr>
      <vt:lpstr>Thank you!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of Parameterised Graphs</dc:title>
  <dc:creator>victor khomenko</dc:creator>
  <cp:lastModifiedBy>chEEtah</cp:lastModifiedBy>
  <cp:revision>187</cp:revision>
  <dcterms:created xsi:type="dcterms:W3CDTF">2006-08-16T00:00:00Z</dcterms:created>
  <dcterms:modified xsi:type="dcterms:W3CDTF">2012-06-21T17:59:24Z</dcterms:modified>
</cp:coreProperties>
</file>