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21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5" r:id="rId6"/>
    <p:sldId id="263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B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66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75A0C-3ACC-463F-891C-BF3F86A7E39C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B52E6-31F5-4D74-A632-7113C37348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966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B52E6-31F5-4D74-A632-7113C373483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275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FA528D1-3963-4C83-8154-58E5ADC6B911}" type="datetime1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4039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1B9F-EFB7-4AA0-A07E-B0F9E8D5DB55}" type="datetime1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8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FE76-F451-48E7-9630-D7382AA408AF}" type="datetime1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49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4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314C-2ACA-409B-AD08-9B00FE42B2C1}" type="datetime1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19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FB6AC8-92F4-4617-A108-D866E32A102F}" type="datetime1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756503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158E9-92F9-401D-95F2-0B1E163F63DC}" type="datetime1">
              <a:rPr lang="en-GB" smtClean="0"/>
              <a:t>14/05/2018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0230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1D0-5521-4376-A721-13376DE5D21E}" type="datetime1">
              <a:rPr lang="en-GB" smtClean="0"/>
              <a:t>14/05/2018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072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D3C0-4A87-4E4A-A76F-063AFD3D4C1B}" type="datetime1">
              <a:rPr lang="en-GB" smtClean="0"/>
              <a:t>14/05/2018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67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EE000-5EDA-4490-9EF4-D449A6BAF23D}" type="datetime1">
              <a:rPr lang="en-GB" smtClean="0"/>
              <a:t>14/05/2018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4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6C4CC9-3098-48A8-85AA-3CA9E1EB8209}" type="datetime1">
              <a:rPr lang="en-GB" smtClean="0"/>
              <a:t>14/05/2018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300059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C07860-91F0-4D18-A3A6-20D704129662}" type="datetime1">
              <a:rPr lang="en-GB" smtClean="0"/>
              <a:t>14/05/2018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754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3C01B97-3AC5-4CCA-9038-19652BDB0B95}" type="datetime1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B2D3083-84F7-492C-9BF3-6C36181C218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6277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2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475" y="1548400"/>
            <a:ext cx="9411788" cy="2409645"/>
          </a:xfrm>
        </p:spPr>
        <p:txBody>
          <a:bodyPr>
            <a:noAutofit/>
          </a:bodyPr>
          <a:lstStyle/>
          <a:p>
            <a:r>
              <a:rPr lang="en-GB" sz="5400" cap="none" dirty="0" smtClean="0"/>
              <a:t>Design </a:t>
            </a:r>
            <a:r>
              <a:rPr lang="en-GB" sz="5400" cap="none" dirty="0"/>
              <a:t>and Verification of </a:t>
            </a:r>
            <a:r>
              <a:rPr lang="en-GB" sz="5400" cap="none" dirty="0" smtClean="0"/>
              <a:t/>
            </a:r>
            <a:br>
              <a:rPr lang="en-GB" sz="5400" cap="none" dirty="0" smtClean="0"/>
            </a:br>
            <a:r>
              <a:rPr lang="en-GB" sz="5400" cap="none" dirty="0" smtClean="0"/>
              <a:t>Speed-Independent Circuits </a:t>
            </a:r>
            <a:r>
              <a:rPr lang="en-GB" sz="5400" u="sng" cap="none" dirty="0"/>
              <a:t>with Arbitration</a:t>
            </a:r>
            <a:r>
              <a:rPr lang="en-GB" sz="5400" cap="none" dirty="0"/>
              <a:t> in </a:t>
            </a:r>
            <a:r>
              <a:rPr lang="en-GB" sz="5400" cap="small" dirty="0" smtClean="0"/>
              <a:t>Workcraft</a:t>
            </a:r>
            <a:endParaRPr lang="en-GB" sz="5400" cap="sm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8995" y="4186645"/>
            <a:ext cx="9594668" cy="1396008"/>
          </a:xfrm>
        </p:spPr>
        <p:txBody>
          <a:bodyPr>
            <a:normAutofit fontScale="92500"/>
          </a:bodyPr>
          <a:lstStyle/>
          <a:p>
            <a:r>
              <a:rPr lang="en-GB" sz="3200" spc="-100" dirty="0" smtClean="0">
                <a:solidFill>
                  <a:srgbClr val="0070C0"/>
                </a:solidFill>
              </a:rPr>
              <a:t>Victor Khomenko</a:t>
            </a:r>
            <a:r>
              <a:rPr lang="en-GB" sz="3200" spc="-100" baseline="30000" dirty="0" smtClean="0">
                <a:solidFill>
                  <a:srgbClr val="C00000"/>
                </a:solidFill>
              </a:rPr>
              <a:t>1</a:t>
            </a:r>
            <a:r>
              <a:rPr lang="en-GB" sz="3200" spc="-100" dirty="0" smtClean="0">
                <a:solidFill>
                  <a:srgbClr val="0070C0"/>
                </a:solidFill>
              </a:rPr>
              <a:t>, Danil Sokolov</a:t>
            </a:r>
            <a:r>
              <a:rPr lang="en-GB" sz="3200" spc="-100" baseline="30000" dirty="0">
                <a:solidFill>
                  <a:srgbClr val="C00000"/>
                </a:solidFill>
              </a:rPr>
              <a:t>1</a:t>
            </a:r>
            <a:r>
              <a:rPr lang="en-GB" sz="3200" spc="-100" dirty="0" smtClean="0">
                <a:solidFill>
                  <a:srgbClr val="0070C0"/>
                </a:solidFill>
              </a:rPr>
              <a:t>, Alex Yakovlev</a:t>
            </a:r>
            <a:r>
              <a:rPr lang="en-GB" sz="3200" spc="-100" baseline="30000" dirty="0">
                <a:solidFill>
                  <a:srgbClr val="C00000"/>
                </a:solidFill>
              </a:rPr>
              <a:t>1</a:t>
            </a:r>
            <a:r>
              <a:rPr lang="en-GB" sz="3200" spc="-100" dirty="0" smtClean="0">
                <a:solidFill>
                  <a:srgbClr val="0070C0"/>
                </a:solidFill>
              </a:rPr>
              <a:t>, </a:t>
            </a:r>
            <a:r>
              <a:rPr lang="en-GB" sz="3200" spc="-100" dirty="0">
                <a:solidFill>
                  <a:srgbClr val="0070C0"/>
                </a:solidFill>
              </a:rPr>
              <a:t>David </a:t>
            </a:r>
            <a:r>
              <a:rPr lang="en-GB" sz="3200" spc="-100" dirty="0" smtClean="0">
                <a:solidFill>
                  <a:srgbClr val="0070C0"/>
                </a:solidFill>
              </a:rPr>
              <a:t>Lloyd</a:t>
            </a:r>
            <a:r>
              <a:rPr lang="en-GB" sz="3200" spc="-100" baseline="30000" dirty="0" smtClean="0">
                <a:solidFill>
                  <a:srgbClr val="C00000"/>
                </a:solidFill>
              </a:rPr>
              <a:t>2</a:t>
            </a:r>
            <a:endParaRPr lang="en-GB" sz="3200" spc="-100" dirty="0" smtClean="0">
              <a:solidFill>
                <a:srgbClr val="0070C0"/>
              </a:solidFill>
            </a:endParaRPr>
          </a:p>
          <a:p>
            <a:r>
              <a:rPr lang="en-GB" sz="3200" spc="-100" baseline="30000" dirty="0">
                <a:solidFill>
                  <a:srgbClr val="C00000"/>
                </a:solidFill>
              </a:rPr>
              <a:t>1</a:t>
            </a:r>
            <a:r>
              <a:rPr lang="nl-NL" sz="3200" spc="-100" dirty="0" smtClean="0">
                <a:solidFill>
                  <a:srgbClr val="0070C0"/>
                </a:solidFill>
              </a:rPr>
              <a:t>Newcastle </a:t>
            </a:r>
            <a:r>
              <a:rPr lang="nl-NL" sz="3200" spc="-100" dirty="0">
                <a:solidFill>
                  <a:srgbClr val="0070C0"/>
                </a:solidFill>
              </a:rPr>
              <a:t>University, </a:t>
            </a:r>
            <a:r>
              <a:rPr lang="nl-NL" sz="3200" spc="-100" dirty="0" smtClean="0">
                <a:solidFill>
                  <a:srgbClr val="0070C0"/>
                </a:solidFill>
              </a:rPr>
              <a:t>UK      </a:t>
            </a:r>
            <a:r>
              <a:rPr lang="en-GB" sz="3200" spc="-100" baseline="30000" dirty="0" smtClean="0">
                <a:solidFill>
                  <a:srgbClr val="C00000"/>
                </a:solidFill>
              </a:rPr>
              <a:t>2</a:t>
            </a:r>
            <a:r>
              <a:rPr lang="nl-NL" sz="3200" spc="-100" dirty="0" smtClean="0">
                <a:solidFill>
                  <a:srgbClr val="0070C0"/>
                </a:solidFill>
              </a:rPr>
              <a:t>Dialog </a:t>
            </a:r>
            <a:r>
              <a:rPr lang="nl-NL" sz="3200" spc="-100" dirty="0">
                <a:solidFill>
                  <a:srgbClr val="0070C0"/>
                </a:solidFill>
              </a:rPr>
              <a:t>Semiconductor, UK</a:t>
            </a:r>
            <a:endParaRPr lang="en-GB" sz="3200" spc="-1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17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br>
              <a:rPr lang="en-GB" dirty="0" smtClean="0"/>
            </a:br>
            <a:r>
              <a:rPr lang="en-GB" dirty="0" smtClean="0"/>
              <a:t>(continued)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10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512" y="103701"/>
            <a:ext cx="6448926" cy="644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0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Arbitration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Choice between output (or internal) signals – leads to violation of output-persistence</a:t>
            </a:r>
          </a:p>
          <a:p>
            <a:r>
              <a:rPr lang="en-GB" dirty="0" smtClean="0"/>
              <a:t>Can be implemented with a mutex </a:t>
            </a:r>
            <a:r>
              <a:rPr lang="en-GB" b="1" u="sng" dirty="0" smtClean="0">
                <a:solidFill>
                  <a:srgbClr val="FF0000"/>
                </a:solidFill>
              </a:rPr>
              <a:t>if</a:t>
            </a:r>
            <a:r>
              <a:rPr lang="en-GB" dirty="0" smtClean="0"/>
              <a:t> the mutex protocol is followed (could be early-release </a:t>
            </a:r>
            <a:r>
              <a:rPr lang="en-GB" dirty="0"/>
              <a:t>or late-release)</a:t>
            </a:r>
            <a:endParaRPr lang="en-GB" dirty="0" smtClean="0"/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2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103" y="4238680"/>
            <a:ext cx="4642857" cy="23571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364" y="4774394"/>
            <a:ext cx="2771429" cy="1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11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Traditional synthesis flow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5000"/>
              </a:lnSpc>
            </a:pPr>
            <a:r>
              <a:rPr lang="en-GB" sz="2400" dirty="0" smtClean="0"/>
              <a:t>Manually factor out arbitration to the environment</a:t>
            </a:r>
          </a:p>
          <a:p>
            <a:pPr>
              <a:lnSpc>
                <a:spcPct val="85000"/>
              </a:lnSpc>
            </a:pPr>
            <a:r>
              <a:rPr lang="en-GB" sz="2400" dirty="0" smtClean="0"/>
              <a:t>Synthesise the remaining controller (mutex grants are now inputs)</a:t>
            </a:r>
          </a:p>
          <a:p>
            <a:pPr>
              <a:lnSpc>
                <a:spcPct val="85000"/>
              </a:lnSpc>
            </a:pPr>
            <a:r>
              <a:rPr lang="en-GB" sz="2400" dirty="0" smtClean="0"/>
              <a:t>Manually add mutexes to the synthesised controller</a:t>
            </a:r>
          </a:p>
          <a:p>
            <a:pPr>
              <a:lnSpc>
                <a:spcPct val="85000"/>
              </a:lnSpc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en-GB" sz="2400" dirty="0" smtClean="0"/>
              <a:t>Significant manual effort</a:t>
            </a:r>
          </a:p>
          <a:p>
            <a:pPr>
              <a:lnSpc>
                <a:spcPct val="85000"/>
              </a:lnSpc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en-GB" sz="2400" dirty="0" smtClean="0"/>
              <a:t>No guarantee the mutex protocol is actually followed</a:t>
            </a:r>
          </a:p>
          <a:p>
            <a:pPr>
              <a:lnSpc>
                <a:spcPct val="85000"/>
              </a:lnSpc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en-GB" sz="2400" dirty="0" smtClean="0"/>
              <a:t>False violations of output-persistence due to choices between grants </a:t>
            </a:r>
          </a:p>
          <a:p>
            <a:pPr>
              <a:lnSpc>
                <a:spcPct val="85000"/>
              </a:lnSpc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en-GB" sz="2400" dirty="0" smtClean="0"/>
              <a:t>May miss non-persistence due to premature withdrawal of grants</a:t>
            </a:r>
          </a:p>
          <a:p>
            <a:pPr>
              <a:lnSpc>
                <a:spcPct val="85000"/>
              </a:lnSpc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en-GB" sz="2400" dirty="0" smtClean="0"/>
              <a:t>Verification of a circuit with mutexes is non-trivial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6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Traditional synthesis flow –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r>
              <a:rPr lang="en-GB" dirty="0" smtClean="0"/>
              <a:t>When the arbitration is factored out, </a:t>
            </a:r>
            <a:r>
              <a:rPr lang="en-GB" dirty="0" smtClean="0">
                <a:solidFill>
                  <a:srgbClr val="0070C0"/>
                </a:solidFill>
              </a:rPr>
              <a:t>g1</a:t>
            </a:r>
            <a:r>
              <a:rPr lang="en-GB" dirty="0" smtClean="0"/>
              <a:t> and </a:t>
            </a:r>
            <a:r>
              <a:rPr lang="en-GB" dirty="0" smtClean="0">
                <a:solidFill>
                  <a:srgbClr val="0070C0"/>
                </a:solidFill>
              </a:rPr>
              <a:t>g2</a:t>
            </a:r>
            <a:r>
              <a:rPr lang="en-GB" dirty="0" smtClean="0"/>
              <a:t> become inputs, so verification will not catch the glitch on </a:t>
            </a:r>
            <a:r>
              <a:rPr lang="en-GB" dirty="0" smtClean="0">
                <a:solidFill>
                  <a:srgbClr val="0070C0"/>
                </a:solidFill>
              </a:rPr>
              <a:t>g1</a:t>
            </a:r>
            <a:r>
              <a:rPr lang="en-GB" dirty="0" smtClean="0"/>
              <a:t> due to premature withdrawal of </a:t>
            </a:r>
            <a:r>
              <a:rPr lang="en-GB" dirty="0" smtClean="0">
                <a:solidFill>
                  <a:srgbClr val="FF0000"/>
                </a:solidFill>
              </a:rPr>
              <a:t>r1</a:t>
            </a:r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4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914" y="1700014"/>
            <a:ext cx="5178572" cy="23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8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new flow: (1) STG verification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user tags some choice places as mutex places</a:t>
            </a:r>
          </a:p>
          <a:p>
            <a:r>
              <a:rPr lang="en-GB" dirty="0" smtClean="0"/>
              <a:t>The tool automatically determines the requests/grants</a:t>
            </a:r>
          </a:p>
          <a:p>
            <a:r>
              <a:rPr lang="en-GB" dirty="0" smtClean="0"/>
              <a:t>The </a:t>
            </a:r>
            <a:r>
              <a:rPr lang="en-GB" dirty="0"/>
              <a:t>mutex </a:t>
            </a:r>
            <a:r>
              <a:rPr lang="en-GB" dirty="0" smtClean="0"/>
              <a:t>protocol is formally verified </a:t>
            </a:r>
          </a:p>
          <a:p>
            <a:r>
              <a:rPr lang="en-GB" dirty="0" smtClean="0"/>
              <a:t>The output-persistence check is re-formulated:</a:t>
            </a:r>
          </a:p>
          <a:p>
            <a:pPr lvl="1"/>
            <a:r>
              <a:rPr lang="en-GB" dirty="0" smtClean="0"/>
              <a:t>choices between mutex grants are not violations</a:t>
            </a:r>
          </a:p>
          <a:p>
            <a:pPr lvl="1"/>
            <a:r>
              <a:rPr lang="en-GB" dirty="0" smtClean="0"/>
              <a:t>violations due to a premature withdrawal of </a:t>
            </a:r>
            <a:r>
              <a:rPr lang="en-GB" dirty="0" smtClean="0"/>
              <a:t>a request </a:t>
            </a:r>
            <a:r>
              <a:rPr lang="en-GB" dirty="0" smtClean="0"/>
              <a:t>are caught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13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Mutex protocol check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GB" dirty="0" smtClean="0"/>
                  <a:t>Constraints on </a:t>
                </a:r>
                <a:r>
                  <a:rPr lang="en-GB" dirty="0"/>
                  <a:t>the </a:t>
                </a:r>
                <a:r>
                  <a:rPr lang="en-GB" dirty="0" smtClean="0"/>
                  <a:t>grants’ </a:t>
                </a:r>
                <a:r>
                  <a:rPr lang="en-GB" dirty="0"/>
                  <a:t>next-state </a:t>
                </a:r>
                <a:r>
                  <a:rPr lang="en-GB" dirty="0" smtClean="0"/>
                  <a:t>functions:</a:t>
                </a:r>
              </a:p>
              <a:p>
                <a:endParaRPr lang="en-GB" dirty="0"/>
              </a:p>
              <a:p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r>
                  <a:rPr lang="en-GB" dirty="0"/>
                  <a:t>The </a:t>
                </a:r>
                <a:r>
                  <a:rPr lang="en-GB" dirty="0" smtClean="0"/>
                  <a:t>protocol’s </a:t>
                </a:r>
                <a:r>
                  <a:rPr lang="en-GB" dirty="0"/>
                  <a:t>flexibility </a:t>
                </a:r>
                <a:r>
                  <a:rPr lang="en-GB" dirty="0" smtClean="0"/>
                  <a:t>is captured, e.g. if </a:t>
                </a:r>
                <a14:m>
                  <m:oMath xmlns:m="http://schemas.openxmlformats.org/officeDocument/2006/math">
                    <m:r>
                      <m:rPr>
                        <m:brk m:alnAt="7"/>
                      </m:rPr>
                      <a:rPr lang="en-GB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>
                        <a:latin typeface="Cambria Math" panose="02040503050406030204" pitchFamily="18" charset="0"/>
                      </a:rPr>
                      <m:t>1∙</m:t>
                    </m:r>
                    <m:acc>
                      <m:accPr>
                        <m:chr m:val="̅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lang="en-GB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acc>
                    <m:r>
                      <a:rPr lang="en-GB">
                        <a:latin typeface="Cambria Math" panose="02040503050406030204" pitchFamily="18" charset="0"/>
                      </a:rPr>
                      <m:t>∙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</a:rPr>
                      <m:t>g</m:t>
                    </m:r>
                    <m:r>
                      <a:rPr lang="en-GB" b="0" i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dirty="0" smtClean="0"/>
                  <a:t>  then </a:t>
                </a:r>
                <a14:m>
                  <m:oMath xmlns:m="http://schemas.openxmlformats.org/officeDocument/2006/math">
                    <m:r>
                      <a:rPr lang="en-GB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GB">
                        <a:latin typeface="Cambria Math" panose="02040503050406030204" pitchFamily="18" charset="0"/>
                      </a:rPr>
                      <m:t>1′</m:t>
                    </m:r>
                  </m:oMath>
                </a14:m>
                <a:r>
                  <a:rPr lang="en-GB" dirty="0" smtClean="0"/>
                  <a:t> is unconstrained</a:t>
                </a:r>
              </a:p>
              <a:p>
                <a:r>
                  <a:rPr lang="en-GB" dirty="0" smtClean="0"/>
                  <a:t>Extra constraint for the initial state: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brk m:alnAt="7"/>
                          </m:rPr>
                          <a:rPr lang="en-GB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brk m:alnAt="7"/>
                          </m:rPr>
                          <a:rPr lang="en-GB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1)</m:t>
                        </m:r>
                        <m:r>
                          <m:rPr>
                            <m:brk m:alnAt="7"/>
                          </m:rPr>
                          <a:rPr lang="en-GB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brk m:alnAt="7"/>
                          </m:rP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brk m:alnAt="7"/>
                          </m:rPr>
                          <a:rPr lang="en-GB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brk m:alnAt="7"/>
                          </m:rPr>
                          <a:rPr lang="en-GB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2)</m:t>
                        </m:r>
                      </m:e>
                    </m:acc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43" t="-2381" b="-73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6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0572167"/>
                  </p:ext>
                </p:extLst>
              </p:nvPr>
            </p:nvGraphicFramePr>
            <p:xfrm>
              <a:off x="3160864" y="2868318"/>
              <a:ext cx="6439712" cy="15265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19856">
                      <a:extLst>
                        <a:ext uri="{9D8B030D-6E8A-4147-A177-3AD203B41FA5}">
                          <a16:colId xmlns:a16="http://schemas.microsoft.com/office/drawing/2014/main" val="3390171816"/>
                        </a:ext>
                      </a:extLst>
                    </a:gridCol>
                    <a:gridCol w="3219856">
                      <a:extLst>
                        <a:ext uri="{9D8B030D-6E8A-4147-A177-3AD203B41FA5}">
                          <a16:colId xmlns:a16="http://schemas.microsoft.com/office/drawing/2014/main" val="327694239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pt-BR" sz="2800" i="1" u="none" strike="noStrike" kern="1200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1∙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GB" sz="2800" i="1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e>
                                      </m:acc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⟹</m:t>
                                      </m:r>
                                      <m: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  <m: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1′</m:t>
                                      </m:r>
                                    </m:e>
                                  </m:mr>
                                  <m:m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GB" sz="2800" i="1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acc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⟹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GB" sz="2800" i="1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GB" sz="2800" i="1" u="none" strike="noStrike" kern="1200" baseline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GB" sz="2800" u="none" strike="noStrike" kern="1200" baseline="0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e>
                                            <m:sup>
                                              <m:r>
                                                <a:rPr lang="en-GB" sz="2800" i="1" u="none" strike="noStrike" kern="1200" baseline="0" smtClean="0">
                                                  <a:latin typeface="Cambria Math" panose="02040503050406030204" pitchFamily="18" charset="0"/>
                                                </a:rPr>
                                                <m:t>′</m:t>
                                              </m:r>
                                            </m:sup>
                                          </m:sSup>
                                        </m:e>
                                      </m:acc>
                                      <m:r>
                                        <m:rPr>
                                          <m:brk m:alnAt="7"/>
                                        </m:rPr>
                                        <a:rPr lang="en-GB" sz="2800" b="0" i="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GB" sz="2800" b="0" i="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       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2∙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GB" sz="2800" b="0" i="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  <m:r>
                                        <a:rPr lang="en-GB" sz="2800" b="0" i="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⟹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GB" sz="2800" i="1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1′</m:t>
                                          </m:r>
                                        </m:e>
                                      </m:acc>
                                    </m:e>
                                  </m:mr>
                                </m:m>
                              </m:oMath>
                            </m:oMathPara>
                          </a14:m>
                          <a:endParaRPr lang="pt-BR" sz="2800" b="0" i="0" u="none" strike="noStrike" kern="1200" baseline="0" dirty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pt-BR" sz="2800" i="1" u="none" strike="noStrike" kern="1200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en-GB" sz="2800" b="0" i="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∙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GB" sz="2800" i="1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  <m:r>
                                            <a:rPr lang="en-GB" sz="2800" b="0" i="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acc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⟹</m:t>
                                      </m:r>
                                      <m: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  <m:r>
                                        <a:rPr lang="en-GB" sz="2800" b="0" i="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e>
                                  </m:mr>
                                  <m:m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GB" sz="2800" i="1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r>
                                            <a:rPr lang="en-GB" sz="2800" b="0" i="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e>
                                      </m:acc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⟹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GB" sz="2800" i="1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GB" sz="2800" i="1" u="none" strike="noStrike" kern="1200" baseline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GB" sz="2800" b="0" i="0" u="none" strike="noStrike" kern="1200" baseline="0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e>
                                            <m:sup>
                                              <m:r>
                                                <a:rPr lang="en-GB" sz="2800" b="0" i="1" u="none" strike="noStrike" kern="1200" baseline="0" smtClean="0">
                                                  <a:latin typeface="Cambria Math" panose="02040503050406030204" pitchFamily="18" charset="0"/>
                                                </a:rPr>
                                                <m:t>′</m:t>
                                              </m:r>
                                            </m:sup>
                                          </m:sSup>
                                        </m:e>
                                      </m:acc>
                                      <m:r>
                                        <a:rPr lang="en-GB" sz="2800" b="0" i="1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        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en-GB" sz="2800" b="0" i="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∙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GB" sz="2800" b="0" i="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  <m:r>
                                        <a:rPr lang="en-GB" sz="2800" b="0" i="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brk m:alnAt="7"/>
                                        </m:rPr>
                                        <a:rPr lang="en-GB" sz="2800" u="none" strike="noStrike" kern="1200" baseline="0" smtClean="0">
                                          <a:latin typeface="Cambria Math" panose="02040503050406030204" pitchFamily="18" charset="0"/>
                                        </a:rPr>
                                        <m:t>⟹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GB" sz="2800" i="1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  <m:r>
                                            <a:rPr lang="en-GB" sz="2800" b="0" i="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GB" sz="2800" u="none" strike="noStrike" kern="1200" baseline="0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acc>
                                    </m:e>
                                  </m:mr>
                                </m:m>
                              </m:oMath>
                            </m:oMathPara>
                          </a14:m>
                          <a:endParaRPr lang="pt-BR" sz="2800" b="0" i="0" u="none" strike="noStrike" kern="1200" baseline="0" dirty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0389085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0572167"/>
                  </p:ext>
                </p:extLst>
              </p:nvPr>
            </p:nvGraphicFramePr>
            <p:xfrm>
              <a:off x="3160864" y="2868318"/>
              <a:ext cx="6439712" cy="159092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19856">
                      <a:extLst>
                        <a:ext uri="{9D8B030D-6E8A-4147-A177-3AD203B41FA5}">
                          <a16:colId xmlns:a16="http://schemas.microsoft.com/office/drawing/2014/main" val="3390171816"/>
                        </a:ext>
                      </a:extLst>
                    </a:gridCol>
                    <a:gridCol w="3219856">
                      <a:extLst>
                        <a:ext uri="{9D8B030D-6E8A-4147-A177-3AD203B41FA5}">
                          <a16:colId xmlns:a16="http://schemas.microsoft.com/office/drawing/2014/main" val="3276942394"/>
                        </a:ext>
                      </a:extLst>
                    </a:gridCol>
                  </a:tblGrid>
                  <a:tr h="15909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r="-998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1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0389085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7889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new flow: (2) synthesis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arbitration is </a:t>
            </a:r>
            <a:r>
              <a:rPr lang="en-GB" dirty="0" smtClean="0">
                <a:solidFill>
                  <a:srgbClr val="FF0000"/>
                </a:solidFill>
              </a:rPr>
              <a:t>automatically</a:t>
            </a:r>
            <a:r>
              <a:rPr lang="en-GB" dirty="0" smtClean="0"/>
              <a:t> factored out to the environment</a:t>
            </a:r>
          </a:p>
          <a:p>
            <a:r>
              <a:rPr lang="en-GB" dirty="0" smtClean="0"/>
              <a:t>The remaining part of the controller is synthesised</a:t>
            </a:r>
          </a:p>
          <a:p>
            <a:r>
              <a:rPr lang="en-GB" dirty="0" smtClean="0"/>
              <a:t>Mutexes are </a:t>
            </a:r>
            <a:r>
              <a:rPr lang="en-GB" dirty="0" smtClean="0">
                <a:solidFill>
                  <a:srgbClr val="FF0000"/>
                </a:solidFill>
              </a:rPr>
              <a:t>automatically</a:t>
            </a:r>
            <a:r>
              <a:rPr lang="en-GB" dirty="0" smtClean="0"/>
              <a:t> added to the resulting controller</a:t>
            </a:r>
          </a:p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73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new flow: (3) circuit verification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usual verification by composing the circuit with the environment may report false deadlocks and other problems due to </a:t>
            </a:r>
            <a:r>
              <a:rPr lang="en-GB" dirty="0"/>
              <a:t>inconsistent selection </a:t>
            </a:r>
            <a:r>
              <a:rPr lang="en-GB" dirty="0" smtClean="0"/>
              <a:t>of </a:t>
            </a:r>
            <a:r>
              <a:rPr lang="en-GB" dirty="0"/>
              <a:t>choice </a:t>
            </a:r>
            <a:r>
              <a:rPr lang="en-GB" dirty="0" smtClean="0"/>
              <a:t>branches</a:t>
            </a:r>
          </a:p>
          <a:p>
            <a:r>
              <a:rPr lang="en-GB" dirty="0" smtClean="0"/>
              <a:t>Thus mutex grants must </a:t>
            </a:r>
            <a:r>
              <a:rPr lang="en-GB" smtClean="0"/>
              <a:t>be exposed </a:t>
            </a:r>
            <a:r>
              <a:rPr lang="en-GB" dirty="0"/>
              <a:t>as </a:t>
            </a:r>
            <a:r>
              <a:rPr lang="en-GB" dirty="0" smtClean="0"/>
              <a:t>outputs before the composition </a:t>
            </a:r>
            <a:r>
              <a:rPr lang="en-GB" smtClean="0"/>
              <a:t>– done </a:t>
            </a:r>
            <a:r>
              <a:rPr lang="en-GB" dirty="0" smtClean="0"/>
              <a:t>automatically by the tool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64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913" y="1511454"/>
            <a:ext cx="6978572" cy="185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</a:t>
            </a:r>
            <a:r>
              <a:rPr lang="en-GB" dirty="0"/>
              <a:t>two-mode delay element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3083-84F7-492C-9BF3-6C36181C218A}" type="slidenum">
              <a:rPr lang="en-GB" smtClean="0"/>
              <a:t>9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247" y="3727237"/>
            <a:ext cx="5961905" cy="2052381"/>
          </a:xfrm>
          <a:prstGeom prst="rect">
            <a:avLst/>
          </a:prstGeom>
        </p:spPr>
      </p:pic>
      <p:sp>
        <p:nvSpPr>
          <p:cNvPr id="8" name="Line Callout 1 7"/>
          <p:cNvSpPr/>
          <p:nvPr/>
        </p:nvSpPr>
        <p:spPr>
          <a:xfrm>
            <a:off x="7377076" y="4521815"/>
            <a:ext cx="1385261" cy="392642"/>
          </a:xfrm>
          <a:prstGeom prst="borderCallout1">
            <a:avLst>
              <a:gd name="adj1" fmla="val 39762"/>
              <a:gd name="adj2" fmla="val -1270"/>
              <a:gd name="adj3" fmla="val 73978"/>
              <a:gd name="adj4" fmla="val -8393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7030A0"/>
                </a:solidFill>
              </a:rPr>
              <a:t>Mutex place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9" name="Line Callout 1 8"/>
          <p:cNvSpPr/>
          <p:nvPr/>
        </p:nvSpPr>
        <p:spPr>
          <a:xfrm>
            <a:off x="1515929" y="3248597"/>
            <a:ext cx="1849425" cy="392642"/>
          </a:xfrm>
          <a:prstGeom prst="borderCallout1">
            <a:avLst>
              <a:gd name="adj1" fmla="val 48517"/>
              <a:gd name="adj2" fmla="val 99846"/>
              <a:gd name="adj3" fmla="val 225237"/>
              <a:gd name="adj4" fmla="val 130211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7030A0"/>
                </a:solidFill>
              </a:rPr>
              <a:t>Ordinary place</a:t>
            </a:r>
            <a:endParaRPr lang="en-GB" dirty="0">
              <a:solidFill>
                <a:srgbClr val="7030A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669774" y="4521815"/>
            <a:ext cx="1521473" cy="598825"/>
            <a:chOff x="1669774" y="4521815"/>
            <a:chExt cx="1521473" cy="598825"/>
          </a:xfrm>
        </p:grpSpPr>
        <p:sp>
          <p:nvSpPr>
            <p:cNvPr id="10" name="Line Callout 1 9"/>
            <p:cNvSpPr/>
            <p:nvPr/>
          </p:nvSpPr>
          <p:spPr>
            <a:xfrm>
              <a:off x="1669774" y="4521815"/>
              <a:ext cx="1152240" cy="392642"/>
            </a:xfrm>
            <a:prstGeom prst="borderCallout1">
              <a:avLst>
                <a:gd name="adj1" fmla="val 48517"/>
                <a:gd name="adj2" fmla="val 99846"/>
                <a:gd name="adj3" fmla="val -52536"/>
                <a:gd name="adj4" fmla="val 13378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7030A0"/>
                  </a:solidFill>
                </a:rPr>
                <a:t>Requests</a:t>
              </a:r>
              <a:endParaRPr lang="en-GB" dirty="0">
                <a:solidFill>
                  <a:srgbClr val="7030A0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2831713" y="4753427"/>
              <a:ext cx="359534" cy="367213"/>
            </a:xfrm>
            <a:prstGeom prst="line">
              <a:avLst/>
            </a:prstGeom>
            <a:ln w="349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789271" y="5351228"/>
            <a:ext cx="2631654" cy="768646"/>
            <a:chOff x="1789271" y="5351228"/>
            <a:chExt cx="2631654" cy="768646"/>
          </a:xfrm>
        </p:grpSpPr>
        <p:sp>
          <p:nvSpPr>
            <p:cNvPr id="16" name="Line Callout 1 15"/>
            <p:cNvSpPr/>
            <p:nvPr/>
          </p:nvSpPr>
          <p:spPr>
            <a:xfrm>
              <a:off x="1789271" y="5727232"/>
              <a:ext cx="1152240" cy="392642"/>
            </a:xfrm>
            <a:prstGeom prst="borderCallout1">
              <a:avLst>
                <a:gd name="adj1" fmla="val 48517"/>
                <a:gd name="adj2" fmla="val 99846"/>
                <a:gd name="adj3" fmla="val -338072"/>
                <a:gd name="adj4" fmla="val 23108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7030A0"/>
                  </a:solidFill>
                </a:rPr>
                <a:t>Grants</a:t>
              </a:r>
              <a:endParaRPr lang="en-GB" dirty="0">
                <a:solidFill>
                  <a:srgbClr val="7030A0"/>
                </a:solidFill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flipV="1">
              <a:off x="2951210" y="5351228"/>
              <a:ext cx="1469715" cy="607616"/>
            </a:xfrm>
            <a:prstGeom prst="line">
              <a:avLst/>
            </a:prstGeom>
            <a:ln w="349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3686067" y="5824696"/>
            <a:ext cx="5849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Verification of the mutex protocol fails – intuitively, </a:t>
            </a:r>
            <a:r>
              <a:rPr lang="en-GB" sz="2400" dirty="0" err="1" smtClean="0">
                <a:solidFill>
                  <a:srgbClr val="FF0000"/>
                </a:solidFill>
              </a:rPr>
              <a:t>ri</a:t>
            </a:r>
            <a:r>
              <a:rPr lang="en-GB" sz="2400" dirty="0" smtClean="0">
                <a:solidFill>
                  <a:srgbClr val="FF0000"/>
                </a:solidFill>
              </a:rPr>
              <a:t>+</a:t>
            </a:r>
            <a:r>
              <a:rPr lang="en-GB" sz="2400" dirty="0" smtClean="0"/>
              <a:t> can trigger both </a:t>
            </a:r>
            <a:r>
              <a:rPr lang="en-GB" sz="2400" dirty="0" err="1" smtClean="0">
                <a:solidFill>
                  <a:srgbClr val="0070C0"/>
                </a:solidFill>
              </a:rPr>
              <a:t>rd</a:t>
            </a:r>
            <a:r>
              <a:rPr lang="en-GB" sz="2400" dirty="0" smtClean="0">
                <a:solidFill>
                  <a:srgbClr val="0070C0"/>
                </a:solidFill>
              </a:rPr>
              <a:t>+</a:t>
            </a:r>
            <a:r>
              <a:rPr lang="en-GB" sz="2400" dirty="0" smtClean="0"/>
              <a:t> and </a:t>
            </a:r>
            <a:r>
              <a:rPr lang="en-GB" sz="2400" dirty="0" smtClean="0">
                <a:solidFill>
                  <a:srgbClr val="0070C0"/>
                </a:solidFill>
              </a:rPr>
              <a:t>re+</a:t>
            </a:r>
            <a:endParaRPr lang="en-GB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5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0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732</TotalTime>
  <Words>358</Words>
  <Application>Microsoft Office PowerPoint</Application>
  <PresentationFormat>Widescreen</PresentationFormat>
  <Paragraphs>61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Cambria Math</vt:lpstr>
      <vt:lpstr>Franklin Gothic Book</vt:lpstr>
      <vt:lpstr>Wingdings</vt:lpstr>
      <vt:lpstr>Crop</vt:lpstr>
      <vt:lpstr>Design and Verification of  Speed-Independent Circuits with Arbitration in Workcraft</vt:lpstr>
      <vt:lpstr>Arbitration</vt:lpstr>
      <vt:lpstr>Traditional synthesis flow</vt:lpstr>
      <vt:lpstr>Traditional synthesis flow – example</vt:lpstr>
      <vt:lpstr>The new flow: (1) STG verification</vt:lpstr>
      <vt:lpstr>Mutex protocol check</vt:lpstr>
      <vt:lpstr>The new flow: (2) synthesis</vt:lpstr>
      <vt:lpstr>The new flow: (3) circuit verification</vt:lpstr>
      <vt:lpstr>Example: two-mode delay element</vt:lpstr>
      <vt:lpstr>Example (continued)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  melapse:</dc:title>
  <dc:creator>Victor Khomenko</dc:creator>
  <cp:lastModifiedBy>Victor Khomenko</cp:lastModifiedBy>
  <cp:revision>120</cp:revision>
  <dcterms:created xsi:type="dcterms:W3CDTF">2017-11-28T16:25:02Z</dcterms:created>
  <dcterms:modified xsi:type="dcterms:W3CDTF">2018-05-14T11:41:52Z</dcterms:modified>
</cp:coreProperties>
</file>