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6" r:id="rId2"/>
    <p:sldId id="317" r:id="rId3"/>
    <p:sldId id="267" r:id="rId4"/>
    <p:sldId id="269" r:id="rId5"/>
    <p:sldId id="318" r:id="rId6"/>
    <p:sldId id="320" r:id="rId7"/>
    <p:sldId id="321" r:id="rId8"/>
    <p:sldId id="328" r:id="rId9"/>
    <p:sldId id="279" r:id="rId10"/>
    <p:sldId id="322" r:id="rId11"/>
    <p:sldId id="323" r:id="rId12"/>
    <p:sldId id="324" r:id="rId13"/>
    <p:sldId id="325" r:id="rId14"/>
    <p:sldId id="276" r:id="rId15"/>
    <p:sldId id="326" r:id="rId16"/>
    <p:sldId id="327" r:id="rId17"/>
    <p:sldId id="26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120" y="3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7" d="100"/>
          <a:sy n="97" d="100"/>
        </p:scale>
        <p:origin x="3931" y="91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E00B70-B27D-437B-AC83-A9A707CE1245}" type="datetimeFigureOut">
              <a:rPr lang="en-GB" smtClean="0"/>
              <a:t>11/04/2017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971AE-BA12-4FCD-A880-05B1510CD4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9828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E7D50D-70D9-4C77-9F03-594ECCCC0751}" type="datetimeFigureOut">
              <a:rPr lang="en-GB" smtClean="0"/>
              <a:t>11/04/2017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EFC5C1-E6F1-4700-BB60-892B7D2215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3676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EF0F116-206A-423C-ADD6-3A8DADF8CB12}" type="datetime1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439121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877D-77CC-44E7-B50B-C286B1CD77FF}" type="datetime1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084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256F-310F-4B62-BA2F-817E9A27CA24}" type="datetime1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30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04800"/>
            <a:ext cx="10134600" cy="8382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295400"/>
            <a:ext cx="10134600" cy="5029200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400"/>
            </a:lvl3pPr>
            <a:lvl4pPr>
              <a:defRPr sz="24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6453386"/>
            <a:ext cx="8305800" cy="40461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09908" y="6453386"/>
            <a:ext cx="1596292" cy="40461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239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3D2019-742A-4A54-BD84-F85A54929EBE}" type="datetime1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954867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14763-11DA-4456-AACE-626306FEE842}" type="datetime1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03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4E659-19A4-49F3-9CE5-D331E3671A9C}" type="datetime1">
              <a:rPr lang="en-US" smtClean="0"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822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FD5A-703F-4477-B734-B8A1E8FCF4FA}" type="datetime1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957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DA284-D793-4C9D-A15F-DF415A458C70}" type="datetime1">
              <a:rPr lang="en-US" smtClean="0"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291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55A194-D1CF-4AD6-9BEE-8C9DD7450EBE}" type="datetime1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93881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60E77A-FF21-4534-84A1-F6B40F23CF0D}" type="datetime1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94481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F37F35AE-DEF1-4F66-BA85-CFEA43A19676}" type="datetime1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54265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orkcraft.org/doku.php/start" TargetMode="External"/><Relationship Id="rId2" Type="http://schemas.openxmlformats.org/officeDocument/2006/relationships/hyperlink" Target="workcraft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99" y="1267858"/>
            <a:ext cx="9835897" cy="1703942"/>
          </a:xfrm>
        </p:spPr>
        <p:txBody>
          <a:bodyPr>
            <a:noAutofit/>
          </a:bodyPr>
          <a:lstStyle/>
          <a:p>
            <a:r>
              <a:rPr lang="en-GB" sz="4800" cap="none" dirty="0">
                <a:solidFill>
                  <a:schemeClr val="tx1"/>
                </a:solidFill>
                <a:latin typeface="Segoe UI Semibold" pitchFamily="34" charset="0"/>
              </a:rPr>
              <a:t>Formal Design and Verification </a:t>
            </a:r>
            <a:r>
              <a:rPr lang="en-GB" sz="4800" cap="none" dirty="0" smtClean="0">
                <a:solidFill>
                  <a:schemeClr val="tx1"/>
                </a:solidFill>
                <a:latin typeface="Segoe UI Semibold" pitchFamily="34" charset="0"/>
              </a:rPr>
              <a:t>of an </a:t>
            </a:r>
            <a:r>
              <a:rPr lang="en-GB" sz="4800" cap="none" dirty="0">
                <a:solidFill>
                  <a:schemeClr val="tx1"/>
                </a:solidFill>
                <a:latin typeface="Segoe UI Semibold" pitchFamily="34" charset="0"/>
              </a:rPr>
              <a:t>Asynchronous SRAM Controller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72865" y="4191000"/>
            <a:ext cx="7304535" cy="1447800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Victor Khomenko, Andrey Mokhov, Danil Sokolov, Alex </a:t>
            </a:r>
            <a:r>
              <a:rPr lang="en-GB" sz="3600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Yakovlev</a:t>
            </a:r>
          </a:p>
        </p:txBody>
      </p:sp>
      <p:grpSp>
        <p:nvGrpSpPr>
          <p:cNvPr id="4" name="Group 6"/>
          <p:cNvGrpSpPr>
            <a:grpSpLocks noChangeAspect="1"/>
          </p:cNvGrpSpPr>
          <p:nvPr/>
        </p:nvGrpSpPr>
        <p:grpSpPr bwMode="auto">
          <a:xfrm>
            <a:off x="8610600" y="158147"/>
            <a:ext cx="2765523" cy="907462"/>
            <a:chOff x="3742" y="119"/>
            <a:chExt cx="1905" cy="626"/>
          </a:xfrm>
        </p:grpSpPr>
        <p:sp>
          <p:nvSpPr>
            <p:cNvPr id="5" name="AutoShape 5"/>
            <p:cNvSpPr>
              <a:spLocks noChangeAspect="1" noChangeArrowheads="1" noTextEdit="1"/>
            </p:cNvSpPr>
            <p:nvPr/>
          </p:nvSpPr>
          <p:spPr bwMode="auto">
            <a:xfrm>
              <a:off x="3742" y="119"/>
              <a:ext cx="1905" cy="6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3742" y="119"/>
              <a:ext cx="1905" cy="626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8"/>
            <p:cNvSpPr>
              <a:spLocks noEditPoints="1"/>
            </p:cNvSpPr>
            <p:nvPr/>
          </p:nvSpPr>
          <p:spPr bwMode="auto">
            <a:xfrm>
              <a:off x="4514" y="168"/>
              <a:ext cx="145" cy="158"/>
            </a:xfrm>
            <a:custGeom>
              <a:avLst/>
              <a:gdLst>
                <a:gd name="T0" fmla="*/ 18 w 290"/>
                <a:gd name="T1" fmla="*/ 7 h 318"/>
                <a:gd name="T2" fmla="*/ 17 w 290"/>
                <a:gd name="T3" fmla="*/ 7 h 318"/>
                <a:gd name="T4" fmla="*/ 14 w 290"/>
                <a:gd name="T5" fmla="*/ 8 h 318"/>
                <a:gd name="T6" fmla="*/ 13 w 290"/>
                <a:gd name="T7" fmla="*/ 9 h 318"/>
                <a:gd name="T8" fmla="*/ 12 w 290"/>
                <a:gd name="T9" fmla="*/ 11 h 318"/>
                <a:gd name="T10" fmla="*/ 11 w 290"/>
                <a:gd name="T11" fmla="*/ 13 h 318"/>
                <a:gd name="T12" fmla="*/ 11 w 290"/>
                <a:gd name="T13" fmla="*/ 15 h 318"/>
                <a:gd name="T14" fmla="*/ 25 w 290"/>
                <a:gd name="T15" fmla="*/ 15 h 318"/>
                <a:gd name="T16" fmla="*/ 25 w 290"/>
                <a:gd name="T17" fmla="*/ 13 h 318"/>
                <a:gd name="T18" fmla="*/ 24 w 290"/>
                <a:gd name="T19" fmla="*/ 11 h 318"/>
                <a:gd name="T20" fmla="*/ 23 w 290"/>
                <a:gd name="T21" fmla="*/ 9 h 318"/>
                <a:gd name="T22" fmla="*/ 22 w 290"/>
                <a:gd name="T23" fmla="*/ 8 h 318"/>
                <a:gd name="T24" fmla="*/ 20 w 290"/>
                <a:gd name="T25" fmla="*/ 7 h 318"/>
                <a:gd name="T26" fmla="*/ 18 w 290"/>
                <a:gd name="T27" fmla="*/ 7 h 318"/>
                <a:gd name="T28" fmla="*/ 18 w 290"/>
                <a:gd name="T29" fmla="*/ 0 h 318"/>
                <a:gd name="T30" fmla="*/ 22 w 290"/>
                <a:gd name="T31" fmla="*/ 0 h 318"/>
                <a:gd name="T32" fmla="*/ 26 w 290"/>
                <a:gd name="T33" fmla="*/ 1 h 318"/>
                <a:gd name="T34" fmla="*/ 29 w 290"/>
                <a:gd name="T35" fmla="*/ 3 h 318"/>
                <a:gd name="T36" fmla="*/ 31 w 290"/>
                <a:gd name="T37" fmla="*/ 5 h 318"/>
                <a:gd name="T38" fmla="*/ 34 w 290"/>
                <a:gd name="T39" fmla="*/ 8 h 318"/>
                <a:gd name="T40" fmla="*/ 36 w 290"/>
                <a:gd name="T41" fmla="*/ 11 h 318"/>
                <a:gd name="T42" fmla="*/ 36 w 290"/>
                <a:gd name="T43" fmla="*/ 15 h 318"/>
                <a:gd name="T44" fmla="*/ 36 w 290"/>
                <a:gd name="T45" fmla="*/ 20 h 318"/>
                <a:gd name="T46" fmla="*/ 36 w 290"/>
                <a:gd name="T47" fmla="*/ 21 h 318"/>
                <a:gd name="T48" fmla="*/ 11 w 290"/>
                <a:gd name="T49" fmla="*/ 21 h 318"/>
                <a:gd name="T50" fmla="*/ 11 w 290"/>
                <a:gd name="T51" fmla="*/ 24 h 318"/>
                <a:gd name="T52" fmla="*/ 12 w 290"/>
                <a:gd name="T53" fmla="*/ 27 h 318"/>
                <a:gd name="T54" fmla="*/ 13 w 290"/>
                <a:gd name="T55" fmla="*/ 29 h 318"/>
                <a:gd name="T56" fmla="*/ 14 w 290"/>
                <a:gd name="T57" fmla="*/ 30 h 318"/>
                <a:gd name="T58" fmla="*/ 17 w 290"/>
                <a:gd name="T59" fmla="*/ 31 h 318"/>
                <a:gd name="T60" fmla="*/ 18 w 290"/>
                <a:gd name="T61" fmla="*/ 31 h 318"/>
                <a:gd name="T62" fmla="*/ 20 w 290"/>
                <a:gd name="T63" fmla="*/ 31 h 318"/>
                <a:gd name="T64" fmla="*/ 22 w 290"/>
                <a:gd name="T65" fmla="*/ 30 h 318"/>
                <a:gd name="T66" fmla="*/ 24 w 290"/>
                <a:gd name="T67" fmla="*/ 29 h 318"/>
                <a:gd name="T68" fmla="*/ 25 w 290"/>
                <a:gd name="T69" fmla="*/ 28 h 318"/>
                <a:gd name="T70" fmla="*/ 26 w 290"/>
                <a:gd name="T71" fmla="*/ 26 h 318"/>
                <a:gd name="T72" fmla="*/ 36 w 290"/>
                <a:gd name="T73" fmla="*/ 27 h 318"/>
                <a:gd name="T74" fmla="*/ 35 w 290"/>
                <a:gd name="T75" fmla="*/ 30 h 318"/>
                <a:gd name="T76" fmla="*/ 34 w 290"/>
                <a:gd name="T77" fmla="*/ 33 h 318"/>
                <a:gd name="T78" fmla="*/ 30 w 290"/>
                <a:gd name="T79" fmla="*/ 35 h 318"/>
                <a:gd name="T80" fmla="*/ 28 w 290"/>
                <a:gd name="T81" fmla="*/ 37 h 318"/>
                <a:gd name="T82" fmla="*/ 25 w 290"/>
                <a:gd name="T83" fmla="*/ 38 h 318"/>
                <a:gd name="T84" fmla="*/ 22 w 290"/>
                <a:gd name="T85" fmla="*/ 39 h 318"/>
                <a:gd name="T86" fmla="*/ 18 w 290"/>
                <a:gd name="T87" fmla="*/ 39 h 318"/>
                <a:gd name="T88" fmla="*/ 14 w 290"/>
                <a:gd name="T89" fmla="*/ 39 h 318"/>
                <a:gd name="T90" fmla="*/ 10 w 290"/>
                <a:gd name="T91" fmla="*/ 38 h 318"/>
                <a:gd name="T92" fmla="*/ 7 w 290"/>
                <a:gd name="T93" fmla="*/ 36 h 318"/>
                <a:gd name="T94" fmla="*/ 5 w 290"/>
                <a:gd name="T95" fmla="*/ 34 h 318"/>
                <a:gd name="T96" fmla="*/ 2 w 290"/>
                <a:gd name="T97" fmla="*/ 31 h 318"/>
                <a:gd name="T98" fmla="*/ 1 w 290"/>
                <a:gd name="T99" fmla="*/ 27 h 318"/>
                <a:gd name="T100" fmla="*/ 1 w 290"/>
                <a:gd name="T101" fmla="*/ 24 h 318"/>
                <a:gd name="T102" fmla="*/ 0 w 290"/>
                <a:gd name="T103" fmla="*/ 19 h 318"/>
                <a:gd name="T104" fmla="*/ 1 w 290"/>
                <a:gd name="T105" fmla="*/ 15 h 318"/>
                <a:gd name="T106" fmla="*/ 1 w 290"/>
                <a:gd name="T107" fmla="*/ 12 h 318"/>
                <a:gd name="T108" fmla="*/ 3 w 290"/>
                <a:gd name="T109" fmla="*/ 8 h 318"/>
                <a:gd name="T110" fmla="*/ 5 w 290"/>
                <a:gd name="T111" fmla="*/ 5 h 318"/>
                <a:gd name="T112" fmla="*/ 8 w 290"/>
                <a:gd name="T113" fmla="*/ 3 h 318"/>
                <a:gd name="T114" fmla="*/ 11 w 290"/>
                <a:gd name="T115" fmla="*/ 1 h 318"/>
                <a:gd name="T116" fmla="*/ 14 w 290"/>
                <a:gd name="T117" fmla="*/ 0 h 318"/>
                <a:gd name="T118" fmla="*/ 18 w 290"/>
                <a:gd name="T119" fmla="*/ 0 h 31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90"/>
                <a:gd name="T181" fmla="*/ 0 h 318"/>
                <a:gd name="T182" fmla="*/ 290 w 290"/>
                <a:gd name="T183" fmla="*/ 318 h 31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90" h="318">
                  <a:moveTo>
                    <a:pt x="147" y="58"/>
                  </a:moveTo>
                  <a:lnTo>
                    <a:pt x="131" y="60"/>
                  </a:lnTo>
                  <a:lnTo>
                    <a:pt x="118" y="66"/>
                  </a:lnTo>
                  <a:lnTo>
                    <a:pt x="106" y="75"/>
                  </a:lnTo>
                  <a:lnTo>
                    <a:pt x="98" y="89"/>
                  </a:lnTo>
                  <a:lnTo>
                    <a:pt x="92" y="105"/>
                  </a:lnTo>
                  <a:lnTo>
                    <a:pt x="90" y="125"/>
                  </a:lnTo>
                  <a:lnTo>
                    <a:pt x="203" y="125"/>
                  </a:lnTo>
                  <a:lnTo>
                    <a:pt x="201" y="105"/>
                  </a:lnTo>
                  <a:lnTo>
                    <a:pt x="196" y="88"/>
                  </a:lnTo>
                  <a:lnTo>
                    <a:pt x="187" y="75"/>
                  </a:lnTo>
                  <a:lnTo>
                    <a:pt x="177" y="66"/>
                  </a:lnTo>
                  <a:lnTo>
                    <a:pt x="163" y="60"/>
                  </a:lnTo>
                  <a:lnTo>
                    <a:pt x="147" y="58"/>
                  </a:lnTo>
                  <a:close/>
                  <a:moveTo>
                    <a:pt x="151" y="0"/>
                  </a:moveTo>
                  <a:lnTo>
                    <a:pt x="181" y="2"/>
                  </a:lnTo>
                  <a:lnTo>
                    <a:pt x="209" y="12"/>
                  </a:lnTo>
                  <a:lnTo>
                    <a:pt x="232" y="24"/>
                  </a:lnTo>
                  <a:lnTo>
                    <a:pt x="253" y="43"/>
                  </a:lnTo>
                  <a:lnTo>
                    <a:pt x="269" y="66"/>
                  </a:lnTo>
                  <a:lnTo>
                    <a:pt x="281" y="94"/>
                  </a:lnTo>
                  <a:lnTo>
                    <a:pt x="288" y="126"/>
                  </a:lnTo>
                  <a:lnTo>
                    <a:pt x="290" y="162"/>
                  </a:lnTo>
                  <a:lnTo>
                    <a:pt x="290" y="174"/>
                  </a:lnTo>
                  <a:lnTo>
                    <a:pt x="89" y="174"/>
                  </a:lnTo>
                  <a:lnTo>
                    <a:pt x="91" y="199"/>
                  </a:lnTo>
                  <a:lnTo>
                    <a:pt x="96" y="219"/>
                  </a:lnTo>
                  <a:lnTo>
                    <a:pt x="105" y="234"/>
                  </a:lnTo>
                  <a:lnTo>
                    <a:pt x="117" y="246"/>
                  </a:lnTo>
                  <a:lnTo>
                    <a:pt x="132" y="253"/>
                  </a:lnTo>
                  <a:lnTo>
                    <a:pt x="150" y="255"/>
                  </a:lnTo>
                  <a:lnTo>
                    <a:pt x="166" y="253"/>
                  </a:lnTo>
                  <a:lnTo>
                    <a:pt x="180" y="247"/>
                  </a:lnTo>
                  <a:lnTo>
                    <a:pt x="193" y="239"/>
                  </a:lnTo>
                  <a:lnTo>
                    <a:pt x="202" y="226"/>
                  </a:lnTo>
                  <a:lnTo>
                    <a:pt x="208" y="210"/>
                  </a:lnTo>
                  <a:lnTo>
                    <a:pt x="288" y="217"/>
                  </a:lnTo>
                  <a:lnTo>
                    <a:pt x="277" y="243"/>
                  </a:lnTo>
                  <a:lnTo>
                    <a:pt x="265" y="266"/>
                  </a:lnTo>
                  <a:lnTo>
                    <a:pt x="247" y="284"/>
                  </a:lnTo>
                  <a:lnTo>
                    <a:pt x="226" y="298"/>
                  </a:lnTo>
                  <a:lnTo>
                    <a:pt x="203" y="310"/>
                  </a:lnTo>
                  <a:lnTo>
                    <a:pt x="177" y="315"/>
                  </a:lnTo>
                  <a:lnTo>
                    <a:pt x="148" y="318"/>
                  </a:lnTo>
                  <a:lnTo>
                    <a:pt x="116" y="314"/>
                  </a:lnTo>
                  <a:lnTo>
                    <a:pt x="87" y="306"/>
                  </a:lnTo>
                  <a:lnTo>
                    <a:pt x="61" y="292"/>
                  </a:lnTo>
                  <a:lnTo>
                    <a:pt x="41" y="274"/>
                  </a:lnTo>
                  <a:lnTo>
                    <a:pt x="23" y="251"/>
                  </a:lnTo>
                  <a:lnTo>
                    <a:pt x="10" y="224"/>
                  </a:lnTo>
                  <a:lnTo>
                    <a:pt x="2" y="193"/>
                  </a:lnTo>
                  <a:lnTo>
                    <a:pt x="0" y="159"/>
                  </a:lnTo>
                  <a:lnTo>
                    <a:pt x="2" y="126"/>
                  </a:lnTo>
                  <a:lnTo>
                    <a:pt x="10" y="96"/>
                  </a:lnTo>
                  <a:lnTo>
                    <a:pt x="24" y="68"/>
                  </a:lnTo>
                  <a:lnTo>
                    <a:pt x="42" y="45"/>
                  </a:lnTo>
                  <a:lnTo>
                    <a:pt x="64" y="27"/>
                  </a:lnTo>
                  <a:lnTo>
                    <a:pt x="90" y="12"/>
                  </a:lnTo>
                  <a:lnTo>
                    <a:pt x="119" y="3"/>
                  </a:lnTo>
                  <a:lnTo>
                    <a:pt x="151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9"/>
            <p:cNvSpPr>
              <a:spLocks noEditPoints="1"/>
            </p:cNvSpPr>
            <p:nvPr/>
          </p:nvSpPr>
          <p:spPr bwMode="auto">
            <a:xfrm>
              <a:off x="5502" y="168"/>
              <a:ext cx="145" cy="158"/>
            </a:xfrm>
            <a:custGeom>
              <a:avLst/>
              <a:gdLst>
                <a:gd name="T0" fmla="*/ 18 w 290"/>
                <a:gd name="T1" fmla="*/ 7 h 318"/>
                <a:gd name="T2" fmla="*/ 17 w 290"/>
                <a:gd name="T3" fmla="*/ 7 h 318"/>
                <a:gd name="T4" fmla="*/ 14 w 290"/>
                <a:gd name="T5" fmla="*/ 8 h 318"/>
                <a:gd name="T6" fmla="*/ 13 w 290"/>
                <a:gd name="T7" fmla="*/ 9 h 318"/>
                <a:gd name="T8" fmla="*/ 12 w 290"/>
                <a:gd name="T9" fmla="*/ 11 h 318"/>
                <a:gd name="T10" fmla="*/ 11 w 290"/>
                <a:gd name="T11" fmla="*/ 13 h 318"/>
                <a:gd name="T12" fmla="*/ 11 w 290"/>
                <a:gd name="T13" fmla="*/ 15 h 318"/>
                <a:gd name="T14" fmla="*/ 25 w 290"/>
                <a:gd name="T15" fmla="*/ 15 h 318"/>
                <a:gd name="T16" fmla="*/ 25 w 290"/>
                <a:gd name="T17" fmla="*/ 13 h 318"/>
                <a:gd name="T18" fmla="*/ 24 w 290"/>
                <a:gd name="T19" fmla="*/ 11 h 318"/>
                <a:gd name="T20" fmla="*/ 23 w 290"/>
                <a:gd name="T21" fmla="*/ 9 h 318"/>
                <a:gd name="T22" fmla="*/ 22 w 290"/>
                <a:gd name="T23" fmla="*/ 8 h 318"/>
                <a:gd name="T24" fmla="*/ 20 w 290"/>
                <a:gd name="T25" fmla="*/ 7 h 318"/>
                <a:gd name="T26" fmla="*/ 18 w 290"/>
                <a:gd name="T27" fmla="*/ 7 h 318"/>
                <a:gd name="T28" fmla="*/ 18 w 290"/>
                <a:gd name="T29" fmla="*/ 0 h 318"/>
                <a:gd name="T30" fmla="*/ 22 w 290"/>
                <a:gd name="T31" fmla="*/ 0 h 318"/>
                <a:gd name="T32" fmla="*/ 26 w 290"/>
                <a:gd name="T33" fmla="*/ 1 h 318"/>
                <a:gd name="T34" fmla="*/ 29 w 290"/>
                <a:gd name="T35" fmla="*/ 3 h 318"/>
                <a:gd name="T36" fmla="*/ 31 w 290"/>
                <a:gd name="T37" fmla="*/ 5 h 318"/>
                <a:gd name="T38" fmla="*/ 34 w 290"/>
                <a:gd name="T39" fmla="*/ 8 h 318"/>
                <a:gd name="T40" fmla="*/ 36 w 290"/>
                <a:gd name="T41" fmla="*/ 11 h 318"/>
                <a:gd name="T42" fmla="*/ 36 w 290"/>
                <a:gd name="T43" fmla="*/ 15 h 318"/>
                <a:gd name="T44" fmla="*/ 36 w 290"/>
                <a:gd name="T45" fmla="*/ 20 h 318"/>
                <a:gd name="T46" fmla="*/ 36 w 290"/>
                <a:gd name="T47" fmla="*/ 21 h 318"/>
                <a:gd name="T48" fmla="*/ 11 w 290"/>
                <a:gd name="T49" fmla="*/ 21 h 318"/>
                <a:gd name="T50" fmla="*/ 11 w 290"/>
                <a:gd name="T51" fmla="*/ 24 h 318"/>
                <a:gd name="T52" fmla="*/ 12 w 290"/>
                <a:gd name="T53" fmla="*/ 27 h 318"/>
                <a:gd name="T54" fmla="*/ 13 w 290"/>
                <a:gd name="T55" fmla="*/ 29 h 318"/>
                <a:gd name="T56" fmla="*/ 14 w 290"/>
                <a:gd name="T57" fmla="*/ 30 h 318"/>
                <a:gd name="T58" fmla="*/ 17 w 290"/>
                <a:gd name="T59" fmla="*/ 31 h 318"/>
                <a:gd name="T60" fmla="*/ 18 w 290"/>
                <a:gd name="T61" fmla="*/ 31 h 318"/>
                <a:gd name="T62" fmla="*/ 20 w 290"/>
                <a:gd name="T63" fmla="*/ 31 h 318"/>
                <a:gd name="T64" fmla="*/ 22 w 290"/>
                <a:gd name="T65" fmla="*/ 30 h 318"/>
                <a:gd name="T66" fmla="*/ 24 w 290"/>
                <a:gd name="T67" fmla="*/ 29 h 318"/>
                <a:gd name="T68" fmla="*/ 25 w 290"/>
                <a:gd name="T69" fmla="*/ 28 h 318"/>
                <a:gd name="T70" fmla="*/ 26 w 290"/>
                <a:gd name="T71" fmla="*/ 26 h 318"/>
                <a:gd name="T72" fmla="*/ 36 w 290"/>
                <a:gd name="T73" fmla="*/ 27 h 318"/>
                <a:gd name="T74" fmla="*/ 35 w 290"/>
                <a:gd name="T75" fmla="*/ 30 h 318"/>
                <a:gd name="T76" fmla="*/ 34 w 290"/>
                <a:gd name="T77" fmla="*/ 33 h 318"/>
                <a:gd name="T78" fmla="*/ 30 w 290"/>
                <a:gd name="T79" fmla="*/ 35 h 318"/>
                <a:gd name="T80" fmla="*/ 28 w 290"/>
                <a:gd name="T81" fmla="*/ 37 h 318"/>
                <a:gd name="T82" fmla="*/ 25 w 290"/>
                <a:gd name="T83" fmla="*/ 38 h 318"/>
                <a:gd name="T84" fmla="*/ 22 w 290"/>
                <a:gd name="T85" fmla="*/ 39 h 318"/>
                <a:gd name="T86" fmla="*/ 18 w 290"/>
                <a:gd name="T87" fmla="*/ 39 h 318"/>
                <a:gd name="T88" fmla="*/ 14 w 290"/>
                <a:gd name="T89" fmla="*/ 39 h 318"/>
                <a:gd name="T90" fmla="*/ 10 w 290"/>
                <a:gd name="T91" fmla="*/ 38 h 318"/>
                <a:gd name="T92" fmla="*/ 7 w 290"/>
                <a:gd name="T93" fmla="*/ 36 h 318"/>
                <a:gd name="T94" fmla="*/ 5 w 290"/>
                <a:gd name="T95" fmla="*/ 34 h 318"/>
                <a:gd name="T96" fmla="*/ 2 w 290"/>
                <a:gd name="T97" fmla="*/ 31 h 318"/>
                <a:gd name="T98" fmla="*/ 1 w 290"/>
                <a:gd name="T99" fmla="*/ 27 h 318"/>
                <a:gd name="T100" fmla="*/ 1 w 290"/>
                <a:gd name="T101" fmla="*/ 24 h 318"/>
                <a:gd name="T102" fmla="*/ 0 w 290"/>
                <a:gd name="T103" fmla="*/ 19 h 318"/>
                <a:gd name="T104" fmla="*/ 1 w 290"/>
                <a:gd name="T105" fmla="*/ 15 h 318"/>
                <a:gd name="T106" fmla="*/ 1 w 290"/>
                <a:gd name="T107" fmla="*/ 12 h 318"/>
                <a:gd name="T108" fmla="*/ 3 w 290"/>
                <a:gd name="T109" fmla="*/ 8 h 318"/>
                <a:gd name="T110" fmla="*/ 5 w 290"/>
                <a:gd name="T111" fmla="*/ 5 h 318"/>
                <a:gd name="T112" fmla="*/ 8 w 290"/>
                <a:gd name="T113" fmla="*/ 3 h 318"/>
                <a:gd name="T114" fmla="*/ 11 w 290"/>
                <a:gd name="T115" fmla="*/ 1 h 318"/>
                <a:gd name="T116" fmla="*/ 14 w 290"/>
                <a:gd name="T117" fmla="*/ 0 h 318"/>
                <a:gd name="T118" fmla="*/ 18 w 290"/>
                <a:gd name="T119" fmla="*/ 0 h 31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90"/>
                <a:gd name="T181" fmla="*/ 0 h 318"/>
                <a:gd name="T182" fmla="*/ 290 w 290"/>
                <a:gd name="T183" fmla="*/ 318 h 31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90" h="318">
                  <a:moveTo>
                    <a:pt x="147" y="58"/>
                  </a:moveTo>
                  <a:lnTo>
                    <a:pt x="131" y="60"/>
                  </a:lnTo>
                  <a:lnTo>
                    <a:pt x="118" y="66"/>
                  </a:lnTo>
                  <a:lnTo>
                    <a:pt x="106" y="75"/>
                  </a:lnTo>
                  <a:lnTo>
                    <a:pt x="98" y="89"/>
                  </a:lnTo>
                  <a:lnTo>
                    <a:pt x="93" y="105"/>
                  </a:lnTo>
                  <a:lnTo>
                    <a:pt x="90" y="125"/>
                  </a:lnTo>
                  <a:lnTo>
                    <a:pt x="203" y="125"/>
                  </a:lnTo>
                  <a:lnTo>
                    <a:pt x="201" y="105"/>
                  </a:lnTo>
                  <a:lnTo>
                    <a:pt x="196" y="88"/>
                  </a:lnTo>
                  <a:lnTo>
                    <a:pt x="187" y="75"/>
                  </a:lnTo>
                  <a:lnTo>
                    <a:pt x="177" y="66"/>
                  </a:lnTo>
                  <a:lnTo>
                    <a:pt x="163" y="60"/>
                  </a:lnTo>
                  <a:lnTo>
                    <a:pt x="147" y="58"/>
                  </a:lnTo>
                  <a:close/>
                  <a:moveTo>
                    <a:pt x="151" y="0"/>
                  </a:moveTo>
                  <a:lnTo>
                    <a:pt x="181" y="2"/>
                  </a:lnTo>
                  <a:lnTo>
                    <a:pt x="209" y="12"/>
                  </a:lnTo>
                  <a:lnTo>
                    <a:pt x="232" y="24"/>
                  </a:lnTo>
                  <a:lnTo>
                    <a:pt x="253" y="43"/>
                  </a:lnTo>
                  <a:lnTo>
                    <a:pt x="269" y="66"/>
                  </a:lnTo>
                  <a:lnTo>
                    <a:pt x="281" y="94"/>
                  </a:lnTo>
                  <a:lnTo>
                    <a:pt x="288" y="126"/>
                  </a:lnTo>
                  <a:lnTo>
                    <a:pt x="290" y="162"/>
                  </a:lnTo>
                  <a:lnTo>
                    <a:pt x="290" y="174"/>
                  </a:lnTo>
                  <a:lnTo>
                    <a:pt x="89" y="174"/>
                  </a:lnTo>
                  <a:lnTo>
                    <a:pt x="91" y="199"/>
                  </a:lnTo>
                  <a:lnTo>
                    <a:pt x="96" y="219"/>
                  </a:lnTo>
                  <a:lnTo>
                    <a:pt x="105" y="234"/>
                  </a:lnTo>
                  <a:lnTo>
                    <a:pt x="117" y="246"/>
                  </a:lnTo>
                  <a:lnTo>
                    <a:pt x="132" y="253"/>
                  </a:lnTo>
                  <a:lnTo>
                    <a:pt x="150" y="255"/>
                  </a:lnTo>
                  <a:lnTo>
                    <a:pt x="166" y="253"/>
                  </a:lnTo>
                  <a:lnTo>
                    <a:pt x="180" y="247"/>
                  </a:lnTo>
                  <a:lnTo>
                    <a:pt x="193" y="239"/>
                  </a:lnTo>
                  <a:lnTo>
                    <a:pt x="202" y="226"/>
                  </a:lnTo>
                  <a:lnTo>
                    <a:pt x="208" y="210"/>
                  </a:lnTo>
                  <a:lnTo>
                    <a:pt x="288" y="217"/>
                  </a:lnTo>
                  <a:lnTo>
                    <a:pt x="277" y="243"/>
                  </a:lnTo>
                  <a:lnTo>
                    <a:pt x="265" y="266"/>
                  </a:lnTo>
                  <a:lnTo>
                    <a:pt x="247" y="284"/>
                  </a:lnTo>
                  <a:lnTo>
                    <a:pt x="226" y="298"/>
                  </a:lnTo>
                  <a:lnTo>
                    <a:pt x="203" y="310"/>
                  </a:lnTo>
                  <a:lnTo>
                    <a:pt x="177" y="315"/>
                  </a:lnTo>
                  <a:lnTo>
                    <a:pt x="148" y="318"/>
                  </a:lnTo>
                  <a:lnTo>
                    <a:pt x="116" y="314"/>
                  </a:lnTo>
                  <a:lnTo>
                    <a:pt x="87" y="306"/>
                  </a:lnTo>
                  <a:lnTo>
                    <a:pt x="61" y="292"/>
                  </a:lnTo>
                  <a:lnTo>
                    <a:pt x="41" y="274"/>
                  </a:lnTo>
                  <a:lnTo>
                    <a:pt x="23" y="251"/>
                  </a:lnTo>
                  <a:lnTo>
                    <a:pt x="11" y="224"/>
                  </a:lnTo>
                  <a:lnTo>
                    <a:pt x="2" y="193"/>
                  </a:lnTo>
                  <a:lnTo>
                    <a:pt x="0" y="159"/>
                  </a:lnTo>
                  <a:lnTo>
                    <a:pt x="2" y="126"/>
                  </a:lnTo>
                  <a:lnTo>
                    <a:pt x="12" y="96"/>
                  </a:lnTo>
                  <a:lnTo>
                    <a:pt x="24" y="68"/>
                  </a:lnTo>
                  <a:lnTo>
                    <a:pt x="42" y="45"/>
                  </a:lnTo>
                  <a:lnTo>
                    <a:pt x="64" y="27"/>
                  </a:lnTo>
                  <a:lnTo>
                    <a:pt x="90" y="12"/>
                  </a:lnTo>
                  <a:lnTo>
                    <a:pt x="119" y="3"/>
                  </a:lnTo>
                  <a:lnTo>
                    <a:pt x="151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0"/>
            <p:cNvSpPr>
              <a:spLocks/>
            </p:cNvSpPr>
            <p:nvPr/>
          </p:nvSpPr>
          <p:spPr bwMode="auto">
            <a:xfrm>
              <a:off x="4663" y="172"/>
              <a:ext cx="212" cy="150"/>
            </a:xfrm>
            <a:custGeom>
              <a:avLst/>
              <a:gdLst>
                <a:gd name="T0" fmla="*/ 0 w 424"/>
                <a:gd name="T1" fmla="*/ 0 h 301"/>
                <a:gd name="T2" fmla="*/ 12 w 424"/>
                <a:gd name="T3" fmla="*/ 0 h 301"/>
                <a:gd name="T4" fmla="*/ 18 w 424"/>
                <a:gd name="T5" fmla="*/ 22 h 301"/>
                <a:gd name="T6" fmla="*/ 23 w 424"/>
                <a:gd name="T7" fmla="*/ 0 h 301"/>
                <a:gd name="T8" fmla="*/ 33 w 424"/>
                <a:gd name="T9" fmla="*/ 0 h 301"/>
                <a:gd name="T10" fmla="*/ 38 w 424"/>
                <a:gd name="T11" fmla="*/ 22 h 301"/>
                <a:gd name="T12" fmla="*/ 45 w 424"/>
                <a:gd name="T13" fmla="*/ 0 h 301"/>
                <a:gd name="T14" fmla="*/ 53 w 424"/>
                <a:gd name="T15" fmla="*/ 0 h 301"/>
                <a:gd name="T16" fmla="*/ 43 w 424"/>
                <a:gd name="T17" fmla="*/ 37 h 301"/>
                <a:gd name="T18" fmla="*/ 33 w 424"/>
                <a:gd name="T19" fmla="*/ 37 h 301"/>
                <a:gd name="T20" fmla="*/ 27 w 424"/>
                <a:gd name="T21" fmla="*/ 13 h 301"/>
                <a:gd name="T22" fmla="*/ 20 w 424"/>
                <a:gd name="T23" fmla="*/ 37 h 301"/>
                <a:gd name="T24" fmla="*/ 11 w 424"/>
                <a:gd name="T25" fmla="*/ 37 h 301"/>
                <a:gd name="T26" fmla="*/ 0 w 424"/>
                <a:gd name="T27" fmla="*/ 0 h 30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424"/>
                <a:gd name="T43" fmla="*/ 0 h 301"/>
                <a:gd name="T44" fmla="*/ 424 w 424"/>
                <a:gd name="T45" fmla="*/ 301 h 30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424" h="301">
                  <a:moveTo>
                    <a:pt x="0" y="0"/>
                  </a:moveTo>
                  <a:lnTo>
                    <a:pt x="95" y="0"/>
                  </a:lnTo>
                  <a:lnTo>
                    <a:pt x="137" y="177"/>
                  </a:lnTo>
                  <a:lnTo>
                    <a:pt x="180" y="0"/>
                  </a:lnTo>
                  <a:lnTo>
                    <a:pt x="258" y="0"/>
                  </a:lnTo>
                  <a:lnTo>
                    <a:pt x="301" y="179"/>
                  </a:lnTo>
                  <a:lnTo>
                    <a:pt x="353" y="0"/>
                  </a:lnTo>
                  <a:lnTo>
                    <a:pt x="424" y="0"/>
                  </a:lnTo>
                  <a:lnTo>
                    <a:pt x="337" y="301"/>
                  </a:lnTo>
                  <a:lnTo>
                    <a:pt x="259" y="301"/>
                  </a:lnTo>
                  <a:lnTo>
                    <a:pt x="209" y="105"/>
                  </a:lnTo>
                  <a:lnTo>
                    <a:pt x="159" y="301"/>
                  </a:lnTo>
                  <a:lnTo>
                    <a:pt x="87" y="30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1"/>
            <p:cNvSpPr>
              <a:spLocks/>
            </p:cNvSpPr>
            <p:nvPr/>
          </p:nvSpPr>
          <p:spPr bwMode="auto">
            <a:xfrm>
              <a:off x="4876" y="168"/>
              <a:ext cx="146" cy="158"/>
            </a:xfrm>
            <a:custGeom>
              <a:avLst/>
              <a:gdLst>
                <a:gd name="T0" fmla="*/ 20 w 292"/>
                <a:gd name="T1" fmla="*/ 0 h 318"/>
                <a:gd name="T2" fmla="*/ 23 w 292"/>
                <a:gd name="T3" fmla="*/ 0 h 318"/>
                <a:gd name="T4" fmla="*/ 27 w 292"/>
                <a:gd name="T5" fmla="*/ 1 h 318"/>
                <a:gd name="T6" fmla="*/ 30 w 292"/>
                <a:gd name="T7" fmla="*/ 2 h 318"/>
                <a:gd name="T8" fmla="*/ 33 w 292"/>
                <a:gd name="T9" fmla="*/ 4 h 318"/>
                <a:gd name="T10" fmla="*/ 35 w 292"/>
                <a:gd name="T11" fmla="*/ 7 h 318"/>
                <a:gd name="T12" fmla="*/ 36 w 292"/>
                <a:gd name="T13" fmla="*/ 10 h 318"/>
                <a:gd name="T14" fmla="*/ 37 w 292"/>
                <a:gd name="T15" fmla="*/ 14 h 318"/>
                <a:gd name="T16" fmla="*/ 26 w 292"/>
                <a:gd name="T17" fmla="*/ 15 h 318"/>
                <a:gd name="T18" fmla="*/ 26 w 292"/>
                <a:gd name="T19" fmla="*/ 12 h 318"/>
                <a:gd name="T20" fmla="*/ 25 w 292"/>
                <a:gd name="T21" fmla="*/ 10 h 318"/>
                <a:gd name="T22" fmla="*/ 23 w 292"/>
                <a:gd name="T23" fmla="*/ 9 h 318"/>
                <a:gd name="T24" fmla="*/ 21 w 292"/>
                <a:gd name="T25" fmla="*/ 8 h 318"/>
                <a:gd name="T26" fmla="*/ 19 w 292"/>
                <a:gd name="T27" fmla="*/ 7 h 318"/>
                <a:gd name="T28" fmla="*/ 18 w 292"/>
                <a:gd name="T29" fmla="*/ 8 h 318"/>
                <a:gd name="T30" fmla="*/ 16 w 292"/>
                <a:gd name="T31" fmla="*/ 8 h 318"/>
                <a:gd name="T32" fmla="*/ 14 w 292"/>
                <a:gd name="T33" fmla="*/ 10 h 318"/>
                <a:gd name="T34" fmla="*/ 13 w 292"/>
                <a:gd name="T35" fmla="*/ 11 h 318"/>
                <a:gd name="T36" fmla="*/ 12 w 292"/>
                <a:gd name="T37" fmla="*/ 13 h 318"/>
                <a:gd name="T38" fmla="*/ 11 w 292"/>
                <a:gd name="T39" fmla="*/ 16 h 318"/>
                <a:gd name="T40" fmla="*/ 11 w 292"/>
                <a:gd name="T41" fmla="*/ 19 h 318"/>
                <a:gd name="T42" fmla="*/ 11 w 292"/>
                <a:gd name="T43" fmla="*/ 22 h 318"/>
                <a:gd name="T44" fmla="*/ 12 w 292"/>
                <a:gd name="T45" fmla="*/ 25 h 318"/>
                <a:gd name="T46" fmla="*/ 13 w 292"/>
                <a:gd name="T47" fmla="*/ 27 h 318"/>
                <a:gd name="T48" fmla="*/ 14 w 292"/>
                <a:gd name="T49" fmla="*/ 29 h 318"/>
                <a:gd name="T50" fmla="*/ 15 w 292"/>
                <a:gd name="T51" fmla="*/ 30 h 318"/>
                <a:gd name="T52" fmla="*/ 18 w 292"/>
                <a:gd name="T53" fmla="*/ 31 h 318"/>
                <a:gd name="T54" fmla="*/ 19 w 292"/>
                <a:gd name="T55" fmla="*/ 31 h 318"/>
                <a:gd name="T56" fmla="*/ 21 w 292"/>
                <a:gd name="T57" fmla="*/ 31 h 318"/>
                <a:gd name="T58" fmla="*/ 22 w 292"/>
                <a:gd name="T59" fmla="*/ 31 h 318"/>
                <a:gd name="T60" fmla="*/ 24 w 292"/>
                <a:gd name="T61" fmla="*/ 29 h 318"/>
                <a:gd name="T62" fmla="*/ 25 w 292"/>
                <a:gd name="T63" fmla="*/ 28 h 318"/>
                <a:gd name="T64" fmla="*/ 26 w 292"/>
                <a:gd name="T65" fmla="*/ 26 h 318"/>
                <a:gd name="T66" fmla="*/ 27 w 292"/>
                <a:gd name="T67" fmla="*/ 24 h 318"/>
                <a:gd name="T68" fmla="*/ 37 w 292"/>
                <a:gd name="T69" fmla="*/ 25 h 318"/>
                <a:gd name="T70" fmla="*/ 36 w 292"/>
                <a:gd name="T71" fmla="*/ 28 h 318"/>
                <a:gd name="T72" fmla="*/ 35 w 292"/>
                <a:gd name="T73" fmla="*/ 31 h 318"/>
                <a:gd name="T74" fmla="*/ 31 w 292"/>
                <a:gd name="T75" fmla="*/ 34 h 318"/>
                <a:gd name="T76" fmla="*/ 29 w 292"/>
                <a:gd name="T77" fmla="*/ 36 h 318"/>
                <a:gd name="T78" fmla="*/ 26 w 292"/>
                <a:gd name="T79" fmla="*/ 38 h 318"/>
                <a:gd name="T80" fmla="*/ 22 w 292"/>
                <a:gd name="T81" fmla="*/ 39 h 318"/>
                <a:gd name="T82" fmla="*/ 18 w 292"/>
                <a:gd name="T83" fmla="*/ 39 h 318"/>
                <a:gd name="T84" fmla="*/ 14 w 292"/>
                <a:gd name="T85" fmla="*/ 39 h 318"/>
                <a:gd name="T86" fmla="*/ 11 w 292"/>
                <a:gd name="T87" fmla="*/ 38 h 318"/>
                <a:gd name="T88" fmla="*/ 7 w 292"/>
                <a:gd name="T89" fmla="*/ 36 h 318"/>
                <a:gd name="T90" fmla="*/ 5 w 292"/>
                <a:gd name="T91" fmla="*/ 34 h 318"/>
                <a:gd name="T92" fmla="*/ 2 w 292"/>
                <a:gd name="T93" fmla="*/ 31 h 318"/>
                <a:gd name="T94" fmla="*/ 1 w 292"/>
                <a:gd name="T95" fmla="*/ 27 h 318"/>
                <a:gd name="T96" fmla="*/ 1 w 292"/>
                <a:gd name="T97" fmla="*/ 24 h 318"/>
                <a:gd name="T98" fmla="*/ 0 w 292"/>
                <a:gd name="T99" fmla="*/ 19 h 318"/>
                <a:gd name="T100" fmla="*/ 1 w 292"/>
                <a:gd name="T101" fmla="*/ 15 h 318"/>
                <a:gd name="T102" fmla="*/ 1 w 292"/>
                <a:gd name="T103" fmla="*/ 11 h 318"/>
                <a:gd name="T104" fmla="*/ 3 w 292"/>
                <a:gd name="T105" fmla="*/ 8 h 318"/>
                <a:gd name="T106" fmla="*/ 5 w 292"/>
                <a:gd name="T107" fmla="*/ 5 h 318"/>
                <a:gd name="T108" fmla="*/ 9 w 292"/>
                <a:gd name="T109" fmla="*/ 3 h 318"/>
                <a:gd name="T110" fmla="*/ 12 w 292"/>
                <a:gd name="T111" fmla="*/ 1 h 318"/>
                <a:gd name="T112" fmla="*/ 15 w 292"/>
                <a:gd name="T113" fmla="*/ 0 h 318"/>
                <a:gd name="T114" fmla="*/ 20 w 292"/>
                <a:gd name="T115" fmla="*/ 0 h 31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92"/>
                <a:gd name="T175" fmla="*/ 0 h 318"/>
                <a:gd name="T176" fmla="*/ 292 w 292"/>
                <a:gd name="T177" fmla="*/ 318 h 318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92" h="318">
                  <a:moveTo>
                    <a:pt x="162" y="0"/>
                  </a:moveTo>
                  <a:lnTo>
                    <a:pt x="191" y="2"/>
                  </a:lnTo>
                  <a:lnTo>
                    <a:pt x="217" y="10"/>
                  </a:lnTo>
                  <a:lnTo>
                    <a:pt x="240" y="22"/>
                  </a:lnTo>
                  <a:lnTo>
                    <a:pt x="260" y="39"/>
                  </a:lnTo>
                  <a:lnTo>
                    <a:pt x="275" y="60"/>
                  </a:lnTo>
                  <a:lnTo>
                    <a:pt x="285" y="85"/>
                  </a:lnTo>
                  <a:lnTo>
                    <a:pt x="292" y="114"/>
                  </a:lnTo>
                  <a:lnTo>
                    <a:pt x="215" y="122"/>
                  </a:lnTo>
                  <a:lnTo>
                    <a:pt x="209" y="101"/>
                  </a:lnTo>
                  <a:lnTo>
                    <a:pt x="200" y="84"/>
                  </a:lnTo>
                  <a:lnTo>
                    <a:pt x="188" y="72"/>
                  </a:lnTo>
                  <a:lnTo>
                    <a:pt x="173" y="64"/>
                  </a:lnTo>
                  <a:lnTo>
                    <a:pt x="158" y="61"/>
                  </a:lnTo>
                  <a:lnTo>
                    <a:pt x="143" y="64"/>
                  </a:lnTo>
                  <a:lnTo>
                    <a:pt x="128" y="69"/>
                  </a:lnTo>
                  <a:lnTo>
                    <a:pt x="117" y="80"/>
                  </a:lnTo>
                  <a:lnTo>
                    <a:pt x="106" y="94"/>
                  </a:lnTo>
                  <a:lnTo>
                    <a:pt x="99" y="111"/>
                  </a:lnTo>
                  <a:lnTo>
                    <a:pt x="95" y="133"/>
                  </a:lnTo>
                  <a:lnTo>
                    <a:pt x="92" y="158"/>
                  </a:lnTo>
                  <a:lnTo>
                    <a:pt x="94" y="184"/>
                  </a:lnTo>
                  <a:lnTo>
                    <a:pt x="98" y="206"/>
                  </a:lnTo>
                  <a:lnTo>
                    <a:pt x="105" y="224"/>
                  </a:lnTo>
                  <a:lnTo>
                    <a:pt x="114" y="238"/>
                  </a:lnTo>
                  <a:lnTo>
                    <a:pt x="126" y="248"/>
                  </a:lnTo>
                  <a:lnTo>
                    <a:pt x="140" y="254"/>
                  </a:lnTo>
                  <a:lnTo>
                    <a:pt x="155" y="256"/>
                  </a:lnTo>
                  <a:lnTo>
                    <a:pt x="169" y="254"/>
                  </a:lnTo>
                  <a:lnTo>
                    <a:pt x="183" y="249"/>
                  </a:lnTo>
                  <a:lnTo>
                    <a:pt x="194" y="240"/>
                  </a:lnTo>
                  <a:lnTo>
                    <a:pt x="204" y="229"/>
                  </a:lnTo>
                  <a:lnTo>
                    <a:pt x="211" y="214"/>
                  </a:lnTo>
                  <a:lnTo>
                    <a:pt x="216" y="195"/>
                  </a:lnTo>
                  <a:lnTo>
                    <a:pt x="291" y="203"/>
                  </a:lnTo>
                  <a:lnTo>
                    <a:pt x="284" y="232"/>
                  </a:lnTo>
                  <a:lnTo>
                    <a:pt x="273" y="256"/>
                  </a:lnTo>
                  <a:lnTo>
                    <a:pt x="255" y="278"/>
                  </a:lnTo>
                  <a:lnTo>
                    <a:pt x="235" y="295"/>
                  </a:lnTo>
                  <a:lnTo>
                    <a:pt x="209" y="307"/>
                  </a:lnTo>
                  <a:lnTo>
                    <a:pt x="180" y="315"/>
                  </a:lnTo>
                  <a:lnTo>
                    <a:pt x="149" y="318"/>
                  </a:lnTo>
                  <a:lnTo>
                    <a:pt x="117" y="314"/>
                  </a:lnTo>
                  <a:lnTo>
                    <a:pt x="88" y="306"/>
                  </a:lnTo>
                  <a:lnTo>
                    <a:pt x="62" y="292"/>
                  </a:lnTo>
                  <a:lnTo>
                    <a:pt x="40" y="274"/>
                  </a:lnTo>
                  <a:lnTo>
                    <a:pt x="23" y="251"/>
                  </a:lnTo>
                  <a:lnTo>
                    <a:pt x="10" y="224"/>
                  </a:lnTo>
                  <a:lnTo>
                    <a:pt x="2" y="193"/>
                  </a:lnTo>
                  <a:lnTo>
                    <a:pt x="0" y="159"/>
                  </a:lnTo>
                  <a:lnTo>
                    <a:pt x="4" y="125"/>
                  </a:lnTo>
                  <a:lnTo>
                    <a:pt x="13" y="94"/>
                  </a:lnTo>
                  <a:lnTo>
                    <a:pt x="27" y="67"/>
                  </a:lnTo>
                  <a:lnTo>
                    <a:pt x="45" y="44"/>
                  </a:lnTo>
                  <a:lnTo>
                    <a:pt x="68" y="25"/>
                  </a:lnTo>
                  <a:lnTo>
                    <a:pt x="96" y="12"/>
                  </a:lnTo>
                  <a:lnTo>
                    <a:pt x="127" y="3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2"/>
            <p:cNvSpPr>
              <a:spLocks noEditPoints="1"/>
            </p:cNvSpPr>
            <p:nvPr/>
          </p:nvSpPr>
          <p:spPr bwMode="auto">
            <a:xfrm>
              <a:off x="5034" y="168"/>
              <a:ext cx="142" cy="158"/>
            </a:xfrm>
            <a:custGeom>
              <a:avLst/>
              <a:gdLst>
                <a:gd name="T0" fmla="*/ 20 w 283"/>
                <a:gd name="T1" fmla="*/ 20 h 318"/>
                <a:gd name="T2" fmla="*/ 15 w 283"/>
                <a:gd name="T3" fmla="*/ 22 h 318"/>
                <a:gd name="T4" fmla="*/ 12 w 283"/>
                <a:gd name="T5" fmla="*/ 25 h 318"/>
                <a:gd name="T6" fmla="*/ 12 w 283"/>
                <a:gd name="T7" fmla="*/ 29 h 318"/>
                <a:gd name="T8" fmla="*/ 13 w 283"/>
                <a:gd name="T9" fmla="*/ 31 h 318"/>
                <a:gd name="T10" fmla="*/ 17 w 283"/>
                <a:gd name="T11" fmla="*/ 32 h 318"/>
                <a:gd name="T12" fmla="*/ 21 w 283"/>
                <a:gd name="T13" fmla="*/ 30 h 318"/>
                <a:gd name="T14" fmla="*/ 24 w 283"/>
                <a:gd name="T15" fmla="*/ 26 h 318"/>
                <a:gd name="T16" fmla="*/ 25 w 283"/>
                <a:gd name="T17" fmla="*/ 20 h 318"/>
                <a:gd name="T18" fmla="*/ 23 w 283"/>
                <a:gd name="T19" fmla="*/ 0 h 318"/>
                <a:gd name="T20" fmla="*/ 29 w 283"/>
                <a:gd name="T21" fmla="*/ 2 h 318"/>
                <a:gd name="T22" fmla="*/ 33 w 283"/>
                <a:gd name="T23" fmla="*/ 5 h 318"/>
                <a:gd name="T24" fmla="*/ 35 w 283"/>
                <a:gd name="T25" fmla="*/ 11 h 318"/>
                <a:gd name="T26" fmla="*/ 35 w 283"/>
                <a:gd name="T27" fmla="*/ 31 h 318"/>
                <a:gd name="T28" fmla="*/ 35 w 283"/>
                <a:gd name="T29" fmla="*/ 36 h 318"/>
                <a:gd name="T30" fmla="*/ 25 w 283"/>
                <a:gd name="T31" fmla="*/ 38 h 318"/>
                <a:gd name="T32" fmla="*/ 25 w 283"/>
                <a:gd name="T33" fmla="*/ 32 h 318"/>
                <a:gd name="T34" fmla="*/ 21 w 283"/>
                <a:gd name="T35" fmla="*/ 37 h 318"/>
                <a:gd name="T36" fmla="*/ 16 w 283"/>
                <a:gd name="T37" fmla="*/ 39 h 318"/>
                <a:gd name="T38" fmla="*/ 10 w 283"/>
                <a:gd name="T39" fmla="*/ 39 h 318"/>
                <a:gd name="T40" fmla="*/ 5 w 283"/>
                <a:gd name="T41" fmla="*/ 37 h 318"/>
                <a:gd name="T42" fmla="*/ 2 w 283"/>
                <a:gd name="T43" fmla="*/ 33 h 318"/>
                <a:gd name="T44" fmla="*/ 0 w 283"/>
                <a:gd name="T45" fmla="*/ 28 h 318"/>
                <a:gd name="T46" fmla="*/ 2 w 283"/>
                <a:gd name="T47" fmla="*/ 22 h 318"/>
                <a:gd name="T48" fmla="*/ 5 w 283"/>
                <a:gd name="T49" fmla="*/ 18 h 318"/>
                <a:gd name="T50" fmla="*/ 11 w 283"/>
                <a:gd name="T51" fmla="*/ 16 h 318"/>
                <a:gd name="T52" fmla="*/ 19 w 283"/>
                <a:gd name="T53" fmla="*/ 14 h 318"/>
                <a:gd name="T54" fmla="*/ 25 w 283"/>
                <a:gd name="T55" fmla="*/ 12 h 318"/>
                <a:gd name="T56" fmla="*/ 23 w 283"/>
                <a:gd name="T57" fmla="*/ 9 h 318"/>
                <a:gd name="T58" fmla="*/ 21 w 283"/>
                <a:gd name="T59" fmla="*/ 7 h 318"/>
                <a:gd name="T60" fmla="*/ 16 w 283"/>
                <a:gd name="T61" fmla="*/ 7 h 318"/>
                <a:gd name="T62" fmla="*/ 13 w 283"/>
                <a:gd name="T63" fmla="*/ 9 h 318"/>
                <a:gd name="T64" fmla="*/ 11 w 283"/>
                <a:gd name="T65" fmla="*/ 12 h 318"/>
                <a:gd name="T66" fmla="*/ 2 w 283"/>
                <a:gd name="T67" fmla="*/ 8 h 318"/>
                <a:gd name="T68" fmla="*/ 6 w 283"/>
                <a:gd name="T69" fmla="*/ 3 h 318"/>
                <a:gd name="T70" fmla="*/ 12 w 283"/>
                <a:gd name="T71" fmla="*/ 1 h 318"/>
                <a:gd name="T72" fmla="*/ 19 w 283"/>
                <a:gd name="T73" fmla="*/ 0 h 31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83"/>
                <a:gd name="T112" fmla="*/ 0 h 318"/>
                <a:gd name="T113" fmla="*/ 283 w 283"/>
                <a:gd name="T114" fmla="*/ 318 h 318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83" h="318">
                  <a:moveTo>
                    <a:pt x="193" y="162"/>
                  </a:moveTo>
                  <a:lnTo>
                    <a:pt x="160" y="164"/>
                  </a:lnTo>
                  <a:lnTo>
                    <a:pt x="135" y="170"/>
                  </a:lnTo>
                  <a:lnTo>
                    <a:pt x="114" y="178"/>
                  </a:lnTo>
                  <a:lnTo>
                    <a:pt x="99" y="189"/>
                  </a:lnTo>
                  <a:lnTo>
                    <a:pt x="91" y="203"/>
                  </a:lnTo>
                  <a:lnTo>
                    <a:pt x="87" y="219"/>
                  </a:lnTo>
                  <a:lnTo>
                    <a:pt x="90" y="233"/>
                  </a:lnTo>
                  <a:lnTo>
                    <a:pt x="94" y="244"/>
                  </a:lnTo>
                  <a:lnTo>
                    <a:pt x="104" y="252"/>
                  </a:lnTo>
                  <a:lnTo>
                    <a:pt x="116" y="258"/>
                  </a:lnTo>
                  <a:lnTo>
                    <a:pt x="131" y="259"/>
                  </a:lnTo>
                  <a:lnTo>
                    <a:pt x="151" y="255"/>
                  </a:lnTo>
                  <a:lnTo>
                    <a:pt x="168" y="246"/>
                  </a:lnTo>
                  <a:lnTo>
                    <a:pt x="181" y="231"/>
                  </a:lnTo>
                  <a:lnTo>
                    <a:pt x="189" y="213"/>
                  </a:lnTo>
                  <a:lnTo>
                    <a:pt x="193" y="189"/>
                  </a:lnTo>
                  <a:lnTo>
                    <a:pt x="193" y="162"/>
                  </a:lnTo>
                  <a:close/>
                  <a:moveTo>
                    <a:pt x="150" y="0"/>
                  </a:moveTo>
                  <a:lnTo>
                    <a:pt x="181" y="1"/>
                  </a:lnTo>
                  <a:lnTo>
                    <a:pt x="208" y="7"/>
                  </a:lnTo>
                  <a:lnTo>
                    <a:pt x="228" y="16"/>
                  </a:lnTo>
                  <a:lnTo>
                    <a:pt x="246" y="28"/>
                  </a:lnTo>
                  <a:lnTo>
                    <a:pt x="258" y="45"/>
                  </a:lnTo>
                  <a:lnTo>
                    <a:pt x="268" y="65"/>
                  </a:lnTo>
                  <a:lnTo>
                    <a:pt x="273" y="89"/>
                  </a:lnTo>
                  <a:lnTo>
                    <a:pt x="275" y="118"/>
                  </a:lnTo>
                  <a:lnTo>
                    <a:pt x="275" y="252"/>
                  </a:lnTo>
                  <a:lnTo>
                    <a:pt x="276" y="275"/>
                  </a:lnTo>
                  <a:lnTo>
                    <a:pt x="278" y="293"/>
                  </a:lnTo>
                  <a:lnTo>
                    <a:pt x="283" y="310"/>
                  </a:lnTo>
                  <a:lnTo>
                    <a:pt x="199" y="310"/>
                  </a:lnTo>
                  <a:lnTo>
                    <a:pt x="196" y="286"/>
                  </a:lnTo>
                  <a:lnTo>
                    <a:pt x="195" y="261"/>
                  </a:lnTo>
                  <a:lnTo>
                    <a:pt x="181" y="281"/>
                  </a:lnTo>
                  <a:lnTo>
                    <a:pt x="165" y="297"/>
                  </a:lnTo>
                  <a:lnTo>
                    <a:pt x="146" y="308"/>
                  </a:lnTo>
                  <a:lnTo>
                    <a:pt x="124" y="315"/>
                  </a:lnTo>
                  <a:lnTo>
                    <a:pt x="100" y="318"/>
                  </a:lnTo>
                  <a:lnTo>
                    <a:pt x="75" y="315"/>
                  </a:lnTo>
                  <a:lnTo>
                    <a:pt x="53" y="310"/>
                  </a:lnTo>
                  <a:lnTo>
                    <a:pt x="34" y="299"/>
                  </a:lnTo>
                  <a:lnTo>
                    <a:pt x="19" y="285"/>
                  </a:lnTo>
                  <a:lnTo>
                    <a:pt x="9" y="268"/>
                  </a:lnTo>
                  <a:lnTo>
                    <a:pt x="2" y="248"/>
                  </a:lnTo>
                  <a:lnTo>
                    <a:pt x="0" y="225"/>
                  </a:lnTo>
                  <a:lnTo>
                    <a:pt x="2" y="203"/>
                  </a:lnTo>
                  <a:lnTo>
                    <a:pt x="9" y="184"/>
                  </a:lnTo>
                  <a:lnTo>
                    <a:pt x="22" y="165"/>
                  </a:lnTo>
                  <a:lnTo>
                    <a:pt x="38" y="151"/>
                  </a:lnTo>
                  <a:lnTo>
                    <a:pt x="60" y="139"/>
                  </a:lnTo>
                  <a:lnTo>
                    <a:pt x="85" y="129"/>
                  </a:lnTo>
                  <a:lnTo>
                    <a:pt x="116" y="121"/>
                  </a:lnTo>
                  <a:lnTo>
                    <a:pt x="152" y="118"/>
                  </a:lnTo>
                  <a:lnTo>
                    <a:pt x="193" y="116"/>
                  </a:lnTo>
                  <a:lnTo>
                    <a:pt x="193" y="103"/>
                  </a:lnTo>
                  <a:lnTo>
                    <a:pt x="190" y="87"/>
                  </a:lnTo>
                  <a:lnTo>
                    <a:pt x="184" y="74"/>
                  </a:lnTo>
                  <a:lnTo>
                    <a:pt x="175" y="65"/>
                  </a:lnTo>
                  <a:lnTo>
                    <a:pt x="162" y="59"/>
                  </a:lnTo>
                  <a:lnTo>
                    <a:pt x="145" y="57"/>
                  </a:lnTo>
                  <a:lnTo>
                    <a:pt x="126" y="59"/>
                  </a:lnTo>
                  <a:lnTo>
                    <a:pt x="109" y="64"/>
                  </a:lnTo>
                  <a:lnTo>
                    <a:pt x="98" y="73"/>
                  </a:lnTo>
                  <a:lnTo>
                    <a:pt x="90" y="84"/>
                  </a:lnTo>
                  <a:lnTo>
                    <a:pt x="85" y="99"/>
                  </a:lnTo>
                  <a:lnTo>
                    <a:pt x="8" y="90"/>
                  </a:lnTo>
                  <a:lnTo>
                    <a:pt x="16" y="67"/>
                  </a:lnTo>
                  <a:lnTo>
                    <a:pt x="27" y="46"/>
                  </a:lnTo>
                  <a:lnTo>
                    <a:pt x="44" y="30"/>
                  </a:lnTo>
                  <a:lnTo>
                    <a:pt x="64" y="17"/>
                  </a:lnTo>
                  <a:lnTo>
                    <a:pt x="89" y="8"/>
                  </a:lnTo>
                  <a:lnTo>
                    <a:pt x="117" y="2"/>
                  </a:lnTo>
                  <a:lnTo>
                    <a:pt x="150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3"/>
            <p:cNvSpPr>
              <a:spLocks/>
            </p:cNvSpPr>
            <p:nvPr/>
          </p:nvSpPr>
          <p:spPr bwMode="auto">
            <a:xfrm>
              <a:off x="5189" y="168"/>
              <a:ext cx="133" cy="158"/>
            </a:xfrm>
            <a:custGeom>
              <a:avLst/>
              <a:gdLst>
                <a:gd name="T0" fmla="*/ 20 w 267"/>
                <a:gd name="T1" fmla="*/ 1 h 316"/>
                <a:gd name="T2" fmla="*/ 26 w 267"/>
                <a:gd name="T3" fmla="*/ 2 h 316"/>
                <a:gd name="T4" fmla="*/ 30 w 267"/>
                <a:gd name="T5" fmla="*/ 6 h 316"/>
                <a:gd name="T6" fmla="*/ 23 w 267"/>
                <a:gd name="T7" fmla="*/ 11 h 316"/>
                <a:gd name="T8" fmla="*/ 20 w 267"/>
                <a:gd name="T9" fmla="*/ 9 h 316"/>
                <a:gd name="T10" fmla="*/ 16 w 267"/>
                <a:gd name="T11" fmla="*/ 7 h 316"/>
                <a:gd name="T12" fmla="*/ 12 w 267"/>
                <a:gd name="T13" fmla="*/ 9 h 316"/>
                <a:gd name="T14" fmla="*/ 11 w 267"/>
                <a:gd name="T15" fmla="*/ 10 h 316"/>
                <a:gd name="T16" fmla="*/ 11 w 267"/>
                <a:gd name="T17" fmla="*/ 13 h 316"/>
                <a:gd name="T18" fmla="*/ 14 w 267"/>
                <a:gd name="T19" fmla="*/ 14 h 316"/>
                <a:gd name="T20" fmla="*/ 18 w 267"/>
                <a:gd name="T21" fmla="*/ 14 h 316"/>
                <a:gd name="T22" fmla="*/ 24 w 267"/>
                <a:gd name="T23" fmla="*/ 17 h 316"/>
                <a:gd name="T24" fmla="*/ 29 w 267"/>
                <a:gd name="T25" fmla="*/ 19 h 316"/>
                <a:gd name="T26" fmla="*/ 32 w 267"/>
                <a:gd name="T27" fmla="*/ 22 h 316"/>
                <a:gd name="T28" fmla="*/ 33 w 267"/>
                <a:gd name="T29" fmla="*/ 26 h 316"/>
                <a:gd name="T30" fmla="*/ 32 w 267"/>
                <a:gd name="T31" fmla="*/ 31 h 316"/>
                <a:gd name="T32" fmla="*/ 28 w 267"/>
                <a:gd name="T33" fmla="*/ 36 h 316"/>
                <a:gd name="T34" fmla="*/ 23 w 267"/>
                <a:gd name="T35" fmla="*/ 39 h 316"/>
                <a:gd name="T36" fmla="*/ 16 w 267"/>
                <a:gd name="T37" fmla="*/ 40 h 316"/>
                <a:gd name="T38" fmla="*/ 9 w 267"/>
                <a:gd name="T39" fmla="*/ 39 h 316"/>
                <a:gd name="T40" fmla="*/ 4 w 267"/>
                <a:gd name="T41" fmla="*/ 36 h 316"/>
                <a:gd name="T42" fmla="*/ 1 w 267"/>
                <a:gd name="T43" fmla="*/ 31 h 316"/>
                <a:gd name="T44" fmla="*/ 8 w 267"/>
                <a:gd name="T45" fmla="*/ 26 h 316"/>
                <a:gd name="T46" fmla="*/ 10 w 267"/>
                <a:gd name="T47" fmla="*/ 30 h 316"/>
                <a:gd name="T48" fmla="*/ 14 w 267"/>
                <a:gd name="T49" fmla="*/ 32 h 316"/>
                <a:gd name="T50" fmla="*/ 19 w 267"/>
                <a:gd name="T51" fmla="*/ 33 h 316"/>
                <a:gd name="T52" fmla="*/ 22 w 267"/>
                <a:gd name="T53" fmla="*/ 30 h 316"/>
                <a:gd name="T54" fmla="*/ 23 w 267"/>
                <a:gd name="T55" fmla="*/ 28 h 316"/>
                <a:gd name="T56" fmla="*/ 22 w 267"/>
                <a:gd name="T57" fmla="*/ 25 h 316"/>
                <a:gd name="T58" fmla="*/ 19 w 267"/>
                <a:gd name="T59" fmla="*/ 24 h 316"/>
                <a:gd name="T60" fmla="*/ 14 w 267"/>
                <a:gd name="T61" fmla="*/ 24 h 316"/>
                <a:gd name="T62" fmla="*/ 8 w 267"/>
                <a:gd name="T63" fmla="*/ 22 h 316"/>
                <a:gd name="T64" fmla="*/ 4 w 267"/>
                <a:gd name="T65" fmla="*/ 20 h 316"/>
                <a:gd name="T66" fmla="*/ 1 w 267"/>
                <a:gd name="T67" fmla="*/ 15 h 316"/>
                <a:gd name="T68" fmla="*/ 1 w 267"/>
                <a:gd name="T69" fmla="*/ 10 h 316"/>
                <a:gd name="T70" fmla="*/ 4 w 267"/>
                <a:gd name="T71" fmla="*/ 5 h 316"/>
                <a:gd name="T72" fmla="*/ 9 w 267"/>
                <a:gd name="T73" fmla="*/ 1 h 316"/>
                <a:gd name="T74" fmla="*/ 16 w 267"/>
                <a:gd name="T75" fmla="*/ 0 h 31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267"/>
                <a:gd name="T115" fmla="*/ 0 h 316"/>
                <a:gd name="T116" fmla="*/ 267 w 267"/>
                <a:gd name="T117" fmla="*/ 316 h 31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267" h="316">
                  <a:moveTo>
                    <a:pt x="133" y="0"/>
                  </a:moveTo>
                  <a:lnTo>
                    <a:pt x="162" y="2"/>
                  </a:lnTo>
                  <a:lnTo>
                    <a:pt x="188" y="9"/>
                  </a:lnTo>
                  <a:lnTo>
                    <a:pt x="210" y="20"/>
                  </a:lnTo>
                  <a:lnTo>
                    <a:pt x="229" y="36"/>
                  </a:lnTo>
                  <a:lnTo>
                    <a:pt x="244" y="55"/>
                  </a:lnTo>
                  <a:lnTo>
                    <a:pt x="254" y="79"/>
                  </a:lnTo>
                  <a:lnTo>
                    <a:pt x="187" y="91"/>
                  </a:lnTo>
                  <a:lnTo>
                    <a:pt x="178" y="76"/>
                  </a:lnTo>
                  <a:lnTo>
                    <a:pt x="166" y="66"/>
                  </a:lnTo>
                  <a:lnTo>
                    <a:pt x="150" y="60"/>
                  </a:lnTo>
                  <a:lnTo>
                    <a:pt x="131" y="58"/>
                  </a:lnTo>
                  <a:lnTo>
                    <a:pt x="112" y="60"/>
                  </a:lnTo>
                  <a:lnTo>
                    <a:pt x="99" y="65"/>
                  </a:lnTo>
                  <a:lnTo>
                    <a:pt x="90" y="74"/>
                  </a:lnTo>
                  <a:lnTo>
                    <a:pt x="88" y="87"/>
                  </a:lnTo>
                  <a:lnTo>
                    <a:pt x="90" y="96"/>
                  </a:lnTo>
                  <a:lnTo>
                    <a:pt x="95" y="104"/>
                  </a:lnTo>
                  <a:lnTo>
                    <a:pt x="103" y="109"/>
                  </a:lnTo>
                  <a:lnTo>
                    <a:pt x="116" y="112"/>
                  </a:lnTo>
                  <a:lnTo>
                    <a:pt x="131" y="116"/>
                  </a:lnTo>
                  <a:lnTo>
                    <a:pt x="149" y="119"/>
                  </a:lnTo>
                  <a:lnTo>
                    <a:pt x="170" y="124"/>
                  </a:lnTo>
                  <a:lnTo>
                    <a:pt x="196" y="131"/>
                  </a:lnTo>
                  <a:lnTo>
                    <a:pt x="218" y="139"/>
                  </a:lnTo>
                  <a:lnTo>
                    <a:pt x="236" y="149"/>
                  </a:lnTo>
                  <a:lnTo>
                    <a:pt x="249" y="162"/>
                  </a:lnTo>
                  <a:lnTo>
                    <a:pt x="259" y="176"/>
                  </a:lnTo>
                  <a:lnTo>
                    <a:pt x="264" y="193"/>
                  </a:lnTo>
                  <a:lnTo>
                    <a:pt x="267" y="214"/>
                  </a:lnTo>
                  <a:lnTo>
                    <a:pt x="264" y="236"/>
                  </a:lnTo>
                  <a:lnTo>
                    <a:pt x="258" y="255"/>
                  </a:lnTo>
                  <a:lnTo>
                    <a:pt x="246" y="273"/>
                  </a:lnTo>
                  <a:lnTo>
                    <a:pt x="231" y="288"/>
                  </a:lnTo>
                  <a:lnTo>
                    <a:pt x="213" y="300"/>
                  </a:lnTo>
                  <a:lnTo>
                    <a:pt x="189" y="308"/>
                  </a:lnTo>
                  <a:lnTo>
                    <a:pt x="162" y="314"/>
                  </a:lnTo>
                  <a:lnTo>
                    <a:pt x="132" y="316"/>
                  </a:lnTo>
                  <a:lnTo>
                    <a:pt x="103" y="314"/>
                  </a:lnTo>
                  <a:lnTo>
                    <a:pt x="77" y="308"/>
                  </a:lnTo>
                  <a:lnTo>
                    <a:pt x="55" y="298"/>
                  </a:lnTo>
                  <a:lnTo>
                    <a:pt x="36" y="285"/>
                  </a:lnTo>
                  <a:lnTo>
                    <a:pt x="20" y="268"/>
                  </a:lnTo>
                  <a:lnTo>
                    <a:pt x="8" y="248"/>
                  </a:lnTo>
                  <a:lnTo>
                    <a:pt x="0" y="225"/>
                  </a:lnTo>
                  <a:lnTo>
                    <a:pt x="69" y="215"/>
                  </a:lnTo>
                  <a:lnTo>
                    <a:pt x="75" y="230"/>
                  </a:lnTo>
                  <a:lnTo>
                    <a:pt x="85" y="243"/>
                  </a:lnTo>
                  <a:lnTo>
                    <a:pt x="100" y="252"/>
                  </a:lnTo>
                  <a:lnTo>
                    <a:pt x="118" y="256"/>
                  </a:lnTo>
                  <a:lnTo>
                    <a:pt x="139" y="259"/>
                  </a:lnTo>
                  <a:lnTo>
                    <a:pt x="156" y="258"/>
                  </a:lnTo>
                  <a:lnTo>
                    <a:pt x="170" y="253"/>
                  </a:lnTo>
                  <a:lnTo>
                    <a:pt x="180" y="246"/>
                  </a:lnTo>
                  <a:lnTo>
                    <a:pt x="186" y="237"/>
                  </a:lnTo>
                  <a:lnTo>
                    <a:pt x="188" y="225"/>
                  </a:lnTo>
                  <a:lnTo>
                    <a:pt x="186" y="215"/>
                  </a:lnTo>
                  <a:lnTo>
                    <a:pt x="180" y="207"/>
                  </a:lnTo>
                  <a:lnTo>
                    <a:pt x="170" y="202"/>
                  </a:lnTo>
                  <a:lnTo>
                    <a:pt x="156" y="199"/>
                  </a:lnTo>
                  <a:lnTo>
                    <a:pt x="140" y="195"/>
                  </a:lnTo>
                  <a:lnTo>
                    <a:pt x="119" y="192"/>
                  </a:lnTo>
                  <a:lnTo>
                    <a:pt x="90" y="185"/>
                  </a:lnTo>
                  <a:lnTo>
                    <a:pt x="67" y="176"/>
                  </a:lnTo>
                  <a:lnTo>
                    <a:pt x="47" y="165"/>
                  </a:lnTo>
                  <a:lnTo>
                    <a:pt x="32" y="154"/>
                  </a:lnTo>
                  <a:lnTo>
                    <a:pt x="21" y="137"/>
                  </a:lnTo>
                  <a:lnTo>
                    <a:pt x="15" y="120"/>
                  </a:lnTo>
                  <a:lnTo>
                    <a:pt x="13" y="98"/>
                  </a:lnTo>
                  <a:lnTo>
                    <a:pt x="15" y="75"/>
                  </a:lnTo>
                  <a:lnTo>
                    <a:pt x="23" y="54"/>
                  </a:lnTo>
                  <a:lnTo>
                    <a:pt x="36" y="36"/>
                  </a:lnTo>
                  <a:lnTo>
                    <a:pt x="54" y="21"/>
                  </a:lnTo>
                  <a:lnTo>
                    <a:pt x="76" y="9"/>
                  </a:lnTo>
                  <a:lnTo>
                    <a:pt x="103" y="2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5440" y="119"/>
              <a:ext cx="43" cy="203"/>
            </a:xfrm>
            <a:prstGeom prst="rect">
              <a:avLst/>
            </a:prstGeom>
            <a:solidFill>
              <a:srgbClr val="000D9E"/>
            </a:solidFill>
            <a:ln w="0">
              <a:solidFill>
                <a:srgbClr val="000D9E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5"/>
            <p:cNvSpPr>
              <a:spLocks/>
            </p:cNvSpPr>
            <p:nvPr/>
          </p:nvSpPr>
          <p:spPr bwMode="auto">
            <a:xfrm>
              <a:off x="4509" y="414"/>
              <a:ext cx="170" cy="142"/>
            </a:xfrm>
            <a:custGeom>
              <a:avLst/>
              <a:gdLst>
                <a:gd name="T0" fmla="*/ 13 w 339"/>
                <a:gd name="T1" fmla="*/ 7 h 285"/>
                <a:gd name="T2" fmla="*/ 17 w 339"/>
                <a:gd name="T3" fmla="*/ 3 h 285"/>
                <a:gd name="T4" fmla="*/ 21 w 339"/>
                <a:gd name="T5" fmla="*/ 0 h 285"/>
                <a:gd name="T6" fmla="*/ 26 w 339"/>
                <a:gd name="T7" fmla="*/ 0 h 285"/>
                <a:gd name="T8" fmla="*/ 30 w 339"/>
                <a:gd name="T9" fmla="*/ 0 h 285"/>
                <a:gd name="T10" fmla="*/ 33 w 339"/>
                <a:gd name="T11" fmla="*/ 2 h 285"/>
                <a:gd name="T12" fmla="*/ 35 w 339"/>
                <a:gd name="T13" fmla="*/ 5 h 285"/>
                <a:gd name="T14" fmla="*/ 37 w 339"/>
                <a:gd name="T15" fmla="*/ 10 h 285"/>
                <a:gd name="T16" fmla="*/ 37 w 339"/>
                <a:gd name="T17" fmla="*/ 29 h 285"/>
                <a:gd name="T18" fmla="*/ 37 w 339"/>
                <a:gd name="T19" fmla="*/ 31 h 285"/>
                <a:gd name="T20" fmla="*/ 39 w 339"/>
                <a:gd name="T21" fmla="*/ 32 h 285"/>
                <a:gd name="T22" fmla="*/ 43 w 339"/>
                <a:gd name="T23" fmla="*/ 32 h 285"/>
                <a:gd name="T24" fmla="*/ 25 w 339"/>
                <a:gd name="T25" fmla="*/ 35 h 285"/>
                <a:gd name="T26" fmla="*/ 26 w 339"/>
                <a:gd name="T27" fmla="*/ 32 h 285"/>
                <a:gd name="T28" fmla="*/ 30 w 339"/>
                <a:gd name="T29" fmla="*/ 32 h 285"/>
                <a:gd name="T30" fmla="*/ 31 w 339"/>
                <a:gd name="T31" fmla="*/ 29 h 285"/>
                <a:gd name="T32" fmla="*/ 30 w 339"/>
                <a:gd name="T33" fmla="*/ 11 h 285"/>
                <a:gd name="T34" fmla="*/ 29 w 339"/>
                <a:gd name="T35" fmla="*/ 7 h 285"/>
                <a:gd name="T36" fmla="*/ 27 w 339"/>
                <a:gd name="T37" fmla="*/ 5 h 285"/>
                <a:gd name="T38" fmla="*/ 23 w 339"/>
                <a:gd name="T39" fmla="*/ 4 h 285"/>
                <a:gd name="T40" fmla="*/ 18 w 339"/>
                <a:gd name="T41" fmla="*/ 5 h 285"/>
                <a:gd name="T42" fmla="*/ 14 w 339"/>
                <a:gd name="T43" fmla="*/ 10 h 285"/>
                <a:gd name="T44" fmla="*/ 13 w 339"/>
                <a:gd name="T45" fmla="*/ 16 h 285"/>
                <a:gd name="T46" fmla="*/ 13 w 339"/>
                <a:gd name="T47" fmla="*/ 30 h 285"/>
                <a:gd name="T48" fmla="*/ 14 w 339"/>
                <a:gd name="T49" fmla="*/ 32 h 285"/>
                <a:gd name="T50" fmla="*/ 17 w 339"/>
                <a:gd name="T51" fmla="*/ 32 h 285"/>
                <a:gd name="T52" fmla="*/ 19 w 339"/>
                <a:gd name="T53" fmla="*/ 35 h 285"/>
                <a:gd name="T54" fmla="*/ 1 w 339"/>
                <a:gd name="T55" fmla="*/ 32 h 285"/>
                <a:gd name="T56" fmla="*/ 5 w 339"/>
                <a:gd name="T57" fmla="*/ 32 h 285"/>
                <a:gd name="T58" fmla="*/ 6 w 339"/>
                <a:gd name="T59" fmla="*/ 31 h 285"/>
                <a:gd name="T60" fmla="*/ 7 w 339"/>
                <a:gd name="T61" fmla="*/ 30 h 285"/>
                <a:gd name="T62" fmla="*/ 6 w 339"/>
                <a:gd name="T63" fmla="*/ 5 h 285"/>
                <a:gd name="T64" fmla="*/ 4 w 339"/>
                <a:gd name="T65" fmla="*/ 3 h 285"/>
                <a:gd name="T66" fmla="*/ 0 w 339"/>
                <a:gd name="T67" fmla="*/ 3 h 285"/>
                <a:gd name="T68" fmla="*/ 13 w 339"/>
                <a:gd name="T69" fmla="*/ 0 h 28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39"/>
                <a:gd name="T106" fmla="*/ 0 h 285"/>
                <a:gd name="T107" fmla="*/ 339 w 339"/>
                <a:gd name="T108" fmla="*/ 285 h 28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39" h="285">
                  <a:moveTo>
                    <a:pt x="98" y="0"/>
                  </a:moveTo>
                  <a:lnTo>
                    <a:pt x="103" y="62"/>
                  </a:lnTo>
                  <a:lnTo>
                    <a:pt x="115" y="44"/>
                  </a:lnTo>
                  <a:lnTo>
                    <a:pt x="130" y="28"/>
                  </a:lnTo>
                  <a:lnTo>
                    <a:pt x="147" y="16"/>
                  </a:lnTo>
                  <a:lnTo>
                    <a:pt x="164" y="7"/>
                  </a:lnTo>
                  <a:lnTo>
                    <a:pt x="182" y="2"/>
                  </a:lnTo>
                  <a:lnTo>
                    <a:pt x="203" y="0"/>
                  </a:lnTo>
                  <a:lnTo>
                    <a:pt x="220" y="1"/>
                  </a:lnTo>
                  <a:lnTo>
                    <a:pt x="235" y="5"/>
                  </a:lnTo>
                  <a:lnTo>
                    <a:pt x="249" y="12"/>
                  </a:lnTo>
                  <a:lnTo>
                    <a:pt x="261" y="20"/>
                  </a:lnTo>
                  <a:lnTo>
                    <a:pt x="271" y="31"/>
                  </a:lnTo>
                  <a:lnTo>
                    <a:pt x="279" y="46"/>
                  </a:lnTo>
                  <a:lnTo>
                    <a:pt x="286" y="62"/>
                  </a:lnTo>
                  <a:lnTo>
                    <a:pt x="290" y="80"/>
                  </a:lnTo>
                  <a:lnTo>
                    <a:pt x="291" y="98"/>
                  </a:lnTo>
                  <a:lnTo>
                    <a:pt x="291" y="236"/>
                  </a:lnTo>
                  <a:lnTo>
                    <a:pt x="292" y="245"/>
                  </a:lnTo>
                  <a:lnTo>
                    <a:pt x="294" y="252"/>
                  </a:lnTo>
                  <a:lnTo>
                    <a:pt x="298" y="256"/>
                  </a:lnTo>
                  <a:lnTo>
                    <a:pt x="307" y="262"/>
                  </a:lnTo>
                  <a:lnTo>
                    <a:pt x="320" y="263"/>
                  </a:lnTo>
                  <a:lnTo>
                    <a:pt x="339" y="263"/>
                  </a:lnTo>
                  <a:lnTo>
                    <a:pt x="339" y="285"/>
                  </a:lnTo>
                  <a:lnTo>
                    <a:pt x="193" y="285"/>
                  </a:lnTo>
                  <a:lnTo>
                    <a:pt x="193" y="263"/>
                  </a:lnTo>
                  <a:lnTo>
                    <a:pt x="207" y="263"/>
                  </a:lnTo>
                  <a:lnTo>
                    <a:pt x="223" y="262"/>
                  </a:lnTo>
                  <a:lnTo>
                    <a:pt x="234" y="258"/>
                  </a:lnTo>
                  <a:lnTo>
                    <a:pt x="239" y="250"/>
                  </a:lnTo>
                  <a:lnTo>
                    <a:pt x="241" y="238"/>
                  </a:lnTo>
                  <a:lnTo>
                    <a:pt x="241" y="119"/>
                  </a:lnTo>
                  <a:lnTo>
                    <a:pt x="240" y="95"/>
                  </a:lnTo>
                  <a:lnTo>
                    <a:pt x="237" y="76"/>
                  </a:lnTo>
                  <a:lnTo>
                    <a:pt x="230" y="61"/>
                  </a:lnTo>
                  <a:lnTo>
                    <a:pt x="220" y="50"/>
                  </a:lnTo>
                  <a:lnTo>
                    <a:pt x="209" y="42"/>
                  </a:lnTo>
                  <a:lnTo>
                    <a:pt x="195" y="36"/>
                  </a:lnTo>
                  <a:lnTo>
                    <a:pt x="180" y="35"/>
                  </a:lnTo>
                  <a:lnTo>
                    <a:pt x="159" y="38"/>
                  </a:lnTo>
                  <a:lnTo>
                    <a:pt x="141" y="46"/>
                  </a:lnTo>
                  <a:lnTo>
                    <a:pt x="125" y="61"/>
                  </a:lnTo>
                  <a:lnTo>
                    <a:pt x="112" y="81"/>
                  </a:lnTo>
                  <a:lnTo>
                    <a:pt x="105" y="105"/>
                  </a:lnTo>
                  <a:lnTo>
                    <a:pt x="103" y="132"/>
                  </a:lnTo>
                  <a:lnTo>
                    <a:pt x="103" y="236"/>
                  </a:lnTo>
                  <a:lnTo>
                    <a:pt x="104" y="245"/>
                  </a:lnTo>
                  <a:lnTo>
                    <a:pt x="106" y="252"/>
                  </a:lnTo>
                  <a:lnTo>
                    <a:pt x="110" y="256"/>
                  </a:lnTo>
                  <a:lnTo>
                    <a:pt x="119" y="262"/>
                  </a:lnTo>
                  <a:lnTo>
                    <a:pt x="132" y="263"/>
                  </a:lnTo>
                  <a:lnTo>
                    <a:pt x="151" y="263"/>
                  </a:lnTo>
                  <a:lnTo>
                    <a:pt x="151" y="285"/>
                  </a:lnTo>
                  <a:lnTo>
                    <a:pt x="2" y="285"/>
                  </a:lnTo>
                  <a:lnTo>
                    <a:pt x="2" y="263"/>
                  </a:lnTo>
                  <a:lnTo>
                    <a:pt x="21" y="263"/>
                  </a:lnTo>
                  <a:lnTo>
                    <a:pt x="33" y="262"/>
                  </a:lnTo>
                  <a:lnTo>
                    <a:pt x="44" y="258"/>
                  </a:lnTo>
                  <a:lnTo>
                    <a:pt x="47" y="254"/>
                  </a:lnTo>
                  <a:lnTo>
                    <a:pt x="48" y="251"/>
                  </a:lnTo>
                  <a:lnTo>
                    <a:pt x="51" y="247"/>
                  </a:lnTo>
                  <a:lnTo>
                    <a:pt x="51" y="61"/>
                  </a:lnTo>
                  <a:lnTo>
                    <a:pt x="48" y="46"/>
                  </a:lnTo>
                  <a:lnTo>
                    <a:pt x="41" y="34"/>
                  </a:lnTo>
                  <a:lnTo>
                    <a:pt x="29" y="27"/>
                  </a:lnTo>
                  <a:lnTo>
                    <a:pt x="14" y="24"/>
                  </a:lnTo>
                  <a:lnTo>
                    <a:pt x="0" y="24"/>
                  </a:lnTo>
                  <a:lnTo>
                    <a:pt x="0" y="5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6"/>
            <p:cNvSpPr>
              <a:spLocks noEditPoints="1"/>
            </p:cNvSpPr>
            <p:nvPr/>
          </p:nvSpPr>
          <p:spPr bwMode="auto">
            <a:xfrm>
              <a:off x="4682" y="358"/>
              <a:ext cx="83" cy="198"/>
            </a:xfrm>
            <a:custGeom>
              <a:avLst/>
              <a:gdLst>
                <a:gd name="T0" fmla="*/ 14 w 166"/>
                <a:gd name="T1" fmla="*/ 14 h 396"/>
                <a:gd name="T2" fmla="*/ 14 w 166"/>
                <a:gd name="T3" fmla="*/ 45 h 396"/>
                <a:gd name="T4" fmla="*/ 14 w 166"/>
                <a:gd name="T5" fmla="*/ 46 h 396"/>
                <a:gd name="T6" fmla="*/ 14 w 166"/>
                <a:gd name="T7" fmla="*/ 47 h 396"/>
                <a:gd name="T8" fmla="*/ 15 w 166"/>
                <a:gd name="T9" fmla="*/ 47 h 396"/>
                <a:gd name="T10" fmla="*/ 15 w 166"/>
                <a:gd name="T11" fmla="*/ 47 h 396"/>
                <a:gd name="T12" fmla="*/ 17 w 166"/>
                <a:gd name="T13" fmla="*/ 47 h 396"/>
                <a:gd name="T14" fmla="*/ 21 w 166"/>
                <a:gd name="T15" fmla="*/ 47 h 396"/>
                <a:gd name="T16" fmla="*/ 21 w 166"/>
                <a:gd name="T17" fmla="*/ 50 h 396"/>
                <a:gd name="T18" fmla="*/ 1 w 166"/>
                <a:gd name="T19" fmla="*/ 50 h 396"/>
                <a:gd name="T20" fmla="*/ 1 w 166"/>
                <a:gd name="T21" fmla="*/ 47 h 396"/>
                <a:gd name="T22" fmla="*/ 5 w 166"/>
                <a:gd name="T23" fmla="*/ 47 h 396"/>
                <a:gd name="T24" fmla="*/ 6 w 166"/>
                <a:gd name="T25" fmla="*/ 47 h 396"/>
                <a:gd name="T26" fmla="*/ 7 w 166"/>
                <a:gd name="T27" fmla="*/ 46 h 396"/>
                <a:gd name="T28" fmla="*/ 7 w 166"/>
                <a:gd name="T29" fmla="*/ 46 h 396"/>
                <a:gd name="T30" fmla="*/ 7 w 166"/>
                <a:gd name="T31" fmla="*/ 44 h 396"/>
                <a:gd name="T32" fmla="*/ 7 w 166"/>
                <a:gd name="T33" fmla="*/ 22 h 396"/>
                <a:gd name="T34" fmla="*/ 7 w 166"/>
                <a:gd name="T35" fmla="*/ 21 h 396"/>
                <a:gd name="T36" fmla="*/ 7 w 166"/>
                <a:gd name="T37" fmla="*/ 20 h 396"/>
                <a:gd name="T38" fmla="*/ 6 w 166"/>
                <a:gd name="T39" fmla="*/ 19 h 396"/>
                <a:gd name="T40" fmla="*/ 5 w 166"/>
                <a:gd name="T41" fmla="*/ 18 h 396"/>
                <a:gd name="T42" fmla="*/ 3 w 166"/>
                <a:gd name="T43" fmla="*/ 18 h 396"/>
                <a:gd name="T44" fmla="*/ 0 w 166"/>
                <a:gd name="T45" fmla="*/ 18 h 396"/>
                <a:gd name="T46" fmla="*/ 0 w 166"/>
                <a:gd name="T47" fmla="*/ 14 h 396"/>
                <a:gd name="T48" fmla="*/ 14 w 166"/>
                <a:gd name="T49" fmla="*/ 14 h 396"/>
                <a:gd name="T50" fmla="*/ 10 w 166"/>
                <a:gd name="T51" fmla="*/ 0 h 396"/>
                <a:gd name="T52" fmla="*/ 11 w 166"/>
                <a:gd name="T53" fmla="*/ 1 h 396"/>
                <a:gd name="T54" fmla="*/ 12 w 166"/>
                <a:gd name="T55" fmla="*/ 2 h 396"/>
                <a:gd name="T56" fmla="*/ 13 w 166"/>
                <a:gd name="T57" fmla="*/ 3 h 396"/>
                <a:gd name="T58" fmla="*/ 14 w 166"/>
                <a:gd name="T59" fmla="*/ 5 h 396"/>
                <a:gd name="T60" fmla="*/ 13 w 166"/>
                <a:gd name="T61" fmla="*/ 6 h 396"/>
                <a:gd name="T62" fmla="*/ 12 w 166"/>
                <a:gd name="T63" fmla="*/ 7 h 396"/>
                <a:gd name="T64" fmla="*/ 11 w 166"/>
                <a:gd name="T65" fmla="*/ 9 h 396"/>
                <a:gd name="T66" fmla="*/ 10 w 166"/>
                <a:gd name="T67" fmla="*/ 9 h 396"/>
                <a:gd name="T68" fmla="*/ 9 w 166"/>
                <a:gd name="T69" fmla="*/ 9 h 396"/>
                <a:gd name="T70" fmla="*/ 7 w 166"/>
                <a:gd name="T71" fmla="*/ 7 h 396"/>
                <a:gd name="T72" fmla="*/ 6 w 166"/>
                <a:gd name="T73" fmla="*/ 6 h 396"/>
                <a:gd name="T74" fmla="*/ 5 w 166"/>
                <a:gd name="T75" fmla="*/ 5 h 396"/>
                <a:gd name="T76" fmla="*/ 6 w 166"/>
                <a:gd name="T77" fmla="*/ 3 h 396"/>
                <a:gd name="T78" fmla="*/ 7 w 166"/>
                <a:gd name="T79" fmla="*/ 2 h 396"/>
                <a:gd name="T80" fmla="*/ 9 w 166"/>
                <a:gd name="T81" fmla="*/ 1 h 396"/>
                <a:gd name="T82" fmla="*/ 10 w 166"/>
                <a:gd name="T83" fmla="*/ 0 h 3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66"/>
                <a:gd name="T127" fmla="*/ 0 h 396"/>
                <a:gd name="T128" fmla="*/ 166 w 166"/>
                <a:gd name="T129" fmla="*/ 396 h 39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66" h="396">
                  <a:moveTo>
                    <a:pt x="113" y="113"/>
                  </a:moveTo>
                  <a:lnTo>
                    <a:pt x="113" y="359"/>
                  </a:lnTo>
                  <a:lnTo>
                    <a:pt x="116" y="366"/>
                  </a:lnTo>
                  <a:lnTo>
                    <a:pt x="118" y="369"/>
                  </a:lnTo>
                  <a:lnTo>
                    <a:pt x="121" y="371"/>
                  </a:lnTo>
                  <a:lnTo>
                    <a:pt x="126" y="373"/>
                  </a:lnTo>
                  <a:lnTo>
                    <a:pt x="131" y="374"/>
                  </a:lnTo>
                  <a:lnTo>
                    <a:pt x="166" y="374"/>
                  </a:lnTo>
                  <a:lnTo>
                    <a:pt x="166" y="396"/>
                  </a:lnTo>
                  <a:lnTo>
                    <a:pt x="6" y="396"/>
                  </a:lnTo>
                  <a:lnTo>
                    <a:pt x="6" y="374"/>
                  </a:lnTo>
                  <a:lnTo>
                    <a:pt x="36" y="374"/>
                  </a:lnTo>
                  <a:lnTo>
                    <a:pt x="48" y="373"/>
                  </a:lnTo>
                  <a:lnTo>
                    <a:pt x="56" y="367"/>
                  </a:lnTo>
                  <a:lnTo>
                    <a:pt x="60" y="361"/>
                  </a:lnTo>
                  <a:lnTo>
                    <a:pt x="61" y="349"/>
                  </a:lnTo>
                  <a:lnTo>
                    <a:pt x="61" y="173"/>
                  </a:lnTo>
                  <a:lnTo>
                    <a:pt x="60" y="163"/>
                  </a:lnTo>
                  <a:lnTo>
                    <a:pt x="57" y="154"/>
                  </a:lnTo>
                  <a:lnTo>
                    <a:pt x="52" y="147"/>
                  </a:lnTo>
                  <a:lnTo>
                    <a:pt x="39" y="141"/>
                  </a:lnTo>
                  <a:lnTo>
                    <a:pt x="23" y="140"/>
                  </a:lnTo>
                  <a:lnTo>
                    <a:pt x="0" y="140"/>
                  </a:lnTo>
                  <a:lnTo>
                    <a:pt x="0" y="117"/>
                  </a:lnTo>
                  <a:lnTo>
                    <a:pt x="113" y="113"/>
                  </a:lnTo>
                  <a:close/>
                  <a:moveTo>
                    <a:pt x="79" y="0"/>
                  </a:moveTo>
                  <a:lnTo>
                    <a:pt x="91" y="2"/>
                  </a:lnTo>
                  <a:lnTo>
                    <a:pt x="103" y="11"/>
                  </a:lnTo>
                  <a:lnTo>
                    <a:pt x="111" y="21"/>
                  </a:lnTo>
                  <a:lnTo>
                    <a:pt x="113" y="34"/>
                  </a:lnTo>
                  <a:lnTo>
                    <a:pt x="111" y="46"/>
                  </a:lnTo>
                  <a:lnTo>
                    <a:pt x="103" y="57"/>
                  </a:lnTo>
                  <a:lnTo>
                    <a:pt x="93" y="65"/>
                  </a:lnTo>
                  <a:lnTo>
                    <a:pt x="80" y="67"/>
                  </a:lnTo>
                  <a:lnTo>
                    <a:pt x="67" y="65"/>
                  </a:lnTo>
                  <a:lnTo>
                    <a:pt x="56" y="57"/>
                  </a:lnTo>
                  <a:lnTo>
                    <a:pt x="48" y="46"/>
                  </a:lnTo>
                  <a:lnTo>
                    <a:pt x="45" y="34"/>
                  </a:lnTo>
                  <a:lnTo>
                    <a:pt x="48" y="21"/>
                  </a:lnTo>
                  <a:lnTo>
                    <a:pt x="56" y="11"/>
                  </a:lnTo>
                  <a:lnTo>
                    <a:pt x="67" y="2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"/>
            <p:cNvSpPr>
              <a:spLocks noEditPoints="1"/>
            </p:cNvSpPr>
            <p:nvPr/>
          </p:nvSpPr>
          <p:spPr bwMode="auto">
            <a:xfrm>
              <a:off x="5302" y="358"/>
              <a:ext cx="83" cy="198"/>
            </a:xfrm>
            <a:custGeom>
              <a:avLst/>
              <a:gdLst>
                <a:gd name="T0" fmla="*/ 14 w 167"/>
                <a:gd name="T1" fmla="*/ 14 h 396"/>
                <a:gd name="T2" fmla="*/ 14 w 167"/>
                <a:gd name="T3" fmla="*/ 45 h 396"/>
                <a:gd name="T4" fmla="*/ 14 w 167"/>
                <a:gd name="T5" fmla="*/ 46 h 396"/>
                <a:gd name="T6" fmla="*/ 14 w 167"/>
                <a:gd name="T7" fmla="*/ 46 h 396"/>
                <a:gd name="T8" fmla="*/ 14 w 167"/>
                <a:gd name="T9" fmla="*/ 47 h 396"/>
                <a:gd name="T10" fmla="*/ 15 w 167"/>
                <a:gd name="T11" fmla="*/ 47 h 396"/>
                <a:gd name="T12" fmla="*/ 15 w 167"/>
                <a:gd name="T13" fmla="*/ 47 h 396"/>
                <a:gd name="T14" fmla="*/ 16 w 167"/>
                <a:gd name="T15" fmla="*/ 47 h 396"/>
                <a:gd name="T16" fmla="*/ 20 w 167"/>
                <a:gd name="T17" fmla="*/ 47 h 396"/>
                <a:gd name="T18" fmla="*/ 20 w 167"/>
                <a:gd name="T19" fmla="*/ 50 h 396"/>
                <a:gd name="T20" fmla="*/ 0 w 167"/>
                <a:gd name="T21" fmla="*/ 50 h 396"/>
                <a:gd name="T22" fmla="*/ 0 w 167"/>
                <a:gd name="T23" fmla="*/ 47 h 396"/>
                <a:gd name="T24" fmla="*/ 4 w 167"/>
                <a:gd name="T25" fmla="*/ 47 h 396"/>
                <a:gd name="T26" fmla="*/ 6 w 167"/>
                <a:gd name="T27" fmla="*/ 47 h 396"/>
                <a:gd name="T28" fmla="*/ 7 w 167"/>
                <a:gd name="T29" fmla="*/ 46 h 396"/>
                <a:gd name="T30" fmla="*/ 7 w 167"/>
                <a:gd name="T31" fmla="*/ 46 h 396"/>
                <a:gd name="T32" fmla="*/ 7 w 167"/>
                <a:gd name="T33" fmla="*/ 44 h 396"/>
                <a:gd name="T34" fmla="*/ 7 w 167"/>
                <a:gd name="T35" fmla="*/ 22 h 396"/>
                <a:gd name="T36" fmla="*/ 7 w 167"/>
                <a:gd name="T37" fmla="*/ 21 h 396"/>
                <a:gd name="T38" fmla="*/ 7 w 167"/>
                <a:gd name="T39" fmla="*/ 20 h 396"/>
                <a:gd name="T40" fmla="*/ 6 w 167"/>
                <a:gd name="T41" fmla="*/ 19 h 396"/>
                <a:gd name="T42" fmla="*/ 5 w 167"/>
                <a:gd name="T43" fmla="*/ 18 h 396"/>
                <a:gd name="T44" fmla="*/ 2 w 167"/>
                <a:gd name="T45" fmla="*/ 18 h 396"/>
                <a:gd name="T46" fmla="*/ 0 w 167"/>
                <a:gd name="T47" fmla="*/ 18 h 396"/>
                <a:gd name="T48" fmla="*/ 0 w 167"/>
                <a:gd name="T49" fmla="*/ 14 h 396"/>
                <a:gd name="T50" fmla="*/ 14 w 167"/>
                <a:gd name="T51" fmla="*/ 14 h 396"/>
                <a:gd name="T52" fmla="*/ 9 w 167"/>
                <a:gd name="T53" fmla="*/ 0 h 396"/>
                <a:gd name="T54" fmla="*/ 11 w 167"/>
                <a:gd name="T55" fmla="*/ 1 h 396"/>
                <a:gd name="T56" fmla="*/ 12 w 167"/>
                <a:gd name="T57" fmla="*/ 2 h 396"/>
                <a:gd name="T58" fmla="*/ 13 w 167"/>
                <a:gd name="T59" fmla="*/ 3 h 396"/>
                <a:gd name="T60" fmla="*/ 14 w 167"/>
                <a:gd name="T61" fmla="*/ 5 h 396"/>
                <a:gd name="T62" fmla="*/ 13 w 167"/>
                <a:gd name="T63" fmla="*/ 6 h 396"/>
                <a:gd name="T64" fmla="*/ 13 w 167"/>
                <a:gd name="T65" fmla="*/ 6 h 396"/>
                <a:gd name="T66" fmla="*/ 12 w 167"/>
                <a:gd name="T67" fmla="*/ 7 h 396"/>
                <a:gd name="T68" fmla="*/ 11 w 167"/>
                <a:gd name="T69" fmla="*/ 9 h 396"/>
                <a:gd name="T70" fmla="*/ 9 w 167"/>
                <a:gd name="T71" fmla="*/ 9 h 396"/>
                <a:gd name="T72" fmla="*/ 8 w 167"/>
                <a:gd name="T73" fmla="*/ 9 h 396"/>
                <a:gd name="T74" fmla="*/ 7 w 167"/>
                <a:gd name="T75" fmla="*/ 7 h 396"/>
                <a:gd name="T76" fmla="*/ 6 w 167"/>
                <a:gd name="T77" fmla="*/ 6 h 396"/>
                <a:gd name="T78" fmla="*/ 5 w 167"/>
                <a:gd name="T79" fmla="*/ 5 h 396"/>
                <a:gd name="T80" fmla="*/ 6 w 167"/>
                <a:gd name="T81" fmla="*/ 3 h 396"/>
                <a:gd name="T82" fmla="*/ 7 w 167"/>
                <a:gd name="T83" fmla="*/ 2 h 396"/>
                <a:gd name="T84" fmla="*/ 8 w 167"/>
                <a:gd name="T85" fmla="*/ 1 h 396"/>
                <a:gd name="T86" fmla="*/ 9 w 167"/>
                <a:gd name="T87" fmla="*/ 0 h 39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67"/>
                <a:gd name="T133" fmla="*/ 0 h 396"/>
                <a:gd name="T134" fmla="*/ 167 w 167"/>
                <a:gd name="T135" fmla="*/ 396 h 39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67" h="396">
                  <a:moveTo>
                    <a:pt x="112" y="113"/>
                  </a:moveTo>
                  <a:lnTo>
                    <a:pt x="112" y="359"/>
                  </a:lnTo>
                  <a:lnTo>
                    <a:pt x="114" y="363"/>
                  </a:lnTo>
                  <a:lnTo>
                    <a:pt x="116" y="366"/>
                  </a:lnTo>
                  <a:lnTo>
                    <a:pt x="118" y="369"/>
                  </a:lnTo>
                  <a:lnTo>
                    <a:pt x="122" y="371"/>
                  </a:lnTo>
                  <a:lnTo>
                    <a:pt x="126" y="373"/>
                  </a:lnTo>
                  <a:lnTo>
                    <a:pt x="131" y="374"/>
                  </a:lnTo>
                  <a:lnTo>
                    <a:pt x="167" y="374"/>
                  </a:lnTo>
                  <a:lnTo>
                    <a:pt x="167" y="396"/>
                  </a:lnTo>
                  <a:lnTo>
                    <a:pt x="6" y="396"/>
                  </a:lnTo>
                  <a:lnTo>
                    <a:pt x="6" y="374"/>
                  </a:lnTo>
                  <a:lnTo>
                    <a:pt x="36" y="374"/>
                  </a:lnTo>
                  <a:lnTo>
                    <a:pt x="48" y="373"/>
                  </a:lnTo>
                  <a:lnTo>
                    <a:pt x="56" y="367"/>
                  </a:lnTo>
                  <a:lnTo>
                    <a:pt x="60" y="361"/>
                  </a:lnTo>
                  <a:lnTo>
                    <a:pt x="62" y="349"/>
                  </a:lnTo>
                  <a:lnTo>
                    <a:pt x="62" y="173"/>
                  </a:lnTo>
                  <a:lnTo>
                    <a:pt x="60" y="163"/>
                  </a:lnTo>
                  <a:lnTo>
                    <a:pt x="57" y="154"/>
                  </a:lnTo>
                  <a:lnTo>
                    <a:pt x="52" y="147"/>
                  </a:lnTo>
                  <a:lnTo>
                    <a:pt x="40" y="141"/>
                  </a:lnTo>
                  <a:lnTo>
                    <a:pt x="23" y="140"/>
                  </a:lnTo>
                  <a:lnTo>
                    <a:pt x="0" y="140"/>
                  </a:lnTo>
                  <a:lnTo>
                    <a:pt x="0" y="117"/>
                  </a:lnTo>
                  <a:lnTo>
                    <a:pt x="112" y="113"/>
                  </a:lnTo>
                  <a:close/>
                  <a:moveTo>
                    <a:pt x="79" y="0"/>
                  </a:moveTo>
                  <a:lnTo>
                    <a:pt x="92" y="2"/>
                  </a:lnTo>
                  <a:lnTo>
                    <a:pt x="103" y="11"/>
                  </a:lnTo>
                  <a:lnTo>
                    <a:pt x="110" y="21"/>
                  </a:lnTo>
                  <a:lnTo>
                    <a:pt x="112" y="34"/>
                  </a:lnTo>
                  <a:lnTo>
                    <a:pt x="111" y="43"/>
                  </a:lnTo>
                  <a:lnTo>
                    <a:pt x="109" y="50"/>
                  </a:lnTo>
                  <a:lnTo>
                    <a:pt x="103" y="57"/>
                  </a:lnTo>
                  <a:lnTo>
                    <a:pt x="92" y="65"/>
                  </a:lnTo>
                  <a:lnTo>
                    <a:pt x="79" y="67"/>
                  </a:lnTo>
                  <a:lnTo>
                    <a:pt x="67" y="65"/>
                  </a:lnTo>
                  <a:lnTo>
                    <a:pt x="56" y="57"/>
                  </a:lnTo>
                  <a:lnTo>
                    <a:pt x="48" y="46"/>
                  </a:lnTo>
                  <a:lnTo>
                    <a:pt x="45" y="34"/>
                  </a:lnTo>
                  <a:lnTo>
                    <a:pt x="48" y="21"/>
                  </a:lnTo>
                  <a:lnTo>
                    <a:pt x="56" y="11"/>
                  </a:lnTo>
                  <a:lnTo>
                    <a:pt x="67" y="2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auto">
            <a:xfrm>
              <a:off x="4755" y="416"/>
              <a:ext cx="158" cy="144"/>
            </a:xfrm>
            <a:custGeom>
              <a:avLst/>
              <a:gdLst>
                <a:gd name="T0" fmla="*/ 0 w 315"/>
                <a:gd name="T1" fmla="*/ 0 h 288"/>
                <a:gd name="T2" fmla="*/ 18 w 315"/>
                <a:gd name="T3" fmla="*/ 0 h 288"/>
                <a:gd name="T4" fmla="*/ 18 w 315"/>
                <a:gd name="T5" fmla="*/ 2 h 288"/>
                <a:gd name="T6" fmla="*/ 16 w 315"/>
                <a:gd name="T7" fmla="*/ 2 h 288"/>
                <a:gd name="T8" fmla="*/ 14 w 315"/>
                <a:gd name="T9" fmla="*/ 3 h 288"/>
                <a:gd name="T10" fmla="*/ 13 w 315"/>
                <a:gd name="T11" fmla="*/ 3 h 288"/>
                <a:gd name="T12" fmla="*/ 13 w 315"/>
                <a:gd name="T13" fmla="*/ 3 h 288"/>
                <a:gd name="T14" fmla="*/ 13 w 315"/>
                <a:gd name="T15" fmla="*/ 3 h 288"/>
                <a:gd name="T16" fmla="*/ 12 w 315"/>
                <a:gd name="T17" fmla="*/ 5 h 288"/>
                <a:gd name="T18" fmla="*/ 12 w 315"/>
                <a:gd name="T19" fmla="*/ 5 h 288"/>
                <a:gd name="T20" fmla="*/ 13 w 315"/>
                <a:gd name="T21" fmla="*/ 6 h 288"/>
                <a:gd name="T22" fmla="*/ 22 w 315"/>
                <a:gd name="T23" fmla="*/ 27 h 288"/>
                <a:gd name="T24" fmla="*/ 30 w 315"/>
                <a:gd name="T25" fmla="*/ 7 h 288"/>
                <a:gd name="T26" fmla="*/ 31 w 315"/>
                <a:gd name="T27" fmla="*/ 6 h 288"/>
                <a:gd name="T28" fmla="*/ 31 w 315"/>
                <a:gd name="T29" fmla="*/ 6 h 288"/>
                <a:gd name="T30" fmla="*/ 31 w 315"/>
                <a:gd name="T31" fmla="*/ 6 h 288"/>
                <a:gd name="T32" fmla="*/ 30 w 315"/>
                <a:gd name="T33" fmla="*/ 5 h 288"/>
                <a:gd name="T34" fmla="*/ 29 w 315"/>
                <a:gd name="T35" fmla="*/ 3 h 288"/>
                <a:gd name="T36" fmla="*/ 28 w 315"/>
                <a:gd name="T37" fmla="*/ 3 h 288"/>
                <a:gd name="T38" fmla="*/ 25 w 315"/>
                <a:gd name="T39" fmla="*/ 2 h 288"/>
                <a:gd name="T40" fmla="*/ 25 w 315"/>
                <a:gd name="T41" fmla="*/ 0 h 288"/>
                <a:gd name="T42" fmla="*/ 40 w 315"/>
                <a:gd name="T43" fmla="*/ 0 h 288"/>
                <a:gd name="T44" fmla="*/ 40 w 315"/>
                <a:gd name="T45" fmla="*/ 2 h 288"/>
                <a:gd name="T46" fmla="*/ 38 w 315"/>
                <a:gd name="T47" fmla="*/ 3 h 288"/>
                <a:gd name="T48" fmla="*/ 36 w 315"/>
                <a:gd name="T49" fmla="*/ 3 h 288"/>
                <a:gd name="T50" fmla="*/ 35 w 315"/>
                <a:gd name="T51" fmla="*/ 5 h 288"/>
                <a:gd name="T52" fmla="*/ 34 w 315"/>
                <a:gd name="T53" fmla="*/ 6 h 288"/>
                <a:gd name="T54" fmla="*/ 21 w 315"/>
                <a:gd name="T55" fmla="*/ 36 h 288"/>
                <a:gd name="T56" fmla="*/ 19 w 315"/>
                <a:gd name="T57" fmla="*/ 36 h 288"/>
                <a:gd name="T58" fmla="*/ 6 w 315"/>
                <a:gd name="T59" fmla="*/ 5 h 288"/>
                <a:gd name="T60" fmla="*/ 5 w 315"/>
                <a:gd name="T61" fmla="*/ 5 h 288"/>
                <a:gd name="T62" fmla="*/ 4 w 315"/>
                <a:gd name="T63" fmla="*/ 3 h 288"/>
                <a:gd name="T64" fmla="*/ 2 w 315"/>
                <a:gd name="T65" fmla="*/ 2 h 288"/>
                <a:gd name="T66" fmla="*/ 0 w 315"/>
                <a:gd name="T67" fmla="*/ 2 h 288"/>
                <a:gd name="T68" fmla="*/ 0 w 315"/>
                <a:gd name="T69" fmla="*/ 0 h 28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15"/>
                <a:gd name="T106" fmla="*/ 0 h 288"/>
                <a:gd name="T107" fmla="*/ 315 w 315"/>
                <a:gd name="T108" fmla="*/ 288 h 28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15" h="288">
                  <a:moveTo>
                    <a:pt x="0" y="0"/>
                  </a:moveTo>
                  <a:lnTo>
                    <a:pt x="138" y="0"/>
                  </a:lnTo>
                  <a:lnTo>
                    <a:pt x="138" y="20"/>
                  </a:lnTo>
                  <a:lnTo>
                    <a:pt x="122" y="22"/>
                  </a:lnTo>
                  <a:lnTo>
                    <a:pt x="111" y="24"/>
                  </a:lnTo>
                  <a:lnTo>
                    <a:pt x="104" y="26"/>
                  </a:lnTo>
                  <a:lnTo>
                    <a:pt x="100" y="29"/>
                  </a:lnTo>
                  <a:lnTo>
                    <a:pt x="98" y="31"/>
                  </a:lnTo>
                  <a:lnTo>
                    <a:pt x="96" y="34"/>
                  </a:lnTo>
                  <a:lnTo>
                    <a:pt x="96" y="38"/>
                  </a:lnTo>
                  <a:lnTo>
                    <a:pt x="98" y="52"/>
                  </a:lnTo>
                  <a:lnTo>
                    <a:pt x="172" y="217"/>
                  </a:lnTo>
                  <a:lnTo>
                    <a:pt x="240" y="56"/>
                  </a:lnTo>
                  <a:lnTo>
                    <a:pt x="241" y="54"/>
                  </a:lnTo>
                  <a:lnTo>
                    <a:pt x="242" y="50"/>
                  </a:lnTo>
                  <a:lnTo>
                    <a:pt x="242" y="48"/>
                  </a:lnTo>
                  <a:lnTo>
                    <a:pt x="240" y="38"/>
                  </a:lnTo>
                  <a:lnTo>
                    <a:pt x="231" y="30"/>
                  </a:lnTo>
                  <a:lnTo>
                    <a:pt x="217" y="24"/>
                  </a:lnTo>
                  <a:lnTo>
                    <a:pt x="198" y="20"/>
                  </a:lnTo>
                  <a:lnTo>
                    <a:pt x="198" y="0"/>
                  </a:lnTo>
                  <a:lnTo>
                    <a:pt x="315" y="0"/>
                  </a:lnTo>
                  <a:lnTo>
                    <a:pt x="315" y="20"/>
                  </a:lnTo>
                  <a:lnTo>
                    <a:pt x="299" y="24"/>
                  </a:lnTo>
                  <a:lnTo>
                    <a:pt x="286" y="31"/>
                  </a:lnTo>
                  <a:lnTo>
                    <a:pt x="277" y="39"/>
                  </a:lnTo>
                  <a:lnTo>
                    <a:pt x="270" y="50"/>
                  </a:lnTo>
                  <a:lnTo>
                    <a:pt x="167" y="288"/>
                  </a:lnTo>
                  <a:lnTo>
                    <a:pt x="151" y="288"/>
                  </a:lnTo>
                  <a:lnTo>
                    <a:pt x="41" y="45"/>
                  </a:lnTo>
                  <a:lnTo>
                    <a:pt x="36" y="33"/>
                  </a:lnTo>
                  <a:lnTo>
                    <a:pt x="28" y="26"/>
                  </a:lnTo>
                  <a:lnTo>
                    <a:pt x="16" y="23"/>
                  </a:lnTo>
                  <a:lnTo>
                    <a:pt x="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9"/>
            <p:cNvSpPr>
              <a:spLocks noEditPoints="1"/>
            </p:cNvSpPr>
            <p:nvPr/>
          </p:nvSpPr>
          <p:spPr bwMode="auto">
            <a:xfrm>
              <a:off x="4908" y="412"/>
              <a:ext cx="130" cy="148"/>
            </a:xfrm>
            <a:custGeom>
              <a:avLst/>
              <a:gdLst>
                <a:gd name="T0" fmla="*/ 14 w 260"/>
                <a:gd name="T1" fmla="*/ 2 h 296"/>
                <a:gd name="T2" fmla="*/ 11 w 260"/>
                <a:gd name="T3" fmla="*/ 5 h 296"/>
                <a:gd name="T4" fmla="*/ 8 w 260"/>
                <a:gd name="T5" fmla="*/ 7 h 296"/>
                <a:gd name="T6" fmla="*/ 7 w 260"/>
                <a:gd name="T7" fmla="*/ 13 h 296"/>
                <a:gd name="T8" fmla="*/ 22 w 260"/>
                <a:gd name="T9" fmla="*/ 17 h 296"/>
                <a:gd name="T10" fmla="*/ 24 w 260"/>
                <a:gd name="T11" fmla="*/ 15 h 296"/>
                <a:gd name="T12" fmla="*/ 25 w 260"/>
                <a:gd name="T13" fmla="*/ 14 h 296"/>
                <a:gd name="T14" fmla="*/ 25 w 260"/>
                <a:gd name="T15" fmla="*/ 9 h 296"/>
                <a:gd name="T16" fmla="*/ 22 w 260"/>
                <a:gd name="T17" fmla="*/ 5 h 296"/>
                <a:gd name="T18" fmla="*/ 18 w 260"/>
                <a:gd name="T19" fmla="*/ 2 h 296"/>
                <a:gd name="T20" fmla="*/ 16 w 260"/>
                <a:gd name="T21" fmla="*/ 0 h 296"/>
                <a:gd name="T22" fmla="*/ 22 w 260"/>
                <a:gd name="T23" fmla="*/ 1 h 296"/>
                <a:gd name="T24" fmla="*/ 27 w 260"/>
                <a:gd name="T25" fmla="*/ 5 h 296"/>
                <a:gd name="T26" fmla="*/ 30 w 260"/>
                <a:gd name="T27" fmla="*/ 10 h 296"/>
                <a:gd name="T28" fmla="*/ 31 w 260"/>
                <a:gd name="T29" fmla="*/ 15 h 296"/>
                <a:gd name="T30" fmla="*/ 6 w 260"/>
                <a:gd name="T31" fmla="*/ 19 h 296"/>
                <a:gd name="T32" fmla="*/ 7 w 260"/>
                <a:gd name="T33" fmla="*/ 25 h 296"/>
                <a:gd name="T34" fmla="*/ 9 w 260"/>
                <a:gd name="T35" fmla="*/ 30 h 296"/>
                <a:gd name="T36" fmla="*/ 13 w 260"/>
                <a:gd name="T37" fmla="*/ 33 h 296"/>
                <a:gd name="T38" fmla="*/ 18 w 260"/>
                <a:gd name="T39" fmla="*/ 34 h 296"/>
                <a:gd name="T40" fmla="*/ 23 w 260"/>
                <a:gd name="T41" fmla="*/ 33 h 296"/>
                <a:gd name="T42" fmla="*/ 28 w 260"/>
                <a:gd name="T43" fmla="*/ 28 h 296"/>
                <a:gd name="T44" fmla="*/ 33 w 260"/>
                <a:gd name="T45" fmla="*/ 26 h 296"/>
                <a:gd name="T46" fmla="*/ 28 w 260"/>
                <a:gd name="T47" fmla="*/ 33 h 296"/>
                <a:gd name="T48" fmla="*/ 22 w 260"/>
                <a:gd name="T49" fmla="*/ 36 h 296"/>
                <a:gd name="T50" fmla="*/ 16 w 260"/>
                <a:gd name="T51" fmla="*/ 37 h 296"/>
                <a:gd name="T52" fmla="*/ 10 w 260"/>
                <a:gd name="T53" fmla="*/ 36 h 296"/>
                <a:gd name="T54" fmla="*/ 4 w 260"/>
                <a:gd name="T55" fmla="*/ 32 h 296"/>
                <a:gd name="T56" fmla="*/ 1 w 260"/>
                <a:gd name="T57" fmla="*/ 26 h 296"/>
                <a:gd name="T58" fmla="*/ 0 w 260"/>
                <a:gd name="T59" fmla="*/ 19 h 296"/>
                <a:gd name="T60" fmla="*/ 1 w 260"/>
                <a:gd name="T61" fmla="*/ 11 h 296"/>
                <a:gd name="T62" fmla="*/ 4 w 260"/>
                <a:gd name="T63" fmla="*/ 5 h 296"/>
                <a:gd name="T64" fmla="*/ 10 w 260"/>
                <a:gd name="T65" fmla="*/ 1 h 296"/>
                <a:gd name="T66" fmla="*/ 16 w 260"/>
                <a:gd name="T67" fmla="*/ 0 h 29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60"/>
                <a:gd name="T103" fmla="*/ 0 h 296"/>
                <a:gd name="T104" fmla="*/ 260 w 260"/>
                <a:gd name="T105" fmla="*/ 296 h 29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60" h="296">
                  <a:moveTo>
                    <a:pt x="131" y="18"/>
                  </a:moveTo>
                  <a:lnTo>
                    <a:pt x="116" y="19"/>
                  </a:lnTo>
                  <a:lnTo>
                    <a:pt x="103" y="25"/>
                  </a:lnTo>
                  <a:lnTo>
                    <a:pt x="90" y="33"/>
                  </a:lnTo>
                  <a:lnTo>
                    <a:pt x="78" y="46"/>
                  </a:lnTo>
                  <a:lnTo>
                    <a:pt x="68" y="62"/>
                  </a:lnTo>
                  <a:lnTo>
                    <a:pt x="61" y="80"/>
                  </a:lnTo>
                  <a:lnTo>
                    <a:pt x="56" y="104"/>
                  </a:lnTo>
                  <a:lnTo>
                    <a:pt x="55" y="129"/>
                  </a:lnTo>
                  <a:lnTo>
                    <a:pt x="183" y="129"/>
                  </a:lnTo>
                  <a:lnTo>
                    <a:pt x="188" y="128"/>
                  </a:lnTo>
                  <a:lnTo>
                    <a:pt x="193" y="125"/>
                  </a:lnTo>
                  <a:lnTo>
                    <a:pt x="196" y="122"/>
                  </a:lnTo>
                  <a:lnTo>
                    <a:pt x="201" y="112"/>
                  </a:lnTo>
                  <a:lnTo>
                    <a:pt x="202" y="97"/>
                  </a:lnTo>
                  <a:lnTo>
                    <a:pt x="200" y="76"/>
                  </a:lnTo>
                  <a:lnTo>
                    <a:pt x="193" y="57"/>
                  </a:lnTo>
                  <a:lnTo>
                    <a:pt x="181" y="41"/>
                  </a:lnTo>
                  <a:lnTo>
                    <a:pt x="166" y="28"/>
                  </a:lnTo>
                  <a:lnTo>
                    <a:pt x="150" y="20"/>
                  </a:lnTo>
                  <a:lnTo>
                    <a:pt x="131" y="18"/>
                  </a:lnTo>
                  <a:close/>
                  <a:moveTo>
                    <a:pt x="131" y="0"/>
                  </a:moveTo>
                  <a:lnTo>
                    <a:pt x="157" y="2"/>
                  </a:lnTo>
                  <a:lnTo>
                    <a:pt x="180" y="9"/>
                  </a:lnTo>
                  <a:lnTo>
                    <a:pt x="201" y="20"/>
                  </a:lnTo>
                  <a:lnTo>
                    <a:pt x="219" y="37"/>
                  </a:lnTo>
                  <a:lnTo>
                    <a:pt x="234" y="56"/>
                  </a:lnTo>
                  <a:lnTo>
                    <a:pt x="246" y="80"/>
                  </a:lnTo>
                  <a:lnTo>
                    <a:pt x="252" y="100"/>
                  </a:lnTo>
                  <a:lnTo>
                    <a:pt x="255" y="123"/>
                  </a:lnTo>
                  <a:lnTo>
                    <a:pt x="257" y="150"/>
                  </a:lnTo>
                  <a:lnTo>
                    <a:pt x="55" y="150"/>
                  </a:lnTo>
                  <a:lnTo>
                    <a:pt x="57" y="180"/>
                  </a:lnTo>
                  <a:lnTo>
                    <a:pt x="62" y="204"/>
                  </a:lnTo>
                  <a:lnTo>
                    <a:pt x="69" y="225"/>
                  </a:lnTo>
                  <a:lnTo>
                    <a:pt x="79" y="240"/>
                  </a:lnTo>
                  <a:lnTo>
                    <a:pt x="93" y="254"/>
                  </a:lnTo>
                  <a:lnTo>
                    <a:pt x="109" y="263"/>
                  </a:lnTo>
                  <a:lnTo>
                    <a:pt x="127" y="268"/>
                  </a:lnTo>
                  <a:lnTo>
                    <a:pt x="145" y="270"/>
                  </a:lnTo>
                  <a:lnTo>
                    <a:pt x="168" y="268"/>
                  </a:lnTo>
                  <a:lnTo>
                    <a:pt x="189" y="259"/>
                  </a:lnTo>
                  <a:lnTo>
                    <a:pt x="208" y="246"/>
                  </a:lnTo>
                  <a:lnTo>
                    <a:pt x="225" y="228"/>
                  </a:lnTo>
                  <a:lnTo>
                    <a:pt x="240" y="204"/>
                  </a:lnTo>
                  <a:lnTo>
                    <a:pt x="260" y="212"/>
                  </a:lnTo>
                  <a:lnTo>
                    <a:pt x="243" y="238"/>
                  </a:lnTo>
                  <a:lnTo>
                    <a:pt x="226" y="259"/>
                  </a:lnTo>
                  <a:lnTo>
                    <a:pt x="205" y="276"/>
                  </a:lnTo>
                  <a:lnTo>
                    <a:pt x="183" y="287"/>
                  </a:lnTo>
                  <a:lnTo>
                    <a:pt x="159" y="294"/>
                  </a:lnTo>
                  <a:lnTo>
                    <a:pt x="133" y="296"/>
                  </a:lnTo>
                  <a:lnTo>
                    <a:pt x="106" y="294"/>
                  </a:lnTo>
                  <a:lnTo>
                    <a:pt x="82" y="287"/>
                  </a:lnTo>
                  <a:lnTo>
                    <a:pt x="59" y="274"/>
                  </a:lnTo>
                  <a:lnTo>
                    <a:pt x="38" y="256"/>
                  </a:lnTo>
                  <a:lnTo>
                    <a:pt x="22" y="234"/>
                  </a:lnTo>
                  <a:lnTo>
                    <a:pt x="9" y="210"/>
                  </a:lnTo>
                  <a:lnTo>
                    <a:pt x="2" y="182"/>
                  </a:lnTo>
                  <a:lnTo>
                    <a:pt x="0" y="152"/>
                  </a:lnTo>
                  <a:lnTo>
                    <a:pt x="2" y="120"/>
                  </a:lnTo>
                  <a:lnTo>
                    <a:pt x="9" y="91"/>
                  </a:lnTo>
                  <a:lnTo>
                    <a:pt x="22" y="64"/>
                  </a:lnTo>
                  <a:lnTo>
                    <a:pt x="38" y="41"/>
                  </a:lnTo>
                  <a:lnTo>
                    <a:pt x="57" y="23"/>
                  </a:lnTo>
                  <a:lnTo>
                    <a:pt x="81" y="10"/>
                  </a:lnTo>
                  <a:lnTo>
                    <a:pt x="105" y="2"/>
                  </a:lnTo>
                  <a:lnTo>
                    <a:pt x="131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20"/>
            <p:cNvSpPr>
              <a:spLocks/>
            </p:cNvSpPr>
            <p:nvPr/>
          </p:nvSpPr>
          <p:spPr bwMode="auto">
            <a:xfrm>
              <a:off x="5176" y="414"/>
              <a:ext cx="112" cy="146"/>
            </a:xfrm>
            <a:custGeom>
              <a:avLst/>
              <a:gdLst>
                <a:gd name="T0" fmla="*/ 15 w 224"/>
                <a:gd name="T1" fmla="*/ 0 h 293"/>
                <a:gd name="T2" fmla="*/ 21 w 224"/>
                <a:gd name="T3" fmla="*/ 2 h 293"/>
                <a:gd name="T4" fmla="*/ 25 w 224"/>
                <a:gd name="T5" fmla="*/ 0 h 293"/>
                <a:gd name="T6" fmla="*/ 24 w 224"/>
                <a:gd name="T7" fmla="*/ 12 h 293"/>
                <a:gd name="T8" fmla="*/ 21 w 224"/>
                <a:gd name="T9" fmla="*/ 6 h 293"/>
                <a:gd name="T10" fmla="*/ 17 w 224"/>
                <a:gd name="T11" fmla="*/ 3 h 293"/>
                <a:gd name="T12" fmla="*/ 12 w 224"/>
                <a:gd name="T13" fmla="*/ 2 h 293"/>
                <a:gd name="T14" fmla="*/ 7 w 224"/>
                <a:gd name="T15" fmla="*/ 3 h 293"/>
                <a:gd name="T16" fmla="*/ 6 w 224"/>
                <a:gd name="T17" fmla="*/ 5 h 293"/>
                <a:gd name="T18" fmla="*/ 5 w 224"/>
                <a:gd name="T19" fmla="*/ 8 h 293"/>
                <a:gd name="T20" fmla="*/ 6 w 224"/>
                <a:gd name="T21" fmla="*/ 11 h 293"/>
                <a:gd name="T22" fmla="*/ 7 w 224"/>
                <a:gd name="T23" fmla="*/ 13 h 293"/>
                <a:gd name="T24" fmla="*/ 14 w 224"/>
                <a:gd name="T25" fmla="*/ 14 h 293"/>
                <a:gd name="T26" fmla="*/ 19 w 224"/>
                <a:gd name="T27" fmla="*/ 15 h 293"/>
                <a:gd name="T28" fmla="*/ 24 w 224"/>
                <a:gd name="T29" fmla="*/ 17 h 293"/>
                <a:gd name="T30" fmla="*/ 27 w 224"/>
                <a:gd name="T31" fmla="*/ 20 h 293"/>
                <a:gd name="T32" fmla="*/ 28 w 224"/>
                <a:gd name="T33" fmla="*/ 23 h 293"/>
                <a:gd name="T34" fmla="*/ 28 w 224"/>
                <a:gd name="T35" fmla="*/ 27 h 293"/>
                <a:gd name="T36" fmla="*/ 26 w 224"/>
                <a:gd name="T37" fmla="*/ 31 h 293"/>
                <a:gd name="T38" fmla="*/ 23 w 224"/>
                <a:gd name="T39" fmla="*/ 35 h 293"/>
                <a:gd name="T40" fmla="*/ 18 w 224"/>
                <a:gd name="T41" fmla="*/ 36 h 293"/>
                <a:gd name="T42" fmla="*/ 12 w 224"/>
                <a:gd name="T43" fmla="*/ 36 h 293"/>
                <a:gd name="T44" fmla="*/ 6 w 224"/>
                <a:gd name="T45" fmla="*/ 33 h 293"/>
                <a:gd name="T46" fmla="*/ 1 w 224"/>
                <a:gd name="T47" fmla="*/ 36 h 293"/>
                <a:gd name="T48" fmla="*/ 3 w 224"/>
                <a:gd name="T49" fmla="*/ 22 h 293"/>
                <a:gd name="T50" fmla="*/ 5 w 224"/>
                <a:gd name="T51" fmla="*/ 28 h 293"/>
                <a:gd name="T52" fmla="*/ 7 w 224"/>
                <a:gd name="T53" fmla="*/ 31 h 293"/>
                <a:gd name="T54" fmla="*/ 13 w 224"/>
                <a:gd name="T55" fmla="*/ 33 h 293"/>
                <a:gd name="T56" fmla="*/ 18 w 224"/>
                <a:gd name="T57" fmla="*/ 33 h 293"/>
                <a:gd name="T58" fmla="*/ 22 w 224"/>
                <a:gd name="T59" fmla="*/ 32 h 293"/>
                <a:gd name="T60" fmla="*/ 24 w 224"/>
                <a:gd name="T61" fmla="*/ 29 h 293"/>
                <a:gd name="T62" fmla="*/ 24 w 224"/>
                <a:gd name="T63" fmla="*/ 26 h 293"/>
                <a:gd name="T64" fmla="*/ 22 w 224"/>
                <a:gd name="T65" fmla="*/ 24 h 293"/>
                <a:gd name="T66" fmla="*/ 20 w 224"/>
                <a:gd name="T67" fmla="*/ 22 h 293"/>
                <a:gd name="T68" fmla="*/ 10 w 224"/>
                <a:gd name="T69" fmla="*/ 20 h 293"/>
                <a:gd name="T70" fmla="*/ 6 w 224"/>
                <a:gd name="T71" fmla="*/ 19 h 293"/>
                <a:gd name="T72" fmla="*/ 2 w 224"/>
                <a:gd name="T73" fmla="*/ 15 h 293"/>
                <a:gd name="T74" fmla="*/ 1 w 224"/>
                <a:gd name="T75" fmla="*/ 11 h 293"/>
                <a:gd name="T76" fmla="*/ 2 w 224"/>
                <a:gd name="T77" fmla="*/ 6 h 293"/>
                <a:gd name="T78" fmla="*/ 5 w 224"/>
                <a:gd name="T79" fmla="*/ 2 h 293"/>
                <a:gd name="T80" fmla="*/ 10 w 224"/>
                <a:gd name="T81" fmla="*/ 0 h 29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24"/>
                <a:gd name="T124" fmla="*/ 0 h 293"/>
                <a:gd name="T125" fmla="*/ 224 w 224"/>
                <a:gd name="T126" fmla="*/ 293 h 29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24" h="293">
                  <a:moveTo>
                    <a:pt x="99" y="0"/>
                  </a:moveTo>
                  <a:lnTo>
                    <a:pt x="123" y="2"/>
                  </a:lnTo>
                  <a:lnTo>
                    <a:pt x="145" y="10"/>
                  </a:lnTo>
                  <a:lnTo>
                    <a:pt x="167" y="23"/>
                  </a:lnTo>
                  <a:lnTo>
                    <a:pt x="187" y="2"/>
                  </a:lnTo>
                  <a:lnTo>
                    <a:pt x="198" y="2"/>
                  </a:lnTo>
                  <a:lnTo>
                    <a:pt x="206" y="103"/>
                  </a:lnTo>
                  <a:lnTo>
                    <a:pt x="187" y="103"/>
                  </a:lnTo>
                  <a:lnTo>
                    <a:pt x="176" y="76"/>
                  </a:lnTo>
                  <a:lnTo>
                    <a:pt x="165" y="55"/>
                  </a:lnTo>
                  <a:lnTo>
                    <a:pt x="151" y="40"/>
                  </a:lnTo>
                  <a:lnTo>
                    <a:pt x="135" y="30"/>
                  </a:lnTo>
                  <a:lnTo>
                    <a:pt x="116" y="23"/>
                  </a:lnTo>
                  <a:lnTo>
                    <a:pt x="95" y="21"/>
                  </a:lnTo>
                  <a:lnTo>
                    <a:pt x="78" y="22"/>
                  </a:lnTo>
                  <a:lnTo>
                    <a:pt x="63" y="27"/>
                  </a:lnTo>
                  <a:lnTo>
                    <a:pt x="52" y="35"/>
                  </a:lnTo>
                  <a:lnTo>
                    <a:pt x="42" y="45"/>
                  </a:lnTo>
                  <a:lnTo>
                    <a:pt x="37" y="57"/>
                  </a:lnTo>
                  <a:lnTo>
                    <a:pt x="35" y="69"/>
                  </a:lnTo>
                  <a:lnTo>
                    <a:pt x="37" y="81"/>
                  </a:lnTo>
                  <a:lnTo>
                    <a:pt x="42" y="91"/>
                  </a:lnTo>
                  <a:lnTo>
                    <a:pt x="50" y="99"/>
                  </a:lnTo>
                  <a:lnTo>
                    <a:pt x="63" y="107"/>
                  </a:lnTo>
                  <a:lnTo>
                    <a:pt x="82" y="113"/>
                  </a:lnTo>
                  <a:lnTo>
                    <a:pt x="107" y="119"/>
                  </a:lnTo>
                  <a:lnTo>
                    <a:pt x="130" y="124"/>
                  </a:lnTo>
                  <a:lnTo>
                    <a:pt x="149" y="127"/>
                  </a:lnTo>
                  <a:lnTo>
                    <a:pt x="172" y="133"/>
                  </a:lnTo>
                  <a:lnTo>
                    <a:pt x="187" y="140"/>
                  </a:lnTo>
                  <a:lnTo>
                    <a:pt x="199" y="149"/>
                  </a:lnTo>
                  <a:lnTo>
                    <a:pt x="210" y="161"/>
                  </a:lnTo>
                  <a:lnTo>
                    <a:pt x="218" y="173"/>
                  </a:lnTo>
                  <a:lnTo>
                    <a:pt x="223" y="188"/>
                  </a:lnTo>
                  <a:lnTo>
                    <a:pt x="224" y="206"/>
                  </a:lnTo>
                  <a:lnTo>
                    <a:pt x="221" y="223"/>
                  </a:lnTo>
                  <a:lnTo>
                    <a:pt x="217" y="239"/>
                  </a:lnTo>
                  <a:lnTo>
                    <a:pt x="207" y="254"/>
                  </a:lnTo>
                  <a:lnTo>
                    <a:pt x="195" y="268"/>
                  </a:lnTo>
                  <a:lnTo>
                    <a:pt x="179" y="280"/>
                  </a:lnTo>
                  <a:lnTo>
                    <a:pt x="161" y="288"/>
                  </a:lnTo>
                  <a:lnTo>
                    <a:pt x="142" y="292"/>
                  </a:lnTo>
                  <a:lnTo>
                    <a:pt x="120" y="293"/>
                  </a:lnTo>
                  <a:lnTo>
                    <a:pt x="93" y="291"/>
                  </a:lnTo>
                  <a:lnTo>
                    <a:pt x="68" y="282"/>
                  </a:lnTo>
                  <a:lnTo>
                    <a:pt x="43" y="267"/>
                  </a:lnTo>
                  <a:lnTo>
                    <a:pt x="22" y="291"/>
                  </a:lnTo>
                  <a:lnTo>
                    <a:pt x="5" y="291"/>
                  </a:lnTo>
                  <a:lnTo>
                    <a:pt x="0" y="181"/>
                  </a:lnTo>
                  <a:lnTo>
                    <a:pt x="19" y="181"/>
                  </a:lnTo>
                  <a:lnTo>
                    <a:pt x="28" y="206"/>
                  </a:lnTo>
                  <a:lnTo>
                    <a:pt x="39" y="225"/>
                  </a:lnTo>
                  <a:lnTo>
                    <a:pt x="50" y="241"/>
                  </a:lnTo>
                  <a:lnTo>
                    <a:pt x="62" y="253"/>
                  </a:lnTo>
                  <a:lnTo>
                    <a:pt x="79" y="265"/>
                  </a:lnTo>
                  <a:lnTo>
                    <a:pt x="99" y="270"/>
                  </a:lnTo>
                  <a:lnTo>
                    <a:pt x="121" y="273"/>
                  </a:lnTo>
                  <a:lnTo>
                    <a:pt x="142" y="271"/>
                  </a:lnTo>
                  <a:lnTo>
                    <a:pt x="158" y="267"/>
                  </a:lnTo>
                  <a:lnTo>
                    <a:pt x="172" y="259"/>
                  </a:lnTo>
                  <a:lnTo>
                    <a:pt x="181" y="248"/>
                  </a:lnTo>
                  <a:lnTo>
                    <a:pt x="187" y="236"/>
                  </a:lnTo>
                  <a:lnTo>
                    <a:pt x="189" y="222"/>
                  </a:lnTo>
                  <a:lnTo>
                    <a:pt x="188" y="210"/>
                  </a:lnTo>
                  <a:lnTo>
                    <a:pt x="183" y="200"/>
                  </a:lnTo>
                  <a:lnTo>
                    <a:pt x="175" y="192"/>
                  </a:lnTo>
                  <a:lnTo>
                    <a:pt x="165" y="186"/>
                  </a:lnTo>
                  <a:lnTo>
                    <a:pt x="153" y="183"/>
                  </a:lnTo>
                  <a:lnTo>
                    <a:pt x="134" y="178"/>
                  </a:lnTo>
                  <a:lnTo>
                    <a:pt x="78" y="166"/>
                  </a:lnTo>
                  <a:lnTo>
                    <a:pt x="57" y="159"/>
                  </a:lnTo>
                  <a:lnTo>
                    <a:pt x="42" y="154"/>
                  </a:lnTo>
                  <a:lnTo>
                    <a:pt x="27" y="142"/>
                  </a:lnTo>
                  <a:lnTo>
                    <a:pt x="15" y="126"/>
                  </a:lnTo>
                  <a:lnTo>
                    <a:pt x="7" y="107"/>
                  </a:lnTo>
                  <a:lnTo>
                    <a:pt x="4" y="88"/>
                  </a:lnTo>
                  <a:lnTo>
                    <a:pt x="7" y="68"/>
                  </a:lnTo>
                  <a:lnTo>
                    <a:pt x="13" y="50"/>
                  </a:lnTo>
                  <a:lnTo>
                    <a:pt x="25" y="32"/>
                  </a:lnTo>
                  <a:lnTo>
                    <a:pt x="40" y="19"/>
                  </a:lnTo>
                  <a:lnTo>
                    <a:pt x="57" y="8"/>
                  </a:lnTo>
                  <a:lnTo>
                    <a:pt x="77" y="2"/>
                  </a:lnTo>
                  <a:lnTo>
                    <a:pt x="99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21"/>
            <p:cNvSpPr>
              <a:spLocks/>
            </p:cNvSpPr>
            <p:nvPr/>
          </p:nvSpPr>
          <p:spPr bwMode="auto">
            <a:xfrm>
              <a:off x="5488" y="416"/>
              <a:ext cx="155" cy="200"/>
            </a:xfrm>
            <a:custGeom>
              <a:avLst/>
              <a:gdLst>
                <a:gd name="T0" fmla="*/ 16 w 311"/>
                <a:gd name="T1" fmla="*/ 0 h 399"/>
                <a:gd name="T2" fmla="*/ 15 w 311"/>
                <a:gd name="T3" fmla="*/ 3 h 399"/>
                <a:gd name="T4" fmla="*/ 12 w 311"/>
                <a:gd name="T5" fmla="*/ 4 h 399"/>
                <a:gd name="T6" fmla="*/ 11 w 311"/>
                <a:gd name="T7" fmla="*/ 4 h 399"/>
                <a:gd name="T8" fmla="*/ 11 w 311"/>
                <a:gd name="T9" fmla="*/ 6 h 399"/>
                <a:gd name="T10" fmla="*/ 21 w 311"/>
                <a:gd name="T11" fmla="*/ 27 h 399"/>
                <a:gd name="T12" fmla="*/ 29 w 311"/>
                <a:gd name="T13" fmla="*/ 8 h 399"/>
                <a:gd name="T14" fmla="*/ 29 w 311"/>
                <a:gd name="T15" fmla="*/ 5 h 399"/>
                <a:gd name="T16" fmla="*/ 28 w 311"/>
                <a:gd name="T17" fmla="*/ 4 h 399"/>
                <a:gd name="T18" fmla="*/ 26 w 311"/>
                <a:gd name="T19" fmla="*/ 3 h 399"/>
                <a:gd name="T20" fmla="*/ 24 w 311"/>
                <a:gd name="T21" fmla="*/ 0 h 399"/>
                <a:gd name="T22" fmla="*/ 38 w 311"/>
                <a:gd name="T23" fmla="*/ 3 h 399"/>
                <a:gd name="T24" fmla="*/ 35 w 311"/>
                <a:gd name="T25" fmla="*/ 4 h 399"/>
                <a:gd name="T26" fmla="*/ 33 w 311"/>
                <a:gd name="T27" fmla="*/ 7 h 399"/>
                <a:gd name="T28" fmla="*/ 18 w 311"/>
                <a:gd name="T29" fmla="*/ 40 h 399"/>
                <a:gd name="T30" fmla="*/ 15 w 311"/>
                <a:gd name="T31" fmla="*/ 46 h 399"/>
                <a:gd name="T32" fmla="*/ 11 w 311"/>
                <a:gd name="T33" fmla="*/ 49 h 399"/>
                <a:gd name="T34" fmla="*/ 6 w 311"/>
                <a:gd name="T35" fmla="*/ 50 h 399"/>
                <a:gd name="T36" fmla="*/ 2 w 311"/>
                <a:gd name="T37" fmla="*/ 50 h 399"/>
                <a:gd name="T38" fmla="*/ 0 w 311"/>
                <a:gd name="T39" fmla="*/ 48 h 399"/>
                <a:gd name="T40" fmla="*/ 0 w 311"/>
                <a:gd name="T41" fmla="*/ 45 h 399"/>
                <a:gd name="T42" fmla="*/ 1 w 311"/>
                <a:gd name="T43" fmla="*/ 42 h 399"/>
                <a:gd name="T44" fmla="*/ 3 w 311"/>
                <a:gd name="T45" fmla="*/ 41 h 399"/>
                <a:gd name="T46" fmla="*/ 6 w 311"/>
                <a:gd name="T47" fmla="*/ 42 h 399"/>
                <a:gd name="T48" fmla="*/ 6 w 311"/>
                <a:gd name="T49" fmla="*/ 43 h 399"/>
                <a:gd name="T50" fmla="*/ 7 w 311"/>
                <a:gd name="T51" fmla="*/ 45 h 399"/>
                <a:gd name="T52" fmla="*/ 6 w 311"/>
                <a:gd name="T53" fmla="*/ 46 h 399"/>
                <a:gd name="T54" fmla="*/ 6 w 311"/>
                <a:gd name="T55" fmla="*/ 46 h 399"/>
                <a:gd name="T56" fmla="*/ 7 w 311"/>
                <a:gd name="T57" fmla="*/ 47 h 399"/>
                <a:gd name="T58" fmla="*/ 9 w 311"/>
                <a:gd name="T59" fmla="*/ 47 h 399"/>
                <a:gd name="T60" fmla="*/ 12 w 311"/>
                <a:gd name="T61" fmla="*/ 45 h 399"/>
                <a:gd name="T62" fmla="*/ 14 w 311"/>
                <a:gd name="T63" fmla="*/ 42 h 399"/>
                <a:gd name="T64" fmla="*/ 16 w 311"/>
                <a:gd name="T65" fmla="*/ 38 h 399"/>
                <a:gd name="T66" fmla="*/ 5 w 311"/>
                <a:gd name="T67" fmla="*/ 6 h 399"/>
                <a:gd name="T68" fmla="*/ 3 w 311"/>
                <a:gd name="T69" fmla="*/ 4 h 399"/>
                <a:gd name="T70" fmla="*/ 2 w 311"/>
                <a:gd name="T71" fmla="*/ 3 h 399"/>
                <a:gd name="T72" fmla="*/ 0 w 311"/>
                <a:gd name="T73" fmla="*/ 0 h 39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311"/>
                <a:gd name="T112" fmla="*/ 0 h 399"/>
                <a:gd name="T113" fmla="*/ 311 w 311"/>
                <a:gd name="T114" fmla="*/ 399 h 39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311" h="399">
                  <a:moveTo>
                    <a:pt x="1" y="0"/>
                  </a:moveTo>
                  <a:lnTo>
                    <a:pt x="135" y="0"/>
                  </a:lnTo>
                  <a:lnTo>
                    <a:pt x="135" y="20"/>
                  </a:lnTo>
                  <a:lnTo>
                    <a:pt x="123" y="20"/>
                  </a:lnTo>
                  <a:lnTo>
                    <a:pt x="108" y="22"/>
                  </a:lnTo>
                  <a:lnTo>
                    <a:pt x="100" y="25"/>
                  </a:lnTo>
                  <a:lnTo>
                    <a:pt x="96" y="27"/>
                  </a:lnTo>
                  <a:lnTo>
                    <a:pt x="95" y="31"/>
                  </a:lnTo>
                  <a:lnTo>
                    <a:pt x="93" y="34"/>
                  </a:lnTo>
                  <a:lnTo>
                    <a:pt x="93" y="41"/>
                  </a:lnTo>
                  <a:lnTo>
                    <a:pt x="95" y="46"/>
                  </a:lnTo>
                  <a:lnTo>
                    <a:pt x="172" y="213"/>
                  </a:lnTo>
                  <a:lnTo>
                    <a:pt x="231" y="75"/>
                  </a:lnTo>
                  <a:lnTo>
                    <a:pt x="237" y="60"/>
                  </a:lnTo>
                  <a:lnTo>
                    <a:pt x="238" y="46"/>
                  </a:lnTo>
                  <a:lnTo>
                    <a:pt x="236" y="37"/>
                  </a:lnTo>
                  <a:lnTo>
                    <a:pt x="232" y="32"/>
                  </a:lnTo>
                  <a:lnTo>
                    <a:pt x="229" y="29"/>
                  </a:lnTo>
                  <a:lnTo>
                    <a:pt x="221" y="25"/>
                  </a:lnTo>
                  <a:lnTo>
                    <a:pt x="209" y="23"/>
                  </a:lnTo>
                  <a:lnTo>
                    <a:pt x="194" y="20"/>
                  </a:lnTo>
                  <a:lnTo>
                    <a:pt x="194" y="0"/>
                  </a:lnTo>
                  <a:lnTo>
                    <a:pt x="311" y="0"/>
                  </a:lnTo>
                  <a:lnTo>
                    <a:pt x="311" y="20"/>
                  </a:lnTo>
                  <a:lnTo>
                    <a:pt x="296" y="24"/>
                  </a:lnTo>
                  <a:lnTo>
                    <a:pt x="283" y="30"/>
                  </a:lnTo>
                  <a:lnTo>
                    <a:pt x="273" y="39"/>
                  </a:lnTo>
                  <a:lnTo>
                    <a:pt x="266" y="50"/>
                  </a:lnTo>
                  <a:lnTo>
                    <a:pt x="161" y="292"/>
                  </a:lnTo>
                  <a:lnTo>
                    <a:pt x="148" y="320"/>
                  </a:lnTo>
                  <a:lnTo>
                    <a:pt x="134" y="344"/>
                  </a:lnTo>
                  <a:lnTo>
                    <a:pt x="120" y="362"/>
                  </a:lnTo>
                  <a:lnTo>
                    <a:pt x="108" y="376"/>
                  </a:lnTo>
                  <a:lnTo>
                    <a:pt x="89" y="389"/>
                  </a:lnTo>
                  <a:lnTo>
                    <a:pt x="70" y="397"/>
                  </a:lnTo>
                  <a:lnTo>
                    <a:pt x="50" y="399"/>
                  </a:lnTo>
                  <a:lnTo>
                    <a:pt x="36" y="398"/>
                  </a:lnTo>
                  <a:lnTo>
                    <a:pt x="23" y="394"/>
                  </a:lnTo>
                  <a:lnTo>
                    <a:pt x="14" y="387"/>
                  </a:lnTo>
                  <a:lnTo>
                    <a:pt x="6" y="377"/>
                  </a:lnTo>
                  <a:lnTo>
                    <a:pt x="1" y="368"/>
                  </a:lnTo>
                  <a:lnTo>
                    <a:pt x="0" y="357"/>
                  </a:lnTo>
                  <a:lnTo>
                    <a:pt x="3" y="344"/>
                  </a:lnTo>
                  <a:lnTo>
                    <a:pt x="8" y="335"/>
                  </a:lnTo>
                  <a:lnTo>
                    <a:pt x="18" y="328"/>
                  </a:lnTo>
                  <a:lnTo>
                    <a:pt x="29" y="325"/>
                  </a:lnTo>
                  <a:lnTo>
                    <a:pt x="40" y="328"/>
                  </a:lnTo>
                  <a:lnTo>
                    <a:pt x="49" y="333"/>
                  </a:lnTo>
                  <a:lnTo>
                    <a:pt x="52" y="337"/>
                  </a:lnTo>
                  <a:lnTo>
                    <a:pt x="55" y="342"/>
                  </a:lnTo>
                  <a:lnTo>
                    <a:pt x="56" y="346"/>
                  </a:lnTo>
                  <a:lnTo>
                    <a:pt x="56" y="357"/>
                  </a:lnTo>
                  <a:lnTo>
                    <a:pt x="55" y="360"/>
                  </a:lnTo>
                  <a:lnTo>
                    <a:pt x="55" y="362"/>
                  </a:lnTo>
                  <a:lnTo>
                    <a:pt x="53" y="365"/>
                  </a:lnTo>
                  <a:lnTo>
                    <a:pt x="53" y="366"/>
                  </a:lnTo>
                  <a:lnTo>
                    <a:pt x="55" y="369"/>
                  </a:lnTo>
                  <a:lnTo>
                    <a:pt x="56" y="372"/>
                  </a:lnTo>
                  <a:lnTo>
                    <a:pt x="63" y="374"/>
                  </a:lnTo>
                  <a:lnTo>
                    <a:pt x="74" y="372"/>
                  </a:lnTo>
                  <a:lnTo>
                    <a:pt x="86" y="366"/>
                  </a:lnTo>
                  <a:lnTo>
                    <a:pt x="97" y="357"/>
                  </a:lnTo>
                  <a:lnTo>
                    <a:pt x="109" y="344"/>
                  </a:lnTo>
                  <a:lnTo>
                    <a:pt x="115" y="333"/>
                  </a:lnTo>
                  <a:lnTo>
                    <a:pt x="124" y="318"/>
                  </a:lnTo>
                  <a:lnTo>
                    <a:pt x="134" y="298"/>
                  </a:lnTo>
                  <a:lnTo>
                    <a:pt x="147" y="273"/>
                  </a:lnTo>
                  <a:lnTo>
                    <a:pt x="41" y="46"/>
                  </a:lnTo>
                  <a:lnTo>
                    <a:pt x="37" y="40"/>
                  </a:lnTo>
                  <a:lnTo>
                    <a:pt x="30" y="31"/>
                  </a:lnTo>
                  <a:lnTo>
                    <a:pt x="27" y="29"/>
                  </a:lnTo>
                  <a:lnTo>
                    <a:pt x="16" y="24"/>
                  </a:lnTo>
                  <a:lnTo>
                    <a:pt x="1" y="2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22"/>
            <p:cNvSpPr>
              <a:spLocks/>
            </p:cNvSpPr>
            <p:nvPr/>
          </p:nvSpPr>
          <p:spPr bwMode="auto">
            <a:xfrm>
              <a:off x="4321" y="119"/>
              <a:ext cx="175" cy="203"/>
            </a:xfrm>
            <a:custGeom>
              <a:avLst/>
              <a:gdLst>
                <a:gd name="T0" fmla="*/ 0 w 350"/>
                <a:gd name="T1" fmla="*/ 0 h 407"/>
                <a:gd name="T2" fmla="*/ 13 w 350"/>
                <a:gd name="T3" fmla="*/ 0 h 407"/>
                <a:gd name="T4" fmla="*/ 34 w 350"/>
                <a:gd name="T5" fmla="*/ 31 h 407"/>
                <a:gd name="T6" fmla="*/ 34 w 350"/>
                <a:gd name="T7" fmla="*/ 0 h 407"/>
                <a:gd name="T8" fmla="*/ 44 w 350"/>
                <a:gd name="T9" fmla="*/ 0 h 407"/>
                <a:gd name="T10" fmla="*/ 44 w 350"/>
                <a:gd name="T11" fmla="*/ 50 h 407"/>
                <a:gd name="T12" fmla="*/ 33 w 350"/>
                <a:gd name="T13" fmla="*/ 50 h 407"/>
                <a:gd name="T14" fmla="*/ 11 w 350"/>
                <a:gd name="T15" fmla="*/ 15 h 407"/>
                <a:gd name="T16" fmla="*/ 11 w 350"/>
                <a:gd name="T17" fmla="*/ 50 h 407"/>
                <a:gd name="T18" fmla="*/ 0 w 350"/>
                <a:gd name="T19" fmla="*/ 50 h 407"/>
                <a:gd name="T20" fmla="*/ 0 w 350"/>
                <a:gd name="T21" fmla="*/ 0 h 40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50"/>
                <a:gd name="T34" fmla="*/ 0 h 407"/>
                <a:gd name="T35" fmla="*/ 350 w 350"/>
                <a:gd name="T36" fmla="*/ 407 h 40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50" h="407">
                  <a:moveTo>
                    <a:pt x="0" y="0"/>
                  </a:moveTo>
                  <a:lnTo>
                    <a:pt x="111" y="0"/>
                  </a:lnTo>
                  <a:lnTo>
                    <a:pt x="265" y="251"/>
                  </a:lnTo>
                  <a:lnTo>
                    <a:pt x="265" y="0"/>
                  </a:lnTo>
                  <a:lnTo>
                    <a:pt x="350" y="0"/>
                  </a:lnTo>
                  <a:lnTo>
                    <a:pt x="350" y="407"/>
                  </a:lnTo>
                  <a:lnTo>
                    <a:pt x="259" y="407"/>
                  </a:lnTo>
                  <a:lnTo>
                    <a:pt x="87" y="125"/>
                  </a:lnTo>
                  <a:lnTo>
                    <a:pt x="87" y="407"/>
                  </a:lnTo>
                  <a:lnTo>
                    <a:pt x="0" y="40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23"/>
            <p:cNvSpPr>
              <a:spLocks/>
            </p:cNvSpPr>
            <p:nvPr/>
          </p:nvSpPr>
          <p:spPr bwMode="auto">
            <a:xfrm>
              <a:off x="4295" y="353"/>
              <a:ext cx="231" cy="211"/>
            </a:xfrm>
            <a:custGeom>
              <a:avLst/>
              <a:gdLst>
                <a:gd name="T0" fmla="*/ 23 w 461"/>
                <a:gd name="T1" fmla="*/ 0 h 422"/>
                <a:gd name="T2" fmla="*/ 18 w 461"/>
                <a:gd name="T3" fmla="*/ 3 h 422"/>
                <a:gd name="T4" fmla="*/ 17 w 461"/>
                <a:gd name="T5" fmla="*/ 3 h 422"/>
                <a:gd name="T6" fmla="*/ 16 w 461"/>
                <a:gd name="T7" fmla="*/ 5 h 422"/>
                <a:gd name="T8" fmla="*/ 16 w 461"/>
                <a:gd name="T9" fmla="*/ 34 h 422"/>
                <a:gd name="T10" fmla="*/ 16 w 461"/>
                <a:gd name="T11" fmla="*/ 39 h 422"/>
                <a:gd name="T12" fmla="*/ 18 w 461"/>
                <a:gd name="T13" fmla="*/ 43 h 422"/>
                <a:gd name="T14" fmla="*/ 21 w 461"/>
                <a:gd name="T15" fmla="*/ 47 h 422"/>
                <a:gd name="T16" fmla="*/ 27 w 461"/>
                <a:gd name="T17" fmla="*/ 49 h 422"/>
                <a:gd name="T18" fmla="*/ 34 w 461"/>
                <a:gd name="T19" fmla="*/ 49 h 422"/>
                <a:gd name="T20" fmla="*/ 39 w 461"/>
                <a:gd name="T21" fmla="*/ 47 h 422"/>
                <a:gd name="T22" fmla="*/ 44 w 461"/>
                <a:gd name="T23" fmla="*/ 43 h 422"/>
                <a:gd name="T24" fmla="*/ 45 w 461"/>
                <a:gd name="T25" fmla="*/ 38 h 422"/>
                <a:gd name="T26" fmla="*/ 46 w 461"/>
                <a:gd name="T27" fmla="*/ 13 h 422"/>
                <a:gd name="T28" fmla="*/ 45 w 461"/>
                <a:gd name="T29" fmla="*/ 7 h 422"/>
                <a:gd name="T30" fmla="*/ 44 w 461"/>
                <a:gd name="T31" fmla="*/ 5 h 422"/>
                <a:gd name="T32" fmla="*/ 43 w 461"/>
                <a:gd name="T33" fmla="*/ 3 h 422"/>
                <a:gd name="T34" fmla="*/ 40 w 461"/>
                <a:gd name="T35" fmla="*/ 3 h 422"/>
                <a:gd name="T36" fmla="*/ 37 w 461"/>
                <a:gd name="T37" fmla="*/ 3 h 422"/>
                <a:gd name="T38" fmla="*/ 58 w 461"/>
                <a:gd name="T39" fmla="*/ 0 h 422"/>
                <a:gd name="T40" fmla="*/ 57 w 461"/>
                <a:gd name="T41" fmla="*/ 3 h 422"/>
                <a:gd name="T42" fmla="*/ 53 w 461"/>
                <a:gd name="T43" fmla="*/ 3 h 422"/>
                <a:gd name="T44" fmla="*/ 50 w 461"/>
                <a:gd name="T45" fmla="*/ 6 h 422"/>
                <a:gd name="T46" fmla="*/ 50 w 461"/>
                <a:gd name="T47" fmla="*/ 11 h 422"/>
                <a:gd name="T48" fmla="*/ 50 w 461"/>
                <a:gd name="T49" fmla="*/ 38 h 422"/>
                <a:gd name="T50" fmla="*/ 48 w 461"/>
                <a:gd name="T51" fmla="*/ 43 h 422"/>
                <a:gd name="T52" fmla="*/ 45 w 461"/>
                <a:gd name="T53" fmla="*/ 48 h 422"/>
                <a:gd name="T54" fmla="*/ 39 w 461"/>
                <a:gd name="T55" fmla="*/ 51 h 422"/>
                <a:gd name="T56" fmla="*/ 33 w 461"/>
                <a:gd name="T57" fmla="*/ 53 h 422"/>
                <a:gd name="T58" fmla="*/ 25 w 461"/>
                <a:gd name="T59" fmla="*/ 53 h 422"/>
                <a:gd name="T60" fmla="*/ 19 w 461"/>
                <a:gd name="T61" fmla="*/ 52 h 422"/>
                <a:gd name="T62" fmla="*/ 14 w 461"/>
                <a:gd name="T63" fmla="*/ 49 h 422"/>
                <a:gd name="T64" fmla="*/ 10 w 461"/>
                <a:gd name="T65" fmla="*/ 44 h 422"/>
                <a:gd name="T66" fmla="*/ 8 w 461"/>
                <a:gd name="T67" fmla="*/ 39 h 422"/>
                <a:gd name="T68" fmla="*/ 8 w 461"/>
                <a:gd name="T69" fmla="*/ 5 h 422"/>
                <a:gd name="T70" fmla="*/ 8 w 461"/>
                <a:gd name="T71" fmla="*/ 3 h 422"/>
                <a:gd name="T72" fmla="*/ 6 w 461"/>
                <a:gd name="T73" fmla="*/ 3 h 422"/>
                <a:gd name="T74" fmla="*/ 0 w 461"/>
                <a:gd name="T75" fmla="*/ 3 h 422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461"/>
                <a:gd name="T115" fmla="*/ 0 h 422"/>
                <a:gd name="T116" fmla="*/ 461 w 461"/>
                <a:gd name="T117" fmla="*/ 422 h 422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461" h="422">
                  <a:moveTo>
                    <a:pt x="0" y="0"/>
                  </a:moveTo>
                  <a:lnTo>
                    <a:pt x="184" y="0"/>
                  </a:lnTo>
                  <a:lnTo>
                    <a:pt x="184" y="22"/>
                  </a:lnTo>
                  <a:lnTo>
                    <a:pt x="144" y="22"/>
                  </a:lnTo>
                  <a:lnTo>
                    <a:pt x="136" y="24"/>
                  </a:lnTo>
                  <a:lnTo>
                    <a:pt x="131" y="27"/>
                  </a:lnTo>
                  <a:lnTo>
                    <a:pt x="127" y="30"/>
                  </a:lnTo>
                  <a:lnTo>
                    <a:pt x="125" y="33"/>
                  </a:lnTo>
                  <a:lnTo>
                    <a:pt x="124" y="38"/>
                  </a:lnTo>
                  <a:lnTo>
                    <a:pt x="124" y="265"/>
                  </a:lnTo>
                  <a:lnTo>
                    <a:pt x="125" y="290"/>
                  </a:lnTo>
                  <a:lnTo>
                    <a:pt x="127" y="309"/>
                  </a:lnTo>
                  <a:lnTo>
                    <a:pt x="131" y="324"/>
                  </a:lnTo>
                  <a:lnTo>
                    <a:pt x="140" y="343"/>
                  </a:lnTo>
                  <a:lnTo>
                    <a:pt x="152" y="359"/>
                  </a:lnTo>
                  <a:lnTo>
                    <a:pt x="168" y="372"/>
                  </a:lnTo>
                  <a:lnTo>
                    <a:pt x="187" y="381"/>
                  </a:lnTo>
                  <a:lnTo>
                    <a:pt x="212" y="387"/>
                  </a:lnTo>
                  <a:lnTo>
                    <a:pt x="238" y="389"/>
                  </a:lnTo>
                  <a:lnTo>
                    <a:pt x="267" y="387"/>
                  </a:lnTo>
                  <a:lnTo>
                    <a:pt x="291" y="381"/>
                  </a:lnTo>
                  <a:lnTo>
                    <a:pt x="312" y="372"/>
                  </a:lnTo>
                  <a:lnTo>
                    <a:pt x="331" y="358"/>
                  </a:lnTo>
                  <a:lnTo>
                    <a:pt x="345" y="340"/>
                  </a:lnTo>
                  <a:lnTo>
                    <a:pt x="354" y="322"/>
                  </a:lnTo>
                  <a:lnTo>
                    <a:pt x="360" y="299"/>
                  </a:lnTo>
                  <a:lnTo>
                    <a:pt x="362" y="275"/>
                  </a:lnTo>
                  <a:lnTo>
                    <a:pt x="362" y="99"/>
                  </a:lnTo>
                  <a:lnTo>
                    <a:pt x="361" y="76"/>
                  </a:lnTo>
                  <a:lnTo>
                    <a:pt x="358" y="59"/>
                  </a:lnTo>
                  <a:lnTo>
                    <a:pt x="354" y="46"/>
                  </a:lnTo>
                  <a:lnTo>
                    <a:pt x="347" y="37"/>
                  </a:lnTo>
                  <a:lnTo>
                    <a:pt x="343" y="33"/>
                  </a:lnTo>
                  <a:lnTo>
                    <a:pt x="339" y="30"/>
                  </a:lnTo>
                  <a:lnTo>
                    <a:pt x="330" y="25"/>
                  </a:lnTo>
                  <a:lnTo>
                    <a:pt x="320" y="23"/>
                  </a:lnTo>
                  <a:lnTo>
                    <a:pt x="309" y="22"/>
                  </a:lnTo>
                  <a:lnTo>
                    <a:pt x="294" y="22"/>
                  </a:lnTo>
                  <a:lnTo>
                    <a:pt x="294" y="0"/>
                  </a:lnTo>
                  <a:lnTo>
                    <a:pt x="461" y="0"/>
                  </a:lnTo>
                  <a:lnTo>
                    <a:pt x="461" y="22"/>
                  </a:lnTo>
                  <a:lnTo>
                    <a:pt x="450" y="22"/>
                  </a:lnTo>
                  <a:lnTo>
                    <a:pt x="432" y="23"/>
                  </a:lnTo>
                  <a:lnTo>
                    <a:pt x="417" y="29"/>
                  </a:lnTo>
                  <a:lnTo>
                    <a:pt x="407" y="37"/>
                  </a:lnTo>
                  <a:lnTo>
                    <a:pt x="400" y="48"/>
                  </a:lnTo>
                  <a:lnTo>
                    <a:pt x="395" y="63"/>
                  </a:lnTo>
                  <a:lnTo>
                    <a:pt x="394" y="81"/>
                  </a:lnTo>
                  <a:lnTo>
                    <a:pt x="394" y="270"/>
                  </a:lnTo>
                  <a:lnTo>
                    <a:pt x="393" y="298"/>
                  </a:lnTo>
                  <a:lnTo>
                    <a:pt x="387" y="322"/>
                  </a:lnTo>
                  <a:lnTo>
                    <a:pt x="379" y="344"/>
                  </a:lnTo>
                  <a:lnTo>
                    <a:pt x="368" y="364"/>
                  </a:lnTo>
                  <a:lnTo>
                    <a:pt x="353" y="380"/>
                  </a:lnTo>
                  <a:lnTo>
                    <a:pt x="333" y="395"/>
                  </a:lnTo>
                  <a:lnTo>
                    <a:pt x="311" y="407"/>
                  </a:lnTo>
                  <a:lnTo>
                    <a:pt x="287" y="416"/>
                  </a:lnTo>
                  <a:lnTo>
                    <a:pt x="260" y="421"/>
                  </a:lnTo>
                  <a:lnTo>
                    <a:pt x="231" y="422"/>
                  </a:lnTo>
                  <a:lnTo>
                    <a:pt x="200" y="421"/>
                  </a:lnTo>
                  <a:lnTo>
                    <a:pt x="172" y="418"/>
                  </a:lnTo>
                  <a:lnTo>
                    <a:pt x="148" y="412"/>
                  </a:lnTo>
                  <a:lnTo>
                    <a:pt x="127" y="404"/>
                  </a:lnTo>
                  <a:lnTo>
                    <a:pt x="105" y="389"/>
                  </a:lnTo>
                  <a:lnTo>
                    <a:pt x="87" y="372"/>
                  </a:lnTo>
                  <a:lnTo>
                    <a:pt x="73" y="350"/>
                  </a:lnTo>
                  <a:lnTo>
                    <a:pt x="66" y="331"/>
                  </a:lnTo>
                  <a:lnTo>
                    <a:pt x="62" y="308"/>
                  </a:lnTo>
                  <a:lnTo>
                    <a:pt x="60" y="283"/>
                  </a:lnTo>
                  <a:lnTo>
                    <a:pt x="60" y="39"/>
                  </a:lnTo>
                  <a:lnTo>
                    <a:pt x="58" y="34"/>
                  </a:lnTo>
                  <a:lnTo>
                    <a:pt x="57" y="31"/>
                  </a:lnTo>
                  <a:lnTo>
                    <a:pt x="54" y="27"/>
                  </a:lnTo>
                  <a:lnTo>
                    <a:pt x="44" y="23"/>
                  </a:lnTo>
                  <a:lnTo>
                    <a:pt x="33" y="22"/>
                  </a:lnTo>
                  <a:lnTo>
                    <a:pt x="0" y="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24"/>
            <p:cNvSpPr>
              <a:spLocks/>
            </p:cNvSpPr>
            <p:nvPr/>
          </p:nvSpPr>
          <p:spPr bwMode="auto">
            <a:xfrm>
              <a:off x="5326" y="128"/>
              <a:ext cx="95" cy="198"/>
            </a:xfrm>
            <a:custGeom>
              <a:avLst/>
              <a:gdLst>
                <a:gd name="T0" fmla="*/ 16 w 189"/>
                <a:gd name="T1" fmla="*/ 0 h 397"/>
                <a:gd name="T2" fmla="*/ 16 w 189"/>
                <a:gd name="T3" fmla="*/ 11 h 397"/>
                <a:gd name="T4" fmla="*/ 24 w 189"/>
                <a:gd name="T5" fmla="*/ 11 h 397"/>
                <a:gd name="T6" fmla="*/ 24 w 189"/>
                <a:gd name="T7" fmla="*/ 18 h 397"/>
                <a:gd name="T8" fmla="*/ 16 w 189"/>
                <a:gd name="T9" fmla="*/ 18 h 397"/>
                <a:gd name="T10" fmla="*/ 16 w 189"/>
                <a:gd name="T11" fmla="*/ 35 h 397"/>
                <a:gd name="T12" fmla="*/ 16 w 189"/>
                <a:gd name="T13" fmla="*/ 37 h 397"/>
                <a:gd name="T14" fmla="*/ 17 w 189"/>
                <a:gd name="T15" fmla="*/ 39 h 397"/>
                <a:gd name="T16" fmla="*/ 18 w 189"/>
                <a:gd name="T17" fmla="*/ 40 h 397"/>
                <a:gd name="T18" fmla="*/ 19 w 189"/>
                <a:gd name="T19" fmla="*/ 40 h 397"/>
                <a:gd name="T20" fmla="*/ 21 w 189"/>
                <a:gd name="T21" fmla="*/ 41 h 397"/>
                <a:gd name="T22" fmla="*/ 22 w 189"/>
                <a:gd name="T23" fmla="*/ 41 h 397"/>
                <a:gd name="T24" fmla="*/ 24 w 189"/>
                <a:gd name="T25" fmla="*/ 40 h 397"/>
                <a:gd name="T26" fmla="*/ 24 w 189"/>
                <a:gd name="T27" fmla="*/ 49 h 397"/>
                <a:gd name="T28" fmla="*/ 21 w 189"/>
                <a:gd name="T29" fmla="*/ 49 h 397"/>
                <a:gd name="T30" fmla="*/ 18 w 189"/>
                <a:gd name="T31" fmla="*/ 49 h 397"/>
                <a:gd name="T32" fmla="*/ 15 w 189"/>
                <a:gd name="T33" fmla="*/ 49 h 397"/>
                <a:gd name="T34" fmla="*/ 12 w 189"/>
                <a:gd name="T35" fmla="*/ 48 h 397"/>
                <a:gd name="T36" fmla="*/ 10 w 189"/>
                <a:gd name="T37" fmla="*/ 47 h 397"/>
                <a:gd name="T38" fmla="*/ 8 w 189"/>
                <a:gd name="T39" fmla="*/ 46 h 397"/>
                <a:gd name="T40" fmla="*/ 7 w 189"/>
                <a:gd name="T41" fmla="*/ 44 h 397"/>
                <a:gd name="T42" fmla="*/ 6 w 189"/>
                <a:gd name="T43" fmla="*/ 42 h 397"/>
                <a:gd name="T44" fmla="*/ 5 w 189"/>
                <a:gd name="T45" fmla="*/ 39 h 397"/>
                <a:gd name="T46" fmla="*/ 5 w 189"/>
                <a:gd name="T47" fmla="*/ 36 h 397"/>
                <a:gd name="T48" fmla="*/ 5 w 189"/>
                <a:gd name="T49" fmla="*/ 18 h 397"/>
                <a:gd name="T50" fmla="*/ 0 w 189"/>
                <a:gd name="T51" fmla="*/ 18 h 397"/>
                <a:gd name="T52" fmla="*/ 0 w 189"/>
                <a:gd name="T53" fmla="*/ 11 h 397"/>
                <a:gd name="T54" fmla="*/ 5 w 189"/>
                <a:gd name="T55" fmla="*/ 11 h 397"/>
                <a:gd name="T56" fmla="*/ 5 w 189"/>
                <a:gd name="T57" fmla="*/ 2 h 397"/>
                <a:gd name="T58" fmla="*/ 16 w 189"/>
                <a:gd name="T59" fmla="*/ 0 h 39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89"/>
                <a:gd name="T91" fmla="*/ 0 h 397"/>
                <a:gd name="T92" fmla="*/ 189 w 189"/>
                <a:gd name="T93" fmla="*/ 397 h 397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89" h="397">
                  <a:moveTo>
                    <a:pt x="126" y="0"/>
                  </a:moveTo>
                  <a:lnTo>
                    <a:pt x="126" y="88"/>
                  </a:lnTo>
                  <a:lnTo>
                    <a:pt x="189" y="88"/>
                  </a:lnTo>
                  <a:lnTo>
                    <a:pt x="189" y="146"/>
                  </a:lnTo>
                  <a:lnTo>
                    <a:pt x="126" y="146"/>
                  </a:lnTo>
                  <a:lnTo>
                    <a:pt x="126" y="281"/>
                  </a:lnTo>
                  <a:lnTo>
                    <a:pt x="127" y="300"/>
                  </a:lnTo>
                  <a:lnTo>
                    <a:pt x="130" y="312"/>
                  </a:lnTo>
                  <a:lnTo>
                    <a:pt x="137" y="322"/>
                  </a:lnTo>
                  <a:lnTo>
                    <a:pt x="148" y="327"/>
                  </a:lnTo>
                  <a:lnTo>
                    <a:pt x="163" y="328"/>
                  </a:lnTo>
                  <a:lnTo>
                    <a:pt x="174" y="328"/>
                  </a:lnTo>
                  <a:lnTo>
                    <a:pt x="189" y="326"/>
                  </a:lnTo>
                  <a:lnTo>
                    <a:pt x="189" y="392"/>
                  </a:lnTo>
                  <a:lnTo>
                    <a:pt x="163" y="395"/>
                  </a:lnTo>
                  <a:lnTo>
                    <a:pt x="138" y="397"/>
                  </a:lnTo>
                  <a:lnTo>
                    <a:pt x="114" y="395"/>
                  </a:lnTo>
                  <a:lnTo>
                    <a:pt x="92" y="391"/>
                  </a:lnTo>
                  <a:lnTo>
                    <a:pt x="76" y="383"/>
                  </a:lnTo>
                  <a:lnTo>
                    <a:pt x="62" y="371"/>
                  </a:lnTo>
                  <a:lnTo>
                    <a:pt x="52" y="356"/>
                  </a:lnTo>
                  <a:lnTo>
                    <a:pt x="45" y="338"/>
                  </a:lnTo>
                  <a:lnTo>
                    <a:pt x="40" y="316"/>
                  </a:lnTo>
                  <a:lnTo>
                    <a:pt x="39" y="290"/>
                  </a:lnTo>
                  <a:lnTo>
                    <a:pt x="39" y="146"/>
                  </a:lnTo>
                  <a:lnTo>
                    <a:pt x="0" y="146"/>
                  </a:lnTo>
                  <a:lnTo>
                    <a:pt x="0" y="88"/>
                  </a:lnTo>
                  <a:lnTo>
                    <a:pt x="39" y="88"/>
                  </a:lnTo>
                  <a:lnTo>
                    <a:pt x="39" y="17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25"/>
            <p:cNvSpPr>
              <a:spLocks/>
            </p:cNvSpPr>
            <p:nvPr/>
          </p:nvSpPr>
          <p:spPr bwMode="auto">
            <a:xfrm>
              <a:off x="5383" y="358"/>
              <a:ext cx="106" cy="201"/>
            </a:xfrm>
            <a:custGeom>
              <a:avLst/>
              <a:gdLst>
                <a:gd name="T0" fmla="*/ 10 w 213"/>
                <a:gd name="T1" fmla="*/ 0 h 402"/>
                <a:gd name="T2" fmla="*/ 12 w 213"/>
                <a:gd name="T3" fmla="*/ 0 h 402"/>
                <a:gd name="T4" fmla="*/ 12 w 213"/>
                <a:gd name="T5" fmla="*/ 14 h 402"/>
                <a:gd name="T6" fmla="*/ 23 w 213"/>
                <a:gd name="T7" fmla="*/ 14 h 402"/>
                <a:gd name="T8" fmla="*/ 23 w 213"/>
                <a:gd name="T9" fmla="*/ 18 h 402"/>
                <a:gd name="T10" fmla="*/ 12 w 213"/>
                <a:gd name="T11" fmla="*/ 18 h 402"/>
                <a:gd name="T12" fmla="*/ 12 w 213"/>
                <a:gd name="T13" fmla="*/ 41 h 402"/>
                <a:gd name="T14" fmla="*/ 12 w 213"/>
                <a:gd name="T15" fmla="*/ 43 h 402"/>
                <a:gd name="T16" fmla="*/ 13 w 213"/>
                <a:gd name="T17" fmla="*/ 44 h 402"/>
                <a:gd name="T18" fmla="*/ 14 w 213"/>
                <a:gd name="T19" fmla="*/ 45 h 402"/>
                <a:gd name="T20" fmla="*/ 15 w 213"/>
                <a:gd name="T21" fmla="*/ 46 h 402"/>
                <a:gd name="T22" fmla="*/ 16 w 213"/>
                <a:gd name="T23" fmla="*/ 47 h 402"/>
                <a:gd name="T24" fmla="*/ 17 w 213"/>
                <a:gd name="T25" fmla="*/ 47 h 402"/>
                <a:gd name="T26" fmla="*/ 19 w 213"/>
                <a:gd name="T27" fmla="*/ 47 h 402"/>
                <a:gd name="T28" fmla="*/ 20 w 213"/>
                <a:gd name="T29" fmla="*/ 46 h 402"/>
                <a:gd name="T30" fmla="*/ 22 w 213"/>
                <a:gd name="T31" fmla="*/ 45 h 402"/>
                <a:gd name="T32" fmla="*/ 22 w 213"/>
                <a:gd name="T33" fmla="*/ 43 h 402"/>
                <a:gd name="T34" fmla="*/ 23 w 213"/>
                <a:gd name="T35" fmla="*/ 41 h 402"/>
                <a:gd name="T36" fmla="*/ 23 w 213"/>
                <a:gd name="T37" fmla="*/ 39 h 402"/>
                <a:gd name="T38" fmla="*/ 24 w 213"/>
                <a:gd name="T39" fmla="*/ 37 h 402"/>
                <a:gd name="T40" fmla="*/ 26 w 213"/>
                <a:gd name="T41" fmla="*/ 37 h 402"/>
                <a:gd name="T42" fmla="*/ 26 w 213"/>
                <a:gd name="T43" fmla="*/ 40 h 402"/>
                <a:gd name="T44" fmla="*/ 25 w 213"/>
                <a:gd name="T45" fmla="*/ 43 h 402"/>
                <a:gd name="T46" fmla="*/ 24 w 213"/>
                <a:gd name="T47" fmla="*/ 45 h 402"/>
                <a:gd name="T48" fmla="*/ 23 w 213"/>
                <a:gd name="T49" fmla="*/ 47 h 402"/>
                <a:gd name="T50" fmla="*/ 21 w 213"/>
                <a:gd name="T51" fmla="*/ 49 h 402"/>
                <a:gd name="T52" fmla="*/ 19 w 213"/>
                <a:gd name="T53" fmla="*/ 50 h 402"/>
                <a:gd name="T54" fmla="*/ 17 w 213"/>
                <a:gd name="T55" fmla="*/ 50 h 402"/>
                <a:gd name="T56" fmla="*/ 15 w 213"/>
                <a:gd name="T57" fmla="*/ 50 h 402"/>
                <a:gd name="T58" fmla="*/ 12 w 213"/>
                <a:gd name="T59" fmla="*/ 50 h 402"/>
                <a:gd name="T60" fmla="*/ 10 w 213"/>
                <a:gd name="T61" fmla="*/ 50 h 402"/>
                <a:gd name="T62" fmla="*/ 8 w 213"/>
                <a:gd name="T63" fmla="*/ 48 h 402"/>
                <a:gd name="T64" fmla="*/ 7 w 213"/>
                <a:gd name="T65" fmla="*/ 47 h 402"/>
                <a:gd name="T66" fmla="*/ 6 w 213"/>
                <a:gd name="T67" fmla="*/ 44 h 402"/>
                <a:gd name="T68" fmla="*/ 6 w 213"/>
                <a:gd name="T69" fmla="*/ 42 h 402"/>
                <a:gd name="T70" fmla="*/ 6 w 213"/>
                <a:gd name="T71" fmla="*/ 18 h 402"/>
                <a:gd name="T72" fmla="*/ 0 w 213"/>
                <a:gd name="T73" fmla="*/ 18 h 402"/>
                <a:gd name="T74" fmla="*/ 0 w 213"/>
                <a:gd name="T75" fmla="*/ 15 h 402"/>
                <a:gd name="T76" fmla="*/ 2 w 213"/>
                <a:gd name="T77" fmla="*/ 14 h 402"/>
                <a:gd name="T78" fmla="*/ 4 w 213"/>
                <a:gd name="T79" fmla="*/ 13 h 402"/>
                <a:gd name="T80" fmla="*/ 6 w 213"/>
                <a:gd name="T81" fmla="*/ 12 h 402"/>
                <a:gd name="T82" fmla="*/ 8 w 213"/>
                <a:gd name="T83" fmla="*/ 10 h 402"/>
                <a:gd name="T84" fmla="*/ 9 w 213"/>
                <a:gd name="T85" fmla="*/ 6 h 402"/>
                <a:gd name="T86" fmla="*/ 9 w 213"/>
                <a:gd name="T87" fmla="*/ 3 h 402"/>
                <a:gd name="T88" fmla="*/ 10 w 213"/>
                <a:gd name="T89" fmla="*/ 0 h 402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13"/>
                <a:gd name="T136" fmla="*/ 0 h 402"/>
                <a:gd name="T137" fmla="*/ 213 w 213"/>
                <a:gd name="T138" fmla="*/ 402 h 402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13" h="402">
                  <a:moveTo>
                    <a:pt x="81" y="0"/>
                  </a:moveTo>
                  <a:lnTo>
                    <a:pt x="102" y="0"/>
                  </a:lnTo>
                  <a:lnTo>
                    <a:pt x="102" y="116"/>
                  </a:lnTo>
                  <a:lnTo>
                    <a:pt x="189" y="116"/>
                  </a:lnTo>
                  <a:lnTo>
                    <a:pt x="189" y="140"/>
                  </a:lnTo>
                  <a:lnTo>
                    <a:pt x="102" y="140"/>
                  </a:lnTo>
                  <a:lnTo>
                    <a:pt x="102" y="324"/>
                  </a:lnTo>
                  <a:lnTo>
                    <a:pt x="103" y="339"/>
                  </a:lnTo>
                  <a:lnTo>
                    <a:pt x="106" y="350"/>
                  </a:lnTo>
                  <a:lnTo>
                    <a:pt x="113" y="359"/>
                  </a:lnTo>
                  <a:lnTo>
                    <a:pt x="121" y="366"/>
                  </a:lnTo>
                  <a:lnTo>
                    <a:pt x="131" y="371"/>
                  </a:lnTo>
                  <a:lnTo>
                    <a:pt x="141" y="372"/>
                  </a:lnTo>
                  <a:lnTo>
                    <a:pt x="154" y="370"/>
                  </a:lnTo>
                  <a:lnTo>
                    <a:pt x="165" y="364"/>
                  </a:lnTo>
                  <a:lnTo>
                    <a:pt x="176" y="354"/>
                  </a:lnTo>
                  <a:lnTo>
                    <a:pt x="183" y="342"/>
                  </a:lnTo>
                  <a:lnTo>
                    <a:pt x="187" y="328"/>
                  </a:lnTo>
                  <a:lnTo>
                    <a:pt x="191" y="311"/>
                  </a:lnTo>
                  <a:lnTo>
                    <a:pt x="193" y="290"/>
                  </a:lnTo>
                  <a:lnTo>
                    <a:pt x="213" y="290"/>
                  </a:lnTo>
                  <a:lnTo>
                    <a:pt x="210" y="317"/>
                  </a:lnTo>
                  <a:lnTo>
                    <a:pt x="206" y="340"/>
                  </a:lnTo>
                  <a:lnTo>
                    <a:pt x="198" y="358"/>
                  </a:lnTo>
                  <a:lnTo>
                    <a:pt x="187" y="374"/>
                  </a:lnTo>
                  <a:lnTo>
                    <a:pt x="174" y="387"/>
                  </a:lnTo>
                  <a:lnTo>
                    <a:pt x="159" y="395"/>
                  </a:lnTo>
                  <a:lnTo>
                    <a:pt x="143" y="401"/>
                  </a:lnTo>
                  <a:lnTo>
                    <a:pt x="125" y="402"/>
                  </a:lnTo>
                  <a:lnTo>
                    <a:pt x="103" y="400"/>
                  </a:lnTo>
                  <a:lnTo>
                    <a:pt x="84" y="393"/>
                  </a:lnTo>
                  <a:lnTo>
                    <a:pt x="69" y="382"/>
                  </a:lnTo>
                  <a:lnTo>
                    <a:pt x="59" y="369"/>
                  </a:lnTo>
                  <a:lnTo>
                    <a:pt x="52" y="351"/>
                  </a:lnTo>
                  <a:lnTo>
                    <a:pt x="50" y="332"/>
                  </a:lnTo>
                  <a:lnTo>
                    <a:pt x="50" y="140"/>
                  </a:lnTo>
                  <a:lnTo>
                    <a:pt x="0" y="140"/>
                  </a:lnTo>
                  <a:lnTo>
                    <a:pt x="0" y="120"/>
                  </a:lnTo>
                  <a:lnTo>
                    <a:pt x="21" y="115"/>
                  </a:lnTo>
                  <a:lnTo>
                    <a:pt x="39" y="104"/>
                  </a:lnTo>
                  <a:lnTo>
                    <a:pt x="53" y="91"/>
                  </a:lnTo>
                  <a:lnTo>
                    <a:pt x="65" y="73"/>
                  </a:lnTo>
                  <a:lnTo>
                    <a:pt x="73" y="52"/>
                  </a:lnTo>
                  <a:lnTo>
                    <a:pt x="79" y="28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26"/>
            <p:cNvSpPr>
              <a:spLocks/>
            </p:cNvSpPr>
            <p:nvPr/>
          </p:nvSpPr>
          <p:spPr bwMode="auto">
            <a:xfrm>
              <a:off x="5044" y="411"/>
              <a:ext cx="123" cy="145"/>
            </a:xfrm>
            <a:custGeom>
              <a:avLst/>
              <a:gdLst>
                <a:gd name="T0" fmla="*/ 27 w 246"/>
                <a:gd name="T1" fmla="*/ 0 h 290"/>
                <a:gd name="T2" fmla="*/ 28 w 246"/>
                <a:gd name="T3" fmla="*/ 1 h 290"/>
                <a:gd name="T4" fmla="*/ 30 w 246"/>
                <a:gd name="T5" fmla="*/ 1 h 290"/>
                <a:gd name="T6" fmla="*/ 31 w 246"/>
                <a:gd name="T7" fmla="*/ 2 h 290"/>
                <a:gd name="T8" fmla="*/ 31 w 246"/>
                <a:gd name="T9" fmla="*/ 5 h 290"/>
                <a:gd name="T10" fmla="*/ 31 w 246"/>
                <a:gd name="T11" fmla="*/ 6 h 290"/>
                <a:gd name="T12" fmla="*/ 30 w 246"/>
                <a:gd name="T13" fmla="*/ 7 h 290"/>
                <a:gd name="T14" fmla="*/ 29 w 246"/>
                <a:gd name="T15" fmla="*/ 9 h 290"/>
                <a:gd name="T16" fmla="*/ 27 w 246"/>
                <a:gd name="T17" fmla="*/ 9 h 290"/>
                <a:gd name="T18" fmla="*/ 26 w 246"/>
                <a:gd name="T19" fmla="*/ 9 h 290"/>
                <a:gd name="T20" fmla="*/ 25 w 246"/>
                <a:gd name="T21" fmla="*/ 9 h 290"/>
                <a:gd name="T22" fmla="*/ 24 w 246"/>
                <a:gd name="T23" fmla="*/ 7 h 290"/>
                <a:gd name="T24" fmla="*/ 24 w 246"/>
                <a:gd name="T25" fmla="*/ 6 h 290"/>
                <a:gd name="T26" fmla="*/ 23 w 246"/>
                <a:gd name="T27" fmla="*/ 6 h 290"/>
                <a:gd name="T28" fmla="*/ 23 w 246"/>
                <a:gd name="T29" fmla="*/ 6 h 290"/>
                <a:gd name="T30" fmla="*/ 21 w 246"/>
                <a:gd name="T31" fmla="*/ 6 h 290"/>
                <a:gd name="T32" fmla="*/ 19 w 246"/>
                <a:gd name="T33" fmla="*/ 7 h 290"/>
                <a:gd name="T34" fmla="*/ 18 w 246"/>
                <a:gd name="T35" fmla="*/ 9 h 290"/>
                <a:gd name="T36" fmla="*/ 17 w 246"/>
                <a:gd name="T37" fmla="*/ 11 h 290"/>
                <a:gd name="T38" fmla="*/ 15 w 246"/>
                <a:gd name="T39" fmla="*/ 14 h 290"/>
                <a:gd name="T40" fmla="*/ 15 w 246"/>
                <a:gd name="T41" fmla="*/ 17 h 290"/>
                <a:gd name="T42" fmla="*/ 14 w 246"/>
                <a:gd name="T43" fmla="*/ 19 h 290"/>
                <a:gd name="T44" fmla="*/ 14 w 246"/>
                <a:gd name="T45" fmla="*/ 22 h 290"/>
                <a:gd name="T46" fmla="*/ 14 w 246"/>
                <a:gd name="T47" fmla="*/ 24 h 290"/>
                <a:gd name="T48" fmla="*/ 14 w 246"/>
                <a:gd name="T49" fmla="*/ 31 h 290"/>
                <a:gd name="T50" fmla="*/ 14 w 246"/>
                <a:gd name="T51" fmla="*/ 33 h 290"/>
                <a:gd name="T52" fmla="*/ 15 w 246"/>
                <a:gd name="T53" fmla="*/ 33 h 290"/>
                <a:gd name="T54" fmla="*/ 15 w 246"/>
                <a:gd name="T55" fmla="*/ 33 h 290"/>
                <a:gd name="T56" fmla="*/ 15 w 246"/>
                <a:gd name="T57" fmla="*/ 34 h 290"/>
                <a:gd name="T58" fmla="*/ 18 w 246"/>
                <a:gd name="T59" fmla="*/ 34 h 290"/>
                <a:gd name="T60" fmla="*/ 23 w 246"/>
                <a:gd name="T61" fmla="*/ 34 h 290"/>
                <a:gd name="T62" fmla="*/ 23 w 246"/>
                <a:gd name="T63" fmla="*/ 36 h 290"/>
                <a:gd name="T64" fmla="*/ 1 w 246"/>
                <a:gd name="T65" fmla="*/ 36 h 290"/>
                <a:gd name="T66" fmla="*/ 1 w 246"/>
                <a:gd name="T67" fmla="*/ 34 h 290"/>
                <a:gd name="T68" fmla="*/ 4 w 246"/>
                <a:gd name="T69" fmla="*/ 34 h 290"/>
                <a:gd name="T70" fmla="*/ 6 w 246"/>
                <a:gd name="T71" fmla="*/ 34 h 290"/>
                <a:gd name="T72" fmla="*/ 7 w 246"/>
                <a:gd name="T73" fmla="*/ 33 h 290"/>
                <a:gd name="T74" fmla="*/ 7 w 246"/>
                <a:gd name="T75" fmla="*/ 33 h 290"/>
                <a:gd name="T76" fmla="*/ 8 w 246"/>
                <a:gd name="T77" fmla="*/ 33 h 290"/>
                <a:gd name="T78" fmla="*/ 8 w 246"/>
                <a:gd name="T79" fmla="*/ 31 h 290"/>
                <a:gd name="T80" fmla="*/ 8 w 246"/>
                <a:gd name="T81" fmla="*/ 9 h 290"/>
                <a:gd name="T82" fmla="*/ 7 w 246"/>
                <a:gd name="T83" fmla="*/ 6 h 290"/>
                <a:gd name="T84" fmla="*/ 7 w 246"/>
                <a:gd name="T85" fmla="*/ 5 h 290"/>
                <a:gd name="T86" fmla="*/ 5 w 246"/>
                <a:gd name="T87" fmla="*/ 5 h 290"/>
                <a:gd name="T88" fmla="*/ 4 w 246"/>
                <a:gd name="T89" fmla="*/ 4 h 290"/>
                <a:gd name="T90" fmla="*/ 0 w 246"/>
                <a:gd name="T91" fmla="*/ 4 h 290"/>
                <a:gd name="T92" fmla="*/ 0 w 246"/>
                <a:gd name="T93" fmla="*/ 1 h 290"/>
                <a:gd name="T94" fmla="*/ 13 w 246"/>
                <a:gd name="T95" fmla="*/ 1 h 290"/>
                <a:gd name="T96" fmla="*/ 13 w 246"/>
                <a:gd name="T97" fmla="*/ 15 h 290"/>
                <a:gd name="T98" fmla="*/ 14 w 246"/>
                <a:gd name="T99" fmla="*/ 11 h 290"/>
                <a:gd name="T100" fmla="*/ 15 w 246"/>
                <a:gd name="T101" fmla="*/ 9 h 290"/>
                <a:gd name="T102" fmla="*/ 17 w 246"/>
                <a:gd name="T103" fmla="*/ 5 h 290"/>
                <a:gd name="T104" fmla="*/ 19 w 246"/>
                <a:gd name="T105" fmla="*/ 3 h 290"/>
                <a:gd name="T106" fmla="*/ 22 w 246"/>
                <a:gd name="T107" fmla="*/ 1 h 290"/>
                <a:gd name="T108" fmla="*/ 24 w 246"/>
                <a:gd name="T109" fmla="*/ 1 h 290"/>
                <a:gd name="T110" fmla="*/ 27 w 246"/>
                <a:gd name="T111" fmla="*/ 0 h 29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46"/>
                <a:gd name="T169" fmla="*/ 0 h 290"/>
                <a:gd name="T170" fmla="*/ 246 w 246"/>
                <a:gd name="T171" fmla="*/ 290 h 29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46" h="290">
                  <a:moveTo>
                    <a:pt x="209" y="0"/>
                  </a:moveTo>
                  <a:lnTo>
                    <a:pt x="223" y="3"/>
                  </a:lnTo>
                  <a:lnTo>
                    <a:pt x="235" y="10"/>
                  </a:lnTo>
                  <a:lnTo>
                    <a:pt x="243" y="21"/>
                  </a:lnTo>
                  <a:lnTo>
                    <a:pt x="246" y="35"/>
                  </a:lnTo>
                  <a:lnTo>
                    <a:pt x="244" y="49"/>
                  </a:lnTo>
                  <a:lnTo>
                    <a:pt x="237" y="59"/>
                  </a:lnTo>
                  <a:lnTo>
                    <a:pt x="227" y="67"/>
                  </a:lnTo>
                  <a:lnTo>
                    <a:pt x="213" y="70"/>
                  </a:lnTo>
                  <a:lnTo>
                    <a:pt x="202" y="69"/>
                  </a:lnTo>
                  <a:lnTo>
                    <a:pt x="195" y="65"/>
                  </a:lnTo>
                  <a:lnTo>
                    <a:pt x="190" y="60"/>
                  </a:lnTo>
                  <a:lnTo>
                    <a:pt x="186" y="55"/>
                  </a:lnTo>
                  <a:lnTo>
                    <a:pt x="183" y="51"/>
                  </a:lnTo>
                  <a:lnTo>
                    <a:pt x="177" y="50"/>
                  </a:lnTo>
                  <a:lnTo>
                    <a:pt x="163" y="54"/>
                  </a:lnTo>
                  <a:lnTo>
                    <a:pt x="150" y="62"/>
                  </a:lnTo>
                  <a:lnTo>
                    <a:pt x="139" y="75"/>
                  </a:lnTo>
                  <a:lnTo>
                    <a:pt x="130" y="93"/>
                  </a:lnTo>
                  <a:lnTo>
                    <a:pt x="123" y="112"/>
                  </a:lnTo>
                  <a:lnTo>
                    <a:pt x="117" y="133"/>
                  </a:lnTo>
                  <a:lnTo>
                    <a:pt x="112" y="155"/>
                  </a:lnTo>
                  <a:lnTo>
                    <a:pt x="110" y="176"/>
                  </a:lnTo>
                  <a:lnTo>
                    <a:pt x="109" y="196"/>
                  </a:lnTo>
                  <a:lnTo>
                    <a:pt x="109" y="252"/>
                  </a:lnTo>
                  <a:lnTo>
                    <a:pt x="111" y="257"/>
                  </a:lnTo>
                  <a:lnTo>
                    <a:pt x="113" y="260"/>
                  </a:lnTo>
                  <a:lnTo>
                    <a:pt x="117" y="263"/>
                  </a:lnTo>
                  <a:lnTo>
                    <a:pt x="126" y="267"/>
                  </a:lnTo>
                  <a:lnTo>
                    <a:pt x="141" y="268"/>
                  </a:lnTo>
                  <a:lnTo>
                    <a:pt x="177" y="268"/>
                  </a:lnTo>
                  <a:lnTo>
                    <a:pt x="177" y="290"/>
                  </a:lnTo>
                  <a:lnTo>
                    <a:pt x="1" y="290"/>
                  </a:lnTo>
                  <a:lnTo>
                    <a:pt x="1" y="268"/>
                  </a:lnTo>
                  <a:lnTo>
                    <a:pt x="29" y="268"/>
                  </a:lnTo>
                  <a:lnTo>
                    <a:pt x="42" y="267"/>
                  </a:lnTo>
                  <a:lnTo>
                    <a:pt x="51" y="263"/>
                  </a:lnTo>
                  <a:lnTo>
                    <a:pt x="55" y="260"/>
                  </a:lnTo>
                  <a:lnTo>
                    <a:pt x="57" y="257"/>
                  </a:lnTo>
                  <a:lnTo>
                    <a:pt x="58" y="253"/>
                  </a:lnTo>
                  <a:lnTo>
                    <a:pt x="58" y="71"/>
                  </a:lnTo>
                  <a:lnTo>
                    <a:pt x="56" y="54"/>
                  </a:lnTo>
                  <a:lnTo>
                    <a:pt x="49" y="41"/>
                  </a:lnTo>
                  <a:lnTo>
                    <a:pt x="38" y="34"/>
                  </a:lnTo>
                  <a:lnTo>
                    <a:pt x="25" y="32"/>
                  </a:lnTo>
                  <a:lnTo>
                    <a:pt x="0" y="32"/>
                  </a:lnTo>
                  <a:lnTo>
                    <a:pt x="0" y="10"/>
                  </a:lnTo>
                  <a:lnTo>
                    <a:pt x="102" y="5"/>
                  </a:lnTo>
                  <a:lnTo>
                    <a:pt x="102" y="122"/>
                  </a:lnTo>
                  <a:lnTo>
                    <a:pt x="111" y="95"/>
                  </a:lnTo>
                  <a:lnTo>
                    <a:pt x="122" y="70"/>
                  </a:lnTo>
                  <a:lnTo>
                    <a:pt x="135" y="47"/>
                  </a:lnTo>
                  <a:lnTo>
                    <a:pt x="152" y="28"/>
                  </a:lnTo>
                  <a:lnTo>
                    <a:pt x="169" y="13"/>
                  </a:lnTo>
                  <a:lnTo>
                    <a:pt x="189" y="4"/>
                  </a:lnTo>
                  <a:lnTo>
                    <a:pt x="209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27"/>
            <p:cNvSpPr>
              <a:spLocks/>
            </p:cNvSpPr>
            <p:nvPr/>
          </p:nvSpPr>
          <p:spPr bwMode="auto">
            <a:xfrm>
              <a:off x="3742" y="119"/>
              <a:ext cx="535" cy="626"/>
            </a:xfrm>
            <a:custGeom>
              <a:avLst/>
              <a:gdLst>
                <a:gd name="T0" fmla="*/ 0 w 1069"/>
                <a:gd name="T1" fmla="*/ 0 h 1252"/>
                <a:gd name="T2" fmla="*/ 134 w 1069"/>
                <a:gd name="T3" fmla="*/ 0 h 1252"/>
                <a:gd name="T4" fmla="*/ 134 w 1069"/>
                <a:gd name="T5" fmla="*/ 50 h 1252"/>
                <a:gd name="T6" fmla="*/ 134 w 1069"/>
                <a:gd name="T7" fmla="*/ 59 h 1252"/>
                <a:gd name="T8" fmla="*/ 133 w 1069"/>
                <a:gd name="T9" fmla="*/ 69 h 1252"/>
                <a:gd name="T10" fmla="*/ 131 w 1069"/>
                <a:gd name="T11" fmla="*/ 77 h 1252"/>
                <a:gd name="T12" fmla="*/ 129 w 1069"/>
                <a:gd name="T13" fmla="*/ 84 h 1252"/>
                <a:gd name="T14" fmla="*/ 127 w 1069"/>
                <a:gd name="T15" fmla="*/ 92 h 1252"/>
                <a:gd name="T16" fmla="*/ 124 w 1069"/>
                <a:gd name="T17" fmla="*/ 98 h 1252"/>
                <a:gd name="T18" fmla="*/ 120 w 1069"/>
                <a:gd name="T19" fmla="*/ 105 h 1252"/>
                <a:gd name="T20" fmla="*/ 117 w 1069"/>
                <a:gd name="T21" fmla="*/ 111 h 1252"/>
                <a:gd name="T22" fmla="*/ 113 w 1069"/>
                <a:gd name="T23" fmla="*/ 117 h 1252"/>
                <a:gd name="T24" fmla="*/ 109 w 1069"/>
                <a:gd name="T25" fmla="*/ 122 h 1252"/>
                <a:gd name="T26" fmla="*/ 105 w 1069"/>
                <a:gd name="T27" fmla="*/ 127 h 1252"/>
                <a:gd name="T28" fmla="*/ 101 w 1069"/>
                <a:gd name="T29" fmla="*/ 132 h 1252"/>
                <a:gd name="T30" fmla="*/ 97 w 1069"/>
                <a:gd name="T31" fmla="*/ 136 h 1252"/>
                <a:gd name="T32" fmla="*/ 92 w 1069"/>
                <a:gd name="T33" fmla="*/ 140 h 1252"/>
                <a:gd name="T34" fmla="*/ 88 w 1069"/>
                <a:gd name="T35" fmla="*/ 143 h 1252"/>
                <a:gd name="T36" fmla="*/ 85 w 1069"/>
                <a:gd name="T37" fmla="*/ 146 h 1252"/>
                <a:gd name="T38" fmla="*/ 81 w 1069"/>
                <a:gd name="T39" fmla="*/ 149 h 1252"/>
                <a:gd name="T40" fmla="*/ 78 w 1069"/>
                <a:gd name="T41" fmla="*/ 151 h 1252"/>
                <a:gd name="T42" fmla="*/ 75 w 1069"/>
                <a:gd name="T43" fmla="*/ 153 h 1252"/>
                <a:gd name="T44" fmla="*/ 72 w 1069"/>
                <a:gd name="T45" fmla="*/ 154 h 1252"/>
                <a:gd name="T46" fmla="*/ 70 w 1069"/>
                <a:gd name="T47" fmla="*/ 155 h 1252"/>
                <a:gd name="T48" fmla="*/ 69 w 1069"/>
                <a:gd name="T49" fmla="*/ 156 h 1252"/>
                <a:gd name="T50" fmla="*/ 68 w 1069"/>
                <a:gd name="T51" fmla="*/ 157 h 1252"/>
                <a:gd name="T52" fmla="*/ 67 w 1069"/>
                <a:gd name="T53" fmla="*/ 157 h 1252"/>
                <a:gd name="T54" fmla="*/ 67 w 1069"/>
                <a:gd name="T55" fmla="*/ 157 h 1252"/>
                <a:gd name="T56" fmla="*/ 66 w 1069"/>
                <a:gd name="T57" fmla="*/ 156 h 1252"/>
                <a:gd name="T58" fmla="*/ 64 w 1069"/>
                <a:gd name="T59" fmla="*/ 155 h 1252"/>
                <a:gd name="T60" fmla="*/ 62 w 1069"/>
                <a:gd name="T61" fmla="*/ 154 h 1252"/>
                <a:gd name="T62" fmla="*/ 60 w 1069"/>
                <a:gd name="T63" fmla="*/ 153 h 1252"/>
                <a:gd name="T64" fmla="*/ 57 w 1069"/>
                <a:gd name="T65" fmla="*/ 151 h 1252"/>
                <a:gd name="T66" fmla="*/ 54 w 1069"/>
                <a:gd name="T67" fmla="*/ 149 h 1252"/>
                <a:gd name="T68" fmla="*/ 50 w 1069"/>
                <a:gd name="T69" fmla="*/ 146 h 1252"/>
                <a:gd name="T70" fmla="*/ 46 w 1069"/>
                <a:gd name="T71" fmla="*/ 143 h 1252"/>
                <a:gd name="T72" fmla="*/ 42 w 1069"/>
                <a:gd name="T73" fmla="*/ 140 h 1252"/>
                <a:gd name="T74" fmla="*/ 38 w 1069"/>
                <a:gd name="T75" fmla="*/ 136 h 1252"/>
                <a:gd name="T76" fmla="*/ 34 w 1069"/>
                <a:gd name="T77" fmla="*/ 132 h 1252"/>
                <a:gd name="T78" fmla="*/ 30 w 1069"/>
                <a:gd name="T79" fmla="*/ 127 h 1252"/>
                <a:gd name="T80" fmla="*/ 26 w 1069"/>
                <a:gd name="T81" fmla="*/ 122 h 1252"/>
                <a:gd name="T82" fmla="*/ 22 w 1069"/>
                <a:gd name="T83" fmla="*/ 117 h 1252"/>
                <a:gd name="T84" fmla="*/ 18 w 1069"/>
                <a:gd name="T85" fmla="*/ 111 h 1252"/>
                <a:gd name="T86" fmla="*/ 14 w 1069"/>
                <a:gd name="T87" fmla="*/ 105 h 1252"/>
                <a:gd name="T88" fmla="*/ 11 w 1069"/>
                <a:gd name="T89" fmla="*/ 98 h 1252"/>
                <a:gd name="T90" fmla="*/ 8 w 1069"/>
                <a:gd name="T91" fmla="*/ 92 h 1252"/>
                <a:gd name="T92" fmla="*/ 5 w 1069"/>
                <a:gd name="T93" fmla="*/ 84 h 1252"/>
                <a:gd name="T94" fmla="*/ 3 w 1069"/>
                <a:gd name="T95" fmla="*/ 77 h 1252"/>
                <a:gd name="T96" fmla="*/ 2 w 1069"/>
                <a:gd name="T97" fmla="*/ 69 h 1252"/>
                <a:gd name="T98" fmla="*/ 1 w 1069"/>
                <a:gd name="T99" fmla="*/ 59 h 1252"/>
                <a:gd name="T100" fmla="*/ 0 w 1069"/>
                <a:gd name="T101" fmla="*/ 50 h 1252"/>
                <a:gd name="T102" fmla="*/ 0 w 1069"/>
                <a:gd name="T103" fmla="*/ 0 h 125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069"/>
                <a:gd name="T157" fmla="*/ 0 h 1252"/>
                <a:gd name="T158" fmla="*/ 1069 w 1069"/>
                <a:gd name="T159" fmla="*/ 1252 h 125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069" h="1252">
                  <a:moveTo>
                    <a:pt x="0" y="0"/>
                  </a:moveTo>
                  <a:lnTo>
                    <a:pt x="1069" y="0"/>
                  </a:lnTo>
                  <a:lnTo>
                    <a:pt x="1069" y="407"/>
                  </a:lnTo>
                  <a:lnTo>
                    <a:pt x="1067" y="479"/>
                  </a:lnTo>
                  <a:lnTo>
                    <a:pt x="1059" y="549"/>
                  </a:lnTo>
                  <a:lnTo>
                    <a:pt x="1046" y="614"/>
                  </a:lnTo>
                  <a:lnTo>
                    <a:pt x="1030" y="677"/>
                  </a:lnTo>
                  <a:lnTo>
                    <a:pt x="1009" y="736"/>
                  </a:lnTo>
                  <a:lnTo>
                    <a:pt x="986" y="790"/>
                  </a:lnTo>
                  <a:lnTo>
                    <a:pt x="960" y="842"/>
                  </a:lnTo>
                  <a:lnTo>
                    <a:pt x="931" y="892"/>
                  </a:lnTo>
                  <a:lnTo>
                    <a:pt x="901" y="937"/>
                  </a:lnTo>
                  <a:lnTo>
                    <a:pt x="868" y="978"/>
                  </a:lnTo>
                  <a:lnTo>
                    <a:pt x="835" y="1018"/>
                  </a:lnTo>
                  <a:lnTo>
                    <a:pt x="801" y="1053"/>
                  </a:lnTo>
                  <a:lnTo>
                    <a:pt x="769" y="1086"/>
                  </a:lnTo>
                  <a:lnTo>
                    <a:pt x="736" y="1116"/>
                  </a:lnTo>
                  <a:lnTo>
                    <a:pt x="703" y="1142"/>
                  </a:lnTo>
                  <a:lnTo>
                    <a:pt x="673" y="1165"/>
                  </a:lnTo>
                  <a:lnTo>
                    <a:pt x="644" y="1186"/>
                  </a:lnTo>
                  <a:lnTo>
                    <a:pt x="618" y="1203"/>
                  </a:lnTo>
                  <a:lnTo>
                    <a:pt x="595" y="1219"/>
                  </a:lnTo>
                  <a:lnTo>
                    <a:pt x="574" y="1231"/>
                  </a:lnTo>
                  <a:lnTo>
                    <a:pt x="558" y="1240"/>
                  </a:lnTo>
                  <a:lnTo>
                    <a:pt x="545" y="1246"/>
                  </a:lnTo>
                  <a:lnTo>
                    <a:pt x="537" y="1251"/>
                  </a:lnTo>
                  <a:lnTo>
                    <a:pt x="535" y="1252"/>
                  </a:lnTo>
                  <a:lnTo>
                    <a:pt x="532" y="1251"/>
                  </a:lnTo>
                  <a:lnTo>
                    <a:pt x="524" y="1246"/>
                  </a:lnTo>
                  <a:lnTo>
                    <a:pt x="512" y="1240"/>
                  </a:lnTo>
                  <a:lnTo>
                    <a:pt x="495" y="1231"/>
                  </a:lnTo>
                  <a:lnTo>
                    <a:pt x="475" y="1219"/>
                  </a:lnTo>
                  <a:lnTo>
                    <a:pt x="452" y="1203"/>
                  </a:lnTo>
                  <a:lnTo>
                    <a:pt x="425" y="1186"/>
                  </a:lnTo>
                  <a:lnTo>
                    <a:pt x="396" y="1165"/>
                  </a:lnTo>
                  <a:lnTo>
                    <a:pt x="366" y="1142"/>
                  </a:lnTo>
                  <a:lnTo>
                    <a:pt x="334" y="1116"/>
                  </a:lnTo>
                  <a:lnTo>
                    <a:pt x="300" y="1086"/>
                  </a:lnTo>
                  <a:lnTo>
                    <a:pt x="267" y="1053"/>
                  </a:lnTo>
                  <a:lnTo>
                    <a:pt x="234" y="1018"/>
                  </a:lnTo>
                  <a:lnTo>
                    <a:pt x="201" y="978"/>
                  </a:lnTo>
                  <a:lnTo>
                    <a:pt x="169" y="937"/>
                  </a:lnTo>
                  <a:lnTo>
                    <a:pt x="139" y="892"/>
                  </a:lnTo>
                  <a:lnTo>
                    <a:pt x="110" y="842"/>
                  </a:lnTo>
                  <a:lnTo>
                    <a:pt x="83" y="790"/>
                  </a:lnTo>
                  <a:lnTo>
                    <a:pt x="60" y="736"/>
                  </a:lnTo>
                  <a:lnTo>
                    <a:pt x="39" y="677"/>
                  </a:lnTo>
                  <a:lnTo>
                    <a:pt x="23" y="614"/>
                  </a:lnTo>
                  <a:lnTo>
                    <a:pt x="10" y="549"/>
                  </a:lnTo>
                  <a:lnTo>
                    <a:pt x="2" y="479"/>
                  </a:lnTo>
                  <a:lnTo>
                    <a:pt x="0" y="40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Rectangle 28"/>
            <p:cNvSpPr>
              <a:spLocks noChangeArrowheads="1"/>
            </p:cNvSpPr>
            <p:nvPr/>
          </p:nvSpPr>
          <p:spPr bwMode="auto">
            <a:xfrm>
              <a:off x="3751" y="128"/>
              <a:ext cx="516" cy="194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9"/>
            <p:cNvSpPr>
              <a:spLocks/>
            </p:cNvSpPr>
            <p:nvPr/>
          </p:nvSpPr>
          <p:spPr bwMode="auto">
            <a:xfrm>
              <a:off x="3838" y="348"/>
              <a:ext cx="342" cy="342"/>
            </a:xfrm>
            <a:custGeom>
              <a:avLst/>
              <a:gdLst>
                <a:gd name="T0" fmla="*/ 51 w 684"/>
                <a:gd name="T1" fmla="*/ 1 h 683"/>
                <a:gd name="T2" fmla="*/ 50 w 684"/>
                <a:gd name="T3" fmla="*/ 11 h 683"/>
                <a:gd name="T4" fmla="*/ 47 w 684"/>
                <a:gd name="T5" fmla="*/ 23 h 683"/>
                <a:gd name="T6" fmla="*/ 49 w 684"/>
                <a:gd name="T7" fmla="*/ 32 h 683"/>
                <a:gd name="T8" fmla="*/ 51 w 684"/>
                <a:gd name="T9" fmla="*/ 32 h 683"/>
                <a:gd name="T10" fmla="*/ 54 w 684"/>
                <a:gd name="T11" fmla="*/ 33 h 683"/>
                <a:gd name="T12" fmla="*/ 54 w 684"/>
                <a:gd name="T13" fmla="*/ 35 h 683"/>
                <a:gd name="T14" fmla="*/ 56 w 684"/>
                <a:gd name="T15" fmla="*/ 37 h 683"/>
                <a:gd name="T16" fmla="*/ 67 w 684"/>
                <a:gd name="T17" fmla="*/ 38 h 683"/>
                <a:gd name="T18" fmla="*/ 80 w 684"/>
                <a:gd name="T19" fmla="*/ 33 h 683"/>
                <a:gd name="T20" fmla="*/ 86 w 684"/>
                <a:gd name="T21" fmla="*/ 39 h 683"/>
                <a:gd name="T22" fmla="*/ 85 w 684"/>
                <a:gd name="T23" fmla="*/ 51 h 683"/>
                <a:gd name="T24" fmla="*/ 75 w 684"/>
                <a:gd name="T25" fmla="*/ 51 h 683"/>
                <a:gd name="T26" fmla="*/ 63 w 684"/>
                <a:gd name="T27" fmla="*/ 48 h 683"/>
                <a:gd name="T28" fmla="*/ 53 w 684"/>
                <a:gd name="T29" fmla="*/ 50 h 683"/>
                <a:gd name="T30" fmla="*/ 54 w 684"/>
                <a:gd name="T31" fmla="*/ 51 h 683"/>
                <a:gd name="T32" fmla="*/ 52 w 684"/>
                <a:gd name="T33" fmla="*/ 54 h 683"/>
                <a:gd name="T34" fmla="*/ 50 w 684"/>
                <a:gd name="T35" fmla="*/ 55 h 683"/>
                <a:gd name="T36" fmla="*/ 48 w 684"/>
                <a:gd name="T37" fmla="*/ 57 h 683"/>
                <a:gd name="T38" fmla="*/ 47 w 684"/>
                <a:gd name="T39" fmla="*/ 67 h 683"/>
                <a:gd name="T40" fmla="*/ 52 w 684"/>
                <a:gd name="T41" fmla="*/ 80 h 683"/>
                <a:gd name="T42" fmla="*/ 43 w 684"/>
                <a:gd name="T43" fmla="*/ 86 h 683"/>
                <a:gd name="T44" fmla="*/ 33 w 684"/>
                <a:gd name="T45" fmla="*/ 80 h 683"/>
                <a:gd name="T46" fmla="*/ 38 w 684"/>
                <a:gd name="T47" fmla="*/ 67 h 683"/>
                <a:gd name="T48" fmla="*/ 38 w 684"/>
                <a:gd name="T49" fmla="*/ 57 h 683"/>
                <a:gd name="T50" fmla="*/ 36 w 684"/>
                <a:gd name="T51" fmla="*/ 55 h 683"/>
                <a:gd name="T52" fmla="*/ 33 w 684"/>
                <a:gd name="T53" fmla="*/ 54 h 683"/>
                <a:gd name="T54" fmla="*/ 31 w 684"/>
                <a:gd name="T55" fmla="*/ 51 h 683"/>
                <a:gd name="T56" fmla="*/ 29 w 684"/>
                <a:gd name="T57" fmla="*/ 49 h 683"/>
                <a:gd name="T58" fmla="*/ 19 w 684"/>
                <a:gd name="T59" fmla="*/ 48 h 683"/>
                <a:gd name="T60" fmla="*/ 6 w 684"/>
                <a:gd name="T61" fmla="*/ 53 h 683"/>
                <a:gd name="T62" fmla="*/ 1 w 684"/>
                <a:gd name="T63" fmla="*/ 47 h 683"/>
                <a:gd name="T64" fmla="*/ 1 w 684"/>
                <a:gd name="T65" fmla="*/ 35 h 683"/>
                <a:gd name="T66" fmla="*/ 11 w 684"/>
                <a:gd name="T67" fmla="*/ 35 h 683"/>
                <a:gd name="T68" fmla="*/ 22 w 684"/>
                <a:gd name="T69" fmla="*/ 38 h 683"/>
                <a:gd name="T70" fmla="*/ 31 w 684"/>
                <a:gd name="T71" fmla="*/ 36 h 683"/>
                <a:gd name="T72" fmla="*/ 31 w 684"/>
                <a:gd name="T73" fmla="*/ 35 h 683"/>
                <a:gd name="T74" fmla="*/ 32 w 684"/>
                <a:gd name="T75" fmla="*/ 32 h 683"/>
                <a:gd name="T76" fmla="*/ 35 w 684"/>
                <a:gd name="T77" fmla="*/ 32 h 683"/>
                <a:gd name="T78" fmla="*/ 38 w 684"/>
                <a:gd name="T79" fmla="*/ 30 h 683"/>
                <a:gd name="T80" fmla="*/ 38 w 684"/>
                <a:gd name="T81" fmla="*/ 19 h 683"/>
                <a:gd name="T82" fmla="*/ 33 w 684"/>
                <a:gd name="T83" fmla="*/ 7 h 683"/>
                <a:gd name="T84" fmla="*/ 39 w 684"/>
                <a:gd name="T85" fmla="*/ 1 h 68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84"/>
                <a:gd name="T130" fmla="*/ 0 h 683"/>
                <a:gd name="T131" fmla="*/ 684 w 684"/>
                <a:gd name="T132" fmla="*/ 683 h 683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84" h="683">
                  <a:moveTo>
                    <a:pt x="342" y="0"/>
                  </a:moveTo>
                  <a:lnTo>
                    <a:pt x="375" y="1"/>
                  </a:lnTo>
                  <a:lnTo>
                    <a:pt x="409" y="6"/>
                  </a:lnTo>
                  <a:lnTo>
                    <a:pt x="441" y="15"/>
                  </a:lnTo>
                  <a:lnTo>
                    <a:pt x="420" y="49"/>
                  </a:lnTo>
                  <a:lnTo>
                    <a:pt x="404" y="83"/>
                  </a:lnTo>
                  <a:lnTo>
                    <a:pt x="391" y="116"/>
                  </a:lnTo>
                  <a:lnTo>
                    <a:pt x="383" y="149"/>
                  </a:lnTo>
                  <a:lnTo>
                    <a:pt x="380" y="179"/>
                  </a:lnTo>
                  <a:lnTo>
                    <a:pt x="381" y="207"/>
                  </a:lnTo>
                  <a:lnTo>
                    <a:pt x="387" y="233"/>
                  </a:lnTo>
                  <a:lnTo>
                    <a:pt x="397" y="255"/>
                  </a:lnTo>
                  <a:lnTo>
                    <a:pt x="399" y="252"/>
                  </a:lnTo>
                  <a:lnTo>
                    <a:pt x="406" y="250"/>
                  </a:lnTo>
                  <a:lnTo>
                    <a:pt x="411" y="250"/>
                  </a:lnTo>
                  <a:lnTo>
                    <a:pt x="420" y="251"/>
                  </a:lnTo>
                  <a:lnTo>
                    <a:pt x="427" y="256"/>
                  </a:lnTo>
                  <a:lnTo>
                    <a:pt x="432" y="263"/>
                  </a:lnTo>
                  <a:lnTo>
                    <a:pt x="434" y="272"/>
                  </a:lnTo>
                  <a:lnTo>
                    <a:pt x="434" y="277"/>
                  </a:lnTo>
                  <a:lnTo>
                    <a:pt x="433" y="280"/>
                  </a:lnTo>
                  <a:lnTo>
                    <a:pt x="431" y="284"/>
                  </a:lnTo>
                  <a:lnTo>
                    <a:pt x="429" y="286"/>
                  </a:lnTo>
                  <a:lnTo>
                    <a:pt x="451" y="296"/>
                  </a:lnTo>
                  <a:lnTo>
                    <a:pt x="477" y="302"/>
                  </a:lnTo>
                  <a:lnTo>
                    <a:pt x="505" y="303"/>
                  </a:lnTo>
                  <a:lnTo>
                    <a:pt x="535" y="300"/>
                  </a:lnTo>
                  <a:lnTo>
                    <a:pt x="567" y="292"/>
                  </a:lnTo>
                  <a:lnTo>
                    <a:pt x="600" y="279"/>
                  </a:lnTo>
                  <a:lnTo>
                    <a:pt x="634" y="263"/>
                  </a:lnTo>
                  <a:lnTo>
                    <a:pt x="669" y="242"/>
                  </a:lnTo>
                  <a:lnTo>
                    <a:pt x="677" y="274"/>
                  </a:lnTo>
                  <a:lnTo>
                    <a:pt x="682" y="308"/>
                  </a:lnTo>
                  <a:lnTo>
                    <a:pt x="684" y="341"/>
                  </a:lnTo>
                  <a:lnTo>
                    <a:pt x="682" y="375"/>
                  </a:lnTo>
                  <a:lnTo>
                    <a:pt x="677" y="408"/>
                  </a:lnTo>
                  <a:lnTo>
                    <a:pt x="669" y="441"/>
                  </a:lnTo>
                  <a:lnTo>
                    <a:pt x="634" y="420"/>
                  </a:lnTo>
                  <a:lnTo>
                    <a:pt x="600" y="404"/>
                  </a:lnTo>
                  <a:lnTo>
                    <a:pt x="567" y="391"/>
                  </a:lnTo>
                  <a:lnTo>
                    <a:pt x="535" y="383"/>
                  </a:lnTo>
                  <a:lnTo>
                    <a:pt x="505" y="380"/>
                  </a:lnTo>
                  <a:lnTo>
                    <a:pt x="477" y="381"/>
                  </a:lnTo>
                  <a:lnTo>
                    <a:pt x="451" y="386"/>
                  </a:lnTo>
                  <a:lnTo>
                    <a:pt x="429" y="397"/>
                  </a:lnTo>
                  <a:lnTo>
                    <a:pt x="431" y="400"/>
                  </a:lnTo>
                  <a:lnTo>
                    <a:pt x="433" y="404"/>
                  </a:lnTo>
                  <a:lnTo>
                    <a:pt x="434" y="407"/>
                  </a:lnTo>
                  <a:lnTo>
                    <a:pt x="434" y="411"/>
                  </a:lnTo>
                  <a:lnTo>
                    <a:pt x="431" y="422"/>
                  </a:lnTo>
                  <a:lnTo>
                    <a:pt x="423" y="430"/>
                  </a:lnTo>
                  <a:lnTo>
                    <a:pt x="411" y="434"/>
                  </a:lnTo>
                  <a:lnTo>
                    <a:pt x="406" y="434"/>
                  </a:lnTo>
                  <a:lnTo>
                    <a:pt x="403" y="433"/>
                  </a:lnTo>
                  <a:lnTo>
                    <a:pt x="399" y="430"/>
                  </a:lnTo>
                  <a:lnTo>
                    <a:pt x="397" y="429"/>
                  </a:lnTo>
                  <a:lnTo>
                    <a:pt x="387" y="451"/>
                  </a:lnTo>
                  <a:lnTo>
                    <a:pt x="381" y="477"/>
                  </a:lnTo>
                  <a:lnTo>
                    <a:pt x="380" y="504"/>
                  </a:lnTo>
                  <a:lnTo>
                    <a:pt x="383" y="534"/>
                  </a:lnTo>
                  <a:lnTo>
                    <a:pt x="391" y="567"/>
                  </a:lnTo>
                  <a:lnTo>
                    <a:pt x="404" y="600"/>
                  </a:lnTo>
                  <a:lnTo>
                    <a:pt x="420" y="635"/>
                  </a:lnTo>
                  <a:lnTo>
                    <a:pt x="441" y="669"/>
                  </a:lnTo>
                  <a:lnTo>
                    <a:pt x="391" y="680"/>
                  </a:lnTo>
                  <a:lnTo>
                    <a:pt x="342" y="683"/>
                  </a:lnTo>
                  <a:lnTo>
                    <a:pt x="292" y="680"/>
                  </a:lnTo>
                  <a:lnTo>
                    <a:pt x="242" y="669"/>
                  </a:lnTo>
                  <a:lnTo>
                    <a:pt x="263" y="635"/>
                  </a:lnTo>
                  <a:lnTo>
                    <a:pt x="279" y="600"/>
                  </a:lnTo>
                  <a:lnTo>
                    <a:pt x="292" y="567"/>
                  </a:lnTo>
                  <a:lnTo>
                    <a:pt x="300" y="534"/>
                  </a:lnTo>
                  <a:lnTo>
                    <a:pt x="304" y="504"/>
                  </a:lnTo>
                  <a:lnTo>
                    <a:pt x="302" y="477"/>
                  </a:lnTo>
                  <a:lnTo>
                    <a:pt x="297" y="451"/>
                  </a:lnTo>
                  <a:lnTo>
                    <a:pt x="286" y="429"/>
                  </a:lnTo>
                  <a:lnTo>
                    <a:pt x="284" y="430"/>
                  </a:lnTo>
                  <a:lnTo>
                    <a:pt x="281" y="433"/>
                  </a:lnTo>
                  <a:lnTo>
                    <a:pt x="277" y="434"/>
                  </a:lnTo>
                  <a:lnTo>
                    <a:pt x="272" y="434"/>
                  </a:lnTo>
                  <a:lnTo>
                    <a:pt x="261" y="430"/>
                  </a:lnTo>
                  <a:lnTo>
                    <a:pt x="253" y="422"/>
                  </a:lnTo>
                  <a:lnTo>
                    <a:pt x="249" y="411"/>
                  </a:lnTo>
                  <a:lnTo>
                    <a:pt x="249" y="407"/>
                  </a:lnTo>
                  <a:lnTo>
                    <a:pt x="250" y="404"/>
                  </a:lnTo>
                  <a:lnTo>
                    <a:pt x="255" y="397"/>
                  </a:lnTo>
                  <a:lnTo>
                    <a:pt x="233" y="386"/>
                  </a:lnTo>
                  <a:lnTo>
                    <a:pt x="207" y="381"/>
                  </a:lnTo>
                  <a:lnTo>
                    <a:pt x="179" y="380"/>
                  </a:lnTo>
                  <a:lnTo>
                    <a:pt x="149" y="383"/>
                  </a:lnTo>
                  <a:lnTo>
                    <a:pt x="117" y="391"/>
                  </a:lnTo>
                  <a:lnTo>
                    <a:pt x="83" y="404"/>
                  </a:lnTo>
                  <a:lnTo>
                    <a:pt x="50" y="420"/>
                  </a:lnTo>
                  <a:lnTo>
                    <a:pt x="15" y="441"/>
                  </a:lnTo>
                  <a:lnTo>
                    <a:pt x="7" y="408"/>
                  </a:lnTo>
                  <a:lnTo>
                    <a:pt x="1" y="375"/>
                  </a:lnTo>
                  <a:lnTo>
                    <a:pt x="0" y="341"/>
                  </a:lnTo>
                  <a:lnTo>
                    <a:pt x="1" y="308"/>
                  </a:lnTo>
                  <a:lnTo>
                    <a:pt x="7" y="274"/>
                  </a:lnTo>
                  <a:lnTo>
                    <a:pt x="15" y="242"/>
                  </a:lnTo>
                  <a:lnTo>
                    <a:pt x="50" y="263"/>
                  </a:lnTo>
                  <a:lnTo>
                    <a:pt x="83" y="279"/>
                  </a:lnTo>
                  <a:lnTo>
                    <a:pt x="117" y="292"/>
                  </a:lnTo>
                  <a:lnTo>
                    <a:pt x="149" y="300"/>
                  </a:lnTo>
                  <a:lnTo>
                    <a:pt x="179" y="303"/>
                  </a:lnTo>
                  <a:lnTo>
                    <a:pt x="207" y="302"/>
                  </a:lnTo>
                  <a:lnTo>
                    <a:pt x="233" y="296"/>
                  </a:lnTo>
                  <a:lnTo>
                    <a:pt x="255" y="286"/>
                  </a:lnTo>
                  <a:lnTo>
                    <a:pt x="253" y="284"/>
                  </a:lnTo>
                  <a:lnTo>
                    <a:pt x="250" y="280"/>
                  </a:lnTo>
                  <a:lnTo>
                    <a:pt x="249" y="277"/>
                  </a:lnTo>
                  <a:lnTo>
                    <a:pt x="249" y="272"/>
                  </a:lnTo>
                  <a:lnTo>
                    <a:pt x="252" y="263"/>
                  </a:lnTo>
                  <a:lnTo>
                    <a:pt x="256" y="256"/>
                  </a:lnTo>
                  <a:lnTo>
                    <a:pt x="263" y="251"/>
                  </a:lnTo>
                  <a:lnTo>
                    <a:pt x="272" y="250"/>
                  </a:lnTo>
                  <a:lnTo>
                    <a:pt x="277" y="250"/>
                  </a:lnTo>
                  <a:lnTo>
                    <a:pt x="284" y="252"/>
                  </a:lnTo>
                  <a:lnTo>
                    <a:pt x="286" y="255"/>
                  </a:lnTo>
                  <a:lnTo>
                    <a:pt x="297" y="233"/>
                  </a:lnTo>
                  <a:lnTo>
                    <a:pt x="302" y="207"/>
                  </a:lnTo>
                  <a:lnTo>
                    <a:pt x="304" y="179"/>
                  </a:lnTo>
                  <a:lnTo>
                    <a:pt x="300" y="149"/>
                  </a:lnTo>
                  <a:lnTo>
                    <a:pt x="292" y="116"/>
                  </a:lnTo>
                  <a:lnTo>
                    <a:pt x="279" y="83"/>
                  </a:lnTo>
                  <a:lnTo>
                    <a:pt x="263" y="49"/>
                  </a:lnTo>
                  <a:lnTo>
                    <a:pt x="242" y="15"/>
                  </a:lnTo>
                  <a:lnTo>
                    <a:pt x="275" y="6"/>
                  </a:lnTo>
                  <a:lnTo>
                    <a:pt x="308" y="1"/>
                  </a:lnTo>
                  <a:lnTo>
                    <a:pt x="34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Freeform 30"/>
            <p:cNvSpPr>
              <a:spLocks/>
            </p:cNvSpPr>
            <p:nvPr/>
          </p:nvSpPr>
          <p:spPr bwMode="auto">
            <a:xfrm>
              <a:off x="3978" y="489"/>
              <a:ext cx="63" cy="61"/>
            </a:xfrm>
            <a:custGeom>
              <a:avLst/>
              <a:gdLst>
                <a:gd name="T0" fmla="*/ 8 w 125"/>
                <a:gd name="T1" fmla="*/ 0 h 124"/>
                <a:gd name="T2" fmla="*/ 11 w 125"/>
                <a:gd name="T3" fmla="*/ 0 h 124"/>
                <a:gd name="T4" fmla="*/ 13 w 125"/>
                <a:gd name="T5" fmla="*/ 1 h 124"/>
                <a:gd name="T6" fmla="*/ 15 w 125"/>
                <a:gd name="T7" fmla="*/ 3 h 124"/>
                <a:gd name="T8" fmla="*/ 16 w 125"/>
                <a:gd name="T9" fmla="*/ 5 h 124"/>
                <a:gd name="T10" fmla="*/ 16 w 125"/>
                <a:gd name="T11" fmla="*/ 7 h 124"/>
                <a:gd name="T12" fmla="*/ 16 w 125"/>
                <a:gd name="T13" fmla="*/ 10 h 124"/>
                <a:gd name="T14" fmla="*/ 15 w 125"/>
                <a:gd name="T15" fmla="*/ 12 h 124"/>
                <a:gd name="T16" fmla="*/ 13 w 125"/>
                <a:gd name="T17" fmla="*/ 13 h 124"/>
                <a:gd name="T18" fmla="*/ 11 w 125"/>
                <a:gd name="T19" fmla="*/ 14 h 124"/>
                <a:gd name="T20" fmla="*/ 8 w 125"/>
                <a:gd name="T21" fmla="*/ 15 h 124"/>
                <a:gd name="T22" fmla="*/ 6 w 125"/>
                <a:gd name="T23" fmla="*/ 14 h 124"/>
                <a:gd name="T24" fmla="*/ 4 w 125"/>
                <a:gd name="T25" fmla="*/ 13 h 124"/>
                <a:gd name="T26" fmla="*/ 2 w 125"/>
                <a:gd name="T27" fmla="*/ 12 h 124"/>
                <a:gd name="T28" fmla="*/ 1 w 125"/>
                <a:gd name="T29" fmla="*/ 10 h 124"/>
                <a:gd name="T30" fmla="*/ 0 w 125"/>
                <a:gd name="T31" fmla="*/ 7 h 124"/>
                <a:gd name="T32" fmla="*/ 1 w 125"/>
                <a:gd name="T33" fmla="*/ 5 h 124"/>
                <a:gd name="T34" fmla="*/ 2 w 125"/>
                <a:gd name="T35" fmla="*/ 3 h 124"/>
                <a:gd name="T36" fmla="*/ 4 w 125"/>
                <a:gd name="T37" fmla="*/ 1 h 124"/>
                <a:gd name="T38" fmla="*/ 6 w 125"/>
                <a:gd name="T39" fmla="*/ 0 h 124"/>
                <a:gd name="T40" fmla="*/ 8 w 125"/>
                <a:gd name="T41" fmla="*/ 0 h 12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5"/>
                <a:gd name="T64" fmla="*/ 0 h 124"/>
                <a:gd name="T65" fmla="*/ 125 w 125"/>
                <a:gd name="T66" fmla="*/ 124 h 12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5" h="124">
                  <a:moveTo>
                    <a:pt x="63" y="0"/>
                  </a:moveTo>
                  <a:lnTo>
                    <a:pt x="82" y="4"/>
                  </a:lnTo>
                  <a:lnTo>
                    <a:pt x="100" y="12"/>
                  </a:lnTo>
                  <a:lnTo>
                    <a:pt x="114" y="26"/>
                  </a:lnTo>
                  <a:lnTo>
                    <a:pt x="122" y="42"/>
                  </a:lnTo>
                  <a:lnTo>
                    <a:pt x="125" y="61"/>
                  </a:lnTo>
                  <a:lnTo>
                    <a:pt x="122" y="81"/>
                  </a:lnTo>
                  <a:lnTo>
                    <a:pt x="114" y="98"/>
                  </a:lnTo>
                  <a:lnTo>
                    <a:pt x="100" y="112"/>
                  </a:lnTo>
                  <a:lnTo>
                    <a:pt x="82" y="120"/>
                  </a:lnTo>
                  <a:lnTo>
                    <a:pt x="63" y="124"/>
                  </a:lnTo>
                  <a:lnTo>
                    <a:pt x="43" y="120"/>
                  </a:lnTo>
                  <a:lnTo>
                    <a:pt x="26" y="112"/>
                  </a:lnTo>
                  <a:lnTo>
                    <a:pt x="12" y="98"/>
                  </a:lnTo>
                  <a:lnTo>
                    <a:pt x="4" y="81"/>
                  </a:lnTo>
                  <a:lnTo>
                    <a:pt x="0" y="61"/>
                  </a:lnTo>
                  <a:lnTo>
                    <a:pt x="4" y="42"/>
                  </a:lnTo>
                  <a:lnTo>
                    <a:pt x="12" y="26"/>
                  </a:lnTo>
                  <a:lnTo>
                    <a:pt x="26" y="12"/>
                  </a:lnTo>
                  <a:lnTo>
                    <a:pt x="43" y="4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Freeform 31"/>
            <p:cNvSpPr>
              <a:spLocks/>
            </p:cNvSpPr>
            <p:nvPr/>
          </p:nvSpPr>
          <p:spPr bwMode="auto">
            <a:xfrm>
              <a:off x="3770" y="135"/>
              <a:ext cx="80" cy="112"/>
            </a:xfrm>
            <a:custGeom>
              <a:avLst/>
              <a:gdLst>
                <a:gd name="T0" fmla="*/ 9 w 159"/>
                <a:gd name="T1" fmla="*/ 0 h 223"/>
                <a:gd name="T2" fmla="*/ 11 w 159"/>
                <a:gd name="T3" fmla="*/ 1 h 223"/>
                <a:gd name="T4" fmla="*/ 13 w 159"/>
                <a:gd name="T5" fmla="*/ 4 h 223"/>
                <a:gd name="T6" fmla="*/ 13 w 159"/>
                <a:gd name="T7" fmla="*/ 7 h 223"/>
                <a:gd name="T8" fmla="*/ 13 w 159"/>
                <a:gd name="T9" fmla="*/ 9 h 223"/>
                <a:gd name="T10" fmla="*/ 14 w 159"/>
                <a:gd name="T11" fmla="*/ 8 h 223"/>
                <a:gd name="T12" fmla="*/ 15 w 159"/>
                <a:gd name="T13" fmla="*/ 8 h 223"/>
                <a:gd name="T14" fmla="*/ 15 w 159"/>
                <a:gd name="T15" fmla="*/ 7 h 223"/>
                <a:gd name="T16" fmla="*/ 15 w 159"/>
                <a:gd name="T17" fmla="*/ 6 h 223"/>
                <a:gd name="T18" fmla="*/ 16 w 159"/>
                <a:gd name="T19" fmla="*/ 6 h 223"/>
                <a:gd name="T20" fmla="*/ 17 w 159"/>
                <a:gd name="T21" fmla="*/ 6 h 223"/>
                <a:gd name="T22" fmla="*/ 16 w 159"/>
                <a:gd name="T23" fmla="*/ 4 h 223"/>
                <a:gd name="T24" fmla="*/ 17 w 159"/>
                <a:gd name="T25" fmla="*/ 4 h 223"/>
                <a:gd name="T26" fmla="*/ 18 w 159"/>
                <a:gd name="T27" fmla="*/ 6 h 223"/>
                <a:gd name="T28" fmla="*/ 17 w 159"/>
                <a:gd name="T29" fmla="*/ 8 h 223"/>
                <a:gd name="T30" fmla="*/ 16 w 159"/>
                <a:gd name="T31" fmla="*/ 10 h 223"/>
                <a:gd name="T32" fmla="*/ 15 w 159"/>
                <a:gd name="T33" fmla="*/ 12 h 223"/>
                <a:gd name="T34" fmla="*/ 15 w 159"/>
                <a:gd name="T35" fmla="*/ 14 h 223"/>
                <a:gd name="T36" fmla="*/ 16 w 159"/>
                <a:gd name="T37" fmla="*/ 17 h 223"/>
                <a:gd name="T38" fmla="*/ 19 w 159"/>
                <a:gd name="T39" fmla="*/ 21 h 223"/>
                <a:gd name="T40" fmla="*/ 20 w 159"/>
                <a:gd name="T41" fmla="*/ 22 h 223"/>
                <a:gd name="T42" fmla="*/ 19 w 159"/>
                <a:gd name="T43" fmla="*/ 26 h 223"/>
                <a:gd name="T44" fmla="*/ 17 w 159"/>
                <a:gd name="T45" fmla="*/ 27 h 223"/>
                <a:gd name="T46" fmla="*/ 13 w 159"/>
                <a:gd name="T47" fmla="*/ 26 h 223"/>
                <a:gd name="T48" fmla="*/ 11 w 159"/>
                <a:gd name="T49" fmla="*/ 26 h 223"/>
                <a:gd name="T50" fmla="*/ 13 w 159"/>
                <a:gd name="T51" fmla="*/ 24 h 223"/>
                <a:gd name="T52" fmla="*/ 12 w 159"/>
                <a:gd name="T53" fmla="*/ 23 h 223"/>
                <a:gd name="T54" fmla="*/ 9 w 159"/>
                <a:gd name="T55" fmla="*/ 22 h 223"/>
                <a:gd name="T56" fmla="*/ 8 w 159"/>
                <a:gd name="T57" fmla="*/ 21 h 223"/>
                <a:gd name="T58" fmla="*/ 9 w 159"/>
                <a:gd name="T59" fmla="*/ 21 h 223"/>
                <a:gd name="T60" fmla="*/ 12 w 159"/>
                <a:gd name="T61" fmla="*/ 20 h 223"/>
                <a:gd name="T62" fmla="*/ 9 w 159"/>
                <a:gd name="T63" fmla="*/ 19 h 223"/>
                <a:gd name="T64" fmla="*/ 7 w 159"/>
                <a:gd name="T65" fmla="*/ 18 h 223"/>
                <a:gd name="T66" fmla="*/ 6 w 159"/>
                <a:gd name="T67" fmla="*/ 16 h 223"/>
                <a:gd name="T68" fmla="*/ 8 w 159"/>
                <a:gd name="T69" fmla="*/ 15 h 223"/>
                <a:gd name="T70" fmla="*/ 9 w 159"/>
                <a:gd name="T71" fmla="*/ 14 h 223"/>
                <a:gd name="T72" fmla="*/ 8 w 159"/>
                <a:gd name="T73" fmla="*/ 13 h 223"/>
                <a:gd name="T74" fmla="*/ 6 w 159"/>
                <a:gd name="T75" fmla="*/ 13 h 223"/>
                <a:gd name="T76" fmla="*/ 5 w 159"/>
                <a:gd name="T77" fmla="*/ 14 h 223"/>
                <a:gd name="T78" fmla="*/ 3 w 159"/>
                <a:gd name="T79" fmla="*/ 14 h 223"/>
                <a:gd name="T80" fmla="*/ 3 w 159"/>
                <a:gd name="T81" fmla="*/ 14 h 223"/>
                <a:gd name="T82" fmla="*/ 3 w 159"/>
                <a:gd name="T83" fmla="*/ 13 h 223"/>
                <a:gd name="T84" fmla="*/ 0 w 159"/>
                <a:gd name="T85" fmla="*/ 14 h 223"/>
                <a:gd name="T86" fmla="*/ 2 w 159"/>
                <a:gd name="T87" fmla="*/ 11 h 223"/>
                <a:gd name="T88" fmla="*/ 4 w 159"/>
                <a:gd name="T89" fmla="*/ 10 h 223"/>
                <a:gd name="T90" fmla="*/ 6 w 159"/>
                <a:gd name="T91" fmla="*/ 10 h 223"/>
                <a:gd name="T92" fmla="*/ 6 w 159"/>
                <a:gd name="T93" fmla="*/ 9 h 223"/>
                <a:gd name="T94" fmla="*/ 6 w 159"/>
                <a:gd name="T95" fmla="*/ 8 h 223"/>
                <a:gd name="T96" fmla="*/ 5 w 159"/>
                <a:gd name="T97" fmla="*/ 7 h 223"/>
                <a:gd name="T98" fmla="*/ 4 w 159"/>
                <a:gd name="T99" fmla="*/ 7 h 223"/>
                <a:gd name="T100" fmla="*/ 3 w 159"/>
                <a:gd name="T101" fmla="*/ 6 h 223"/>
                <a:gd name="T102" fmla="*/ 3 w 159"/>
                <a:gd name="T103" fmla="*/ 5 h 223"/>
                <a:gd name="T104" fmla="*/ 2 w 159"/>
                <a:gd name="T105" fmla="*/ 4 h 223"/>
                <a:gd name="T106" fmla="*/ 3 w 159"/>
                <a:gd name="T107" fmla="*/ 3 h 223"/>
                <a:gd name="T108" fmla="*/ 6 w 159"/>
                <a:gd name="T109" fmla="*/ 4 h 223"/>
                <a:gd name="T110" fmla="*/ 8 w 159"/>
                <a:gd name="T111" fmla="*/ 6 h 223"/>
                <a:gd name="T112" fmla="*/ 9 w 159"/>
                <a:gd name="T113" fmla="*/ 8 h 223"/>
                <a:gd name="T114" fmla="*/ 10 w 159"/>
                <a:gd name="T115" fmla="*/ 6 h 223"/>
                <a:gd name="T116" fmla="*/ 10 w 159"/>
                <a:gd name="T117" fmla="*/ 4 h 223"/>
                <a:gd name="T118" fmla="*/ 9 w 159"/>
                <a:gd name="T119" fmla="*/ 4 h 223"/>
                <a:gd name="T120" fmla="*/ 9 w 159"/>
                <a:gd name="T121" fmla="*/ 3 h 223"/>
                <a:gd name="T122" fmla="*/ 10 w 159"/>
                <a:gd name="T123" fmla="*/ 3 h 223"/>
                <a:gd name="T124" fmla="*/ 9 w 159"/>
                <a:gd name="T125" fmla="*/ 1 h 22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59"/>
                <a:gd name="T190" fmla="*/ 0 h 223"/>
                <a:gd name="T191" fmla="*/ 159 w 159"/>
                <a:gd name="T192" fmla="*/ 223 h 223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59" h="223">
                  <a:moveTo>
                    <a:pt x="63" y="0"/>
                  </a:moveTo>
                  <a:lnTo>
                    <a:pt x="70" y="0"/>
                  </a:lnTo>
                  <a:lnTo>
                    <a:pt x="78" y="3"/>
                  </a:lnTo>
                  <a:lnTo>
                    <a:pt x="86" y="6"/>
                  </a:lnTo>
                  <a:lnTo>
                    <a:pt x="94" y="13"/>
                  </a:lnTo>
                  <a:lnTo>
                    <a:pt x="100" y="25"/>
                  </a:lnTo>
                  <a:lnTo>
                    <a:pt x="104" y="38"/>
                  </a:lnTo>
                  <a:lnTo>
                    <a:pt x="102" y="50"/>
                  </a:lnTo>
                  <a:lnTo>
                    <a:pt x="100" y="58"/>
                  </a:lnTo>
                  <a:lnTo>
                    <a:pt x="97" y="65"/>
                  </a:lnTo>
                  <a:lnTo>
                    <a:pt x="104" y="65"/>
                  </a:lnTo>
                  <a:lnTo>
                    <a:pt x="108" y="63"/>
                  </a:lnTo>
                  <a:lnTo>
                    <a:pt x="110" y="60"/>
                  </a:lnTo>
                  <a:lnTo>
                    <a:pt x="113" y="57"/>
                  </a:lnTo>
                  <a:lnTo>
                    <a:pt x="114" y="53"/>
                  </a:lnTo>
                  <a:lnTo>
                    <a:pt x="114" y="51"/>
                  </a:lnTo>
                  <a:lnTo>
                    <a:pt x="115" y="48"/>
                  </a:lnTo>
                  <a:lnTo>
                    <a:pt x="117" y="44"/>
                  </a:lnTo>
                  <a:lnTo>
                    <a:pt x="120" y="43"/>
                  </a:lnTo>
                  <a:lnTo>
                    <a:pt x="122" y="43"/>
                  </a:lnTo>
                  <a:lnTo>
                    <a:pt x="127" y="48"/>
                  </a:lnTo>
                  <a:lnTo>
                    <a:pt x="129" y="43"/>
                  </a:lnTo>
                  <a:lnTo>
                    <a:pt x="129" y="37"/>
                  </a:lnTo>
                  <a:lnTo>
                    <a:pt x="128" y="32"/>
                  </a:lnTo>
                  <a:lnTo>
                    <a:pt x="128" y="28"/>
                  </a:lnTo>
                  <a:lnTo>
                    <a:pt x="130" y="29"/>
                  </a:lnTo>
                  <a:lnTo>
                    <a:pt x="134" y="34"/>
                  </a:lnTo>
                  <a:lnTo>
                    <a:pt x="138" y="42"/>
                  </a:lnTo>
                  <a:lnTo>
                    <a:pt x="139" y="52"/>
                  </a:lnTo>
                  <a:lnTo>
                    <a:pt x="136" y="63"/>
                  </a:lnTo>
                  <a:lnTo>
                    <a:pt x="129" y="71"/>
                  </a:lnTo>
                  <a:lnTo>
                    <a:pt x="123" y="78"/>
                  </a:lnTo>
                  <a:lnTo>
                    <a:pt x="119" y="85"/>
                  </a:lnTo>
                  <a:lnTo>
                    <a:pt x="116" y="90"/>
                  </a:lnTo>
                  <a:lnTo>
                    <a:pt x="115" y="97"/>
                  </a:lnTo>
                  <a:lnTo>
                    <a:pt x="115" y="107"/>
                  </a:lnTo>
                  <a:lnTo>
                    <a:pt x="120" y="119"/>
                  </a:lnTo>
                  <a:lnTo>
                    <a:pt x="127" y="133"/>
                  </a:lnTo>
                  <a:lnTo>
                    <a:pt x="139" y="152"/>
                  </a:lnTo>
                  <a:lnTo>
                    <a:pt x="151" y="162"/>
                  </a:lnTo>
                  <a:lnTo>
                    <a:pt x="159" y="168"/>
                  </a:lnTo>
                  <a:lnTo>
                    <a:pt x="156" y="176"/>
                  </a:lnTo>
                  <a:lnTo>
                    <a:pt x="152" y="190"/>
                  </a:lnTo>
                  <a:lnTo>
                    <a:pt x="150" y="206"/>
                  </a:lnTo>
                  <a:lnTo>
                    <a:pt x="150" y="223"/>
                  </a:lnTo>
                  <a:lnTo>
                    <a:pt x="134" y="214"/>
                  </a:lnTo>
                  <a:lnTo>
                    <a:pt x="117" y="208"/>
                  </a:lnTo>
                  <a:lnTo>
                    <a:pt x="104" y="206"/>
                  </a:lnTo>
                  <a:lnTo>
                    <a:pt x="92" y="205"/>
                  </a:lnTo>
                  <a:lnTo>
                    <a:pt x="85" y="205"/>
                  </a:lnTo>
                  <a:lnTo>
                    <a:pt x="91" y="196"/>
                  </a:lnTo>
                  <a:lnTo>
                    <a:pt x="98" y="189"/>
                  </a:lnTo>
                  <a:lnTo>
                    <a:pt x="107" y="183"/>
                  </a:lnTo>
                  <a:lnTo>
                    <a:pt x="90" y="182"/>
                  </a:lnTo>
                  <a:lnTo>
                    <a:pt x="77" y="179"/>
                  </a:lnTo>
                  <a:lnTo>
                    <a:pt x="68" y="176"/>
                  </a:lnTo>
                  <a:lnTo>
                    <a:pt x="63" y="171"/>
                  </a:lnTo>
                  <a:lnTo>
                    <a:pt x="61" y="167"/>
                  </a:lnTo>
                  <a:lnTo>
                    <a:pt x="60" y="162"/>
                  </a:lnTo>
                  <a:lnTo>
                    <a:pt x="71" y="162"/>
                  </a:lnTo>
                  <a:lnTo>
                    <a:pt x="82" y="160"/>
                  </a:lnTo>
                  <a:lnTo>
                    <a:pt x="89" y="155"/>
                  </a:lnTo>
                  <a:lnTo>
                    <a:pt x="75" y="153"/>
                  </a:lnTo>
                  <a:lnTo>
                    <a:pt x="65" y="148"/>
                  </a:lnTo>
                  <a:lnTo>
                    <a:pt x="57" y="142"/>
                  </a:lnTo>
                  <a:lnTo>
                    <a:pt x="52" y="137"/>
                  </a:lnTo>
                  <a:lnTo>
                    <a:pt x="48" y="131"/>
                  </a:lnTo>
                  <a:lnTo>
                    <a:pt x="46" y="126"/>
                  </a:lnTo>
                  <a:lnTo>
                    <a:pt x="57" y="124"/>
                  </a:lnTo>
                  <a:lnTo>
                    <a:pt x="63" y="120"/>
                  </a:lnTo>
                  <a:lnTo>
                    <a:pt x="67" y="116"/>
                  </a:lnTo>
                  <a:lnTo>
                    <a:pt x="67" y="110"/>
                  </a:lnTo>
                  <a:lnTo>
                    <a:pt x="65" y="105"/>
                  </a:lnTo>
                  <a:lnTo>
                    <a:pt x="62" y="101"/>
                  </a:lnTo>
                  <a:lnTo>
                    <a:pt x="55" y="97"/>
                  </a:lnTo>
                  <a:lnTo>
                    <a:pt x="47" y="99"/>
                  </a:lnTo>
                  <a:lnTo>
                    <a:pt x="40" y="102"/>
                  </a:lnTo>
                  <a:lnTo>
                    <a:pt x="33" y="108"/>
                  </a:lnTo>
                  <a:lnTo>
                    <a:pt x="26" y="110"/>
                  </a:lnTo>
                  <a:lnTo>
                    <a:pt x="24" y="110"/>
                  </a:lnTo>
                  <a:lnTo>
                    <a:pt x="22" y="109"/>
                  </a:lnTo>
                  <a:lnTo>
                    <a:pt x="19" y="107"/>
                  </a:lnTo>
                  <a:lnTo>
                    <a:pt x="18" y="104"/>
                  </a:lnTo>
                  <a:lnTo>
                    <a:pt x="18" y="100"/>
                  </a:lnTo>
                  <a:lnTo>
                    <a:pt x="8" y="102"/>
                  </a:lnTo>
                  <a:lnTo>
                    <a:pt x="0" y="109"/>
                  </a:lnTo>
                  <a:lnTo>
                    <a:pt x="3" y="96"/>
                  </a:lnTo>
                  <a:lnTo>
                    <a:pt x="9" y="87"/>
                  </a:lnTo>
                  <a:lnTo>
                    <a:pt x="18" y="80"/>
                  </a:lnTo>
                  <a:lnTo>
                    <a:pt x="28" y="75"/>
                  </a:lnTo>
                  <a:lnTo>
                    <a:pt x="39" y="74"/>
                  </a:lnTo>
                  <a:lnTo>
                    <a:pt x="48" y="74"/>
                  </a:lnTo>
                  <a:lnTo>
                    <a:pt x="48" y="71"/>
                  </a:lnTo>
                  <a:lnTo>
                    <a:pt x="47" y="68"/>
                  </a:lnTo>
                  <a:lnTo>
                    <a:pt x="47" y="65"/>
                  </a:lnTo>
                  <a:lnTo>
                    <a:pt x="46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2"/>
                  </a:lnTo>
                  <a:lnTo>
                    <a:pt x="26" y="50"/>
                  </a:lnTo>
                  <a:lnTo>
                    <a:pt x="24" y="45"/>
                  </a:lnTo>
                  <a:lnTo>
                    <a:pt x="24" y="43"/>
                  </a:lnTo>
                  <a:lnTo>
                    <a:pt x="28" y="38"/>
                  </a:lnTo>
                  <a:lnTo>
                    <a:pt x="23" y="34"/>
                  </a:lnTo>
                  <a:lnTo>
                    <a:pt x="16" y="32"/>
                  </a:lnTo>
                  <a:lnTo>
                    <a:pt x="10" y="30"/>
                  </a:lnTo>
                  <a:lnTo>
                    <a:pt x="8" y="30"/>
                  </a:lnTo>
                  <a:lnTo>
                    <a:pt x="20" y="23"/>
                  </a:lnTo>
                  <a:lnTo>
                    <a:pt x="33" y="22"/>
                  </a:lnTo>
                  <a:lnTo>
                    <a:pt x="42" y="26"/>
                  </a:lnTo>
                  <a:lnTo>
                    <a:pt x="52" y="32"/>
                  </a:lnTo>
                  <a:lnTo>
                    <a:pt x="58" y="41"/>
                  </a:lnTo>
                  <a:lnTo>
                    <a:pt x="64" y="50"/>
                  </a:lnTo>
                  <a:lnTo>
                    <a:pt x="68" y="60"/>
                  </a:lnTo>
                  <a:lnTo>
                    <a:pt x="74" y="51"/>
                  </a:lnTo>
                  <a:lnTo>
                    <a:pt x="76" y="44"/>
                  </a:lnTo>
                  <a:lnTo>
                    <a:pt x="76" y="38"/>
                  </a:lnTo>
                  <a:lnTo>
                    <a:pt x="74" y="32"/>
                  </a:lnTo>
                  <a:lnTo>
                    <a:pt x="71" y="28"/>
                  </a:lnTo>
                  <a:lnTo>
                    <a:pt x="70" y="26"/>
                  </a:lnTo>
                  <a:lnTo>
                    <a:pt x="70" y="23"/>
                  </a:lnTo>
                  <a:lnTo>
                    <a:pt x="71" y="21"/>
                  </a:lnTo>
                  <a:lnTo>
                    <a:pt x="74" y="19"/>
                  </a:lnTo>
                  <a:lnTo>
                    <a:pt x="77" y="19"/>
                  </a:lnTo>
                  <a:lnTo>
                    <a:pt x="75" y="11"/>
                  </a:lnTo>
                  <a:lnTo>
                    <a:pt x="69" y="5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F50026"/>
            </a:solidFill>
            <a:ln w="0">
              <a:solidFill>
                <a:srgbClr val="F5002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Freeform 32"/>
            <p:cNvSpPr>
              <a:spLocks/>
            </p:cNvSpPr>
            <p:nvPr/>
          </p:nvSpPr>
          <p:spPr bwMode="auto">
            <a:xfrm>
              <a:off x="3766" y="136"/>
              <a:ext cx="490" cy="182"/>
            </a:xfrm>
            <a:custGeom>
              <a:avLst/>
              <a:gdLst>
                <a:gd name="T0" fmla="*/ 82 w 979"/>
                <a:gd name="T1" fmla="*/ 4 h 362"/>
                <a:gd name="T2" fmla="*/ 90 w 979"/>
                <a:gd name="T3" fmla="*/ 5 h 362"/>
                <a:gd name="T4" fmla="*/ 75 w 979"/>
                <a:gd name="T5" fmla="*/ 9 h 362"/>
                <a:gd name="T6" fmla="*/ 58 w 979"/>
                <a:gd name="T7" fmla="*/ 6 h 362"/>
                <a:gd name="T8" fmla="*/ 64 w 979"/>
                <a:gd name="T9" fmla="*/ 11 h 362"/>
                <a:gd name="T10" fmla="*/ 91 w 979"/>
                <a:gd name="T11" fmla="*/ 7 h 362"/>
                <a:gd name="T12" fmla="*/ 105 w 979"/>
                <a:gd name="T13" fmla="*/ 10 h 362"/>
                <a:gd name="T14" fmla="*/ 113 w 979"/>
                <a:gd name="T15" fmla="*/ 10 h 362"/>
                <a:gd name="T16" fmla="*/ 110 w 979"/>
                <a:gd name="T17" fmla="*/ 13 h 362"/>
                <a:gd name="T18" fmla="*/ 99 w 979"/>
                <a:gd name="T19" fmla="*/ 20 h 362"/>
                <a:gd name="T20" fmla="*/ 92 w 979"/>
                <a:gd name="T21" fmla="*/ 23 h 362"/>
                <a:gd name="T22" fmla="*/ 102 w 979"/>
                <a:gd name="T23" fmla="*/ 21 h 362"/>
                <a:gd name="T24" fmla="*/ 111 w 979"/>
                <a:gd name="T25" fmla="*/ 22 h 362"/>
                <a:gd name="T26" fmla="*/ 113 w 979"/>
                <a:gd name="T27" fmla="*/ 27 h 362"/>
                <a:gd name="T28" fmla="*/ 115 w 979"/>
                <a:gd name="T29" fmla="*/ 29 h 362"/>
                <a:gd name="T30" fmla="*/ 114 w 979"/>
                <a:gd name="T31" fmla="*/ 32 h 362"/>
                <a:gd name="T32" fmla="*/ 119 w 979"/>
                <a:gd name="T33" fmla="*/ 32 h 362"/>
                <a:gd name="T34" fmla="*/ 122 w 979"/>
                <a:gd name="T35" fmla="*/ 34 h 362"/>
                <a:gd name="T36" fmla="*/ 115 w 979"/>
                <a:gd name="T37" fmla="*/ 36 h 362"/>
                <a:gd name="T38" fmla="*/ 118 w 979"/>
                <a:gd name="T39" fmla="*/ 39 h 362"/>
                <a:gd name="T40" fmla="*/ 113 w 979"/>
                <a:gd name="T41" fmla="*/ 37 h 362"/>
                <a:gd name="T42" fmla="*/ 110 w 979"/>
                <a:gd name="T43" fmla="*/ 41 h 362"/>
                <a:gd name="T44" fmla="*/ 108 w 979"/>
                <a:gd name="T45" fmla="*/ 43 h 362"/>
                <a:gd name="T46" fmla="*/ 108 w 979"/>
                <a:gd name="T47" fmla="*/ 36 h 362"/>
                <a:gd name="T48" fmla="*/ 104 w 979"/>
                <a:gd name="T49" fmla="*/ 36 h 362"/>
                <a:gd name="T50" fmla="*/ 105 w 979"/>
                <a:gd name="T51" fmla="*/ 34 h 362"/>
                <a:gd name="T52" fmla="*/ 109 w 979"/>
                <a:gd name="T53" fmla="*/ 32 h 362"/>
                <a:gd name="T54" fmla="*/ 93 w 979"/>
                <a:gd name="T55" fmla="*/ 33 h 362"/>
                <a:gd name="T56" fmla="*/ 82 w 979"/>
                <a:gd name="T57" fmla="*/ 32 h 362"/>
                <a:gd name="T58" fmla="*/ 73 w 979"/>
                <a:gd name="T59" fmla="*/ 24 h 362"/>
                <a:gd name="T60" fmla="*/ 52 w 979"/>
                <a:gd name="T61" fmla="*/ 33 h 362"/>
                <a:gd name="T62" fmla="*/ 39 w 979"/>
                <a:gd name="T63" fmla="*/ 41 h 362"/>
                <a:gd name="T64" fmla="*/ 35 w 979"/>
                <a:gd name="T65" fmla="*/ 41 h 362"/>
                <a:gd name="T66" fmla="*/ 26 w 979"/>
                <a:gd name="T67" fmla="*/ 42 h 362"/>
                <a:gd name="T68" fmla="*/ 19 w 979"/>
                <a:gd name="T69" fmla="*/ 43 h 362"/>
                <a:gd name="T70" fmla="*/ 13 w 979"/>
                <a:gd name="T71" fmla="*/ 42 h 362"/>
                <a:gd name="T72" fmla="*/ 11 w 979"/>
                <a:gd name="T73" fmla="*/ 39 h 362"/>
                <a:gd name="T74" fmla="*/ 9 w 979"/>
                <a:gd name="T75" fmla="*/ 43 h 362"/>
                <a:gd name="T76" fmla="*/ 7 w 979"/>
                <a:gd name="T77" fmla="*/ 42 h 362"/>
                <a:gd name="T78" fmla="*/ 4 w 979"/>
                <a:gd name="T79" fmla="*/ 39 h 362"/>
                <a:gd name="T80" fmla="*/ 2 w 979"/>
                <a:gd name="T81" fmla="*/ 41 h 362"/>
                <a:gd name="T82" fmla="*/ 5 w 979"/>
                <a:gd name="T83" fmla="*/ 35 h 362"/>
                <a:gd name="T84" fmla="*/ 6 w 979"/>
                <a:gd name="T85" fmla="*/ 33 h 362"/>
                <a:gd name="T86" fmla="*/ 3 w 979"/>
                <a:gd name="T87" fmla="*/ 31 h 362"/>
                <a:gd name="T88" fmla="*/ 5 w 979"/>
                <a:gd name="T89" fmla="*/ 29 h 362"/>
                <a:gd name="T90" fmla="*/ 9 w 979"/>
                <a:gd name="T91" fmla="*/ 29 h 362"/>
                <a:gd name="T92" fmla="*/ 9 w 979"/>
                <a:gd name="T93" fmla="*/ 27 h 362"/>
                <a:gd name="T94" fmla="*/ 12 w 979"/>
                <a:gd name="T95" fmla="*/ 32 h 362"/>
                <a:gd name="T96" fmla="*/ 26 w 979"/>
                <a:gd name="T97" fmla="*/ 35 h 362"/>
                <a:gd name="T98" fmla="*/ 28 w 979"/>
                <a:gd name="T99" fmla="*/ 36 h 362"/>
                <a:gd name="T100" fmla="*/ 39 w 979"/>
                <a:gd name="T101" fmla="*/ 31 h 362"/>
                <a:gd name="T102" fmla="*/ 44 w 979"/>
                <a:gd name="T103" fmla="*/ 26 h 362"/>
                <a:gd name="T104" fmla="*/ 48 w 979"/>
                <a:gd name="T105" fmla="*/ 22 h 362"/>
                <a:gd name="T106" fmla="*/ 64 w 979"/>
                <a:gd name="T107" fmla="*/ 17 h 362"/>
                <a:gd name="T108" fmla="*/ 84 w 979"/>
                <a:gd name="T109" fmla="*/ 14 h 362"/>
                <a:gd name="T110" fmla="*/ 98 w 979"/>
                <a:gd name="T111" fmla="*/ 17 h 362"/>
                <a:gd name="T112" fmla="*/ 101 w 979"/>
                <a:gd name="T113" fmla="*/ 9 h 362"/>
                <a:gd name="T114" fmla="*/ 88 w 979"/>
                <a:gd name="T115" fmla="*/ 10 h 362"/>
                <a:gd name="T116" fmla="*/ 80 w 979"/>
                <a:gd name="T117" fmla="*/ 11 h 362"/>
                <a:gd name="T118" fmla="*/ 70 w 979"/>
                <a:gd name="T119" fmla="*/ 14 h 362"/>
                <a:gd name="T120" fmla="*/ 61 w 979"/>
                <a:gd name="T121" fmla="*/ 13 h 362"/>
                <a:gd name="T122" fmla="*/ 56 w 979"/>
                <a:gd name="T123" fmla="*/ 4 h 362"/>
                <a:gd name="T124" fmla="*/ 73 w 979"/>
                <a:gd name="T125" fmla="*/ 1 h 362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979"/>
                <a:gd name="T190" fmla="*/ 0 h 362"/>
                <a:gd name="T191" fmla="*/ 979 w 979"/>
                <a:gd name="T192" fmla="*/ 362 h 362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979" h="362">
                  <a:moveTo>
                    <a:pt x="614" y="0"/>
                  </a:moveTo>
                  <a:lnTo>
                    <a:pt x="634" y="0"/>
                  </a:lnTo>
                  <a:lnTo>
                    <a:pt x="651" y="3"/>
                  </a:lnTo>
                  <a:lnTo>
                    <a:pt x="664" y="7"/>
                  </a:lnTo>
                  <a:lnTo>
                    <a:pt x="672" y="10"/>
                  </a:lnTo>
                  <a:lnTo>
                    <a:pt x="661" y="15"/>
                  </a:lnTo>
                  <a:lnTo>
                    <a:pt x="654" y="22"/>
                  </a:lnTo>
                  <a:lnTo>
                    <a:pt x="652" y="29"/>
                  </a:lnTo>
                  <a:lnTo>
                    <a:pt x="652" y="34"/>
                  </a:lnTo>
                  <a:lnTo>
                    <a:pt x="672" y="26"/>
                  </a:lnTo>
                  <a:lnTo>
                    <a:pt x="690" y="23"/>
                  </a:lnTo>
                  <a:lnTo>
                    <a:pt x="706" y="24"/>
                  </a:lnTo>
                  <a:lnTo>
                    <a:pt x="720" y="27"/>
                  </a:lnTo>
                  <a:lnTo>
                    <a:pt x="731" y="33"/>
                  </a:lnTo>
                  <a:lnTo>
                    <a:pt x="737" y="39"/>
                  </a:lnTo>
                  <a:lnTo>
                    <a:pt x="718" y="39"/>
                  </a:lnTo>
                  <a:lnTo>
                    <a:pt x="703" y="40"/>
                  </a:lnTo>
                  <a:lnTo>
                    <a:pt x="690" y="44"/>
                  </a:lnTo>
                  <a:lnTo>
                    <a:pt x="679" y="47"/>
                  </a:lnTo>
                  <a:lnTo>
                    <a:pt x="664" y="53"/>
                  </a:lnTo>
                  <a:lnTo>
                    <a:pt x="645" y="59"/>
                  </a:lnTo>
                  <a:lnTo>
                    <a:pt x="625" y="63"/>
                  </a:lnTo>
                  <a:lnTo>
                    <a:pt x="606" y="65"/>
                  </a:lnTo>
                  <a:lnTo>
                    <a:pt x="593" y="65"/>
                  </a:lnTo>
                  <a:lnTo>
                    <a:pt x="579" y="64"/>
                  </a:lnTo>
                  <a:lnTo>
                    <a:pt x="562" y="60"/>
                  </a:lnTo>
                  <a:lnTo>
                    <a:pt x="523" y="46"/>
                  </a:lnTo>
                  <a:lnTo>
                    <a:pt x="503" y="41"/>
                  </a:lnTo>
                  <a:lnTo>
                    <a:pt x="486" y="39"/>
                  </a:lnTo>
                  <a:lnTo>
                    <a:pt x="476" y="39"/>
                  </a:lnTo>
                  <a:lnTo>
                    <a:pt x="468" y="41"/>
                  </a:lnTo>
                  <a:lnTo>
                    <a:pt x="460" y="45"/>
                  </a:lnTo>
                  <a:lnTo>
                    <a:pt x="455" y="50"/>
                  </a:lnTo>
                  <a:lnTo>
                    <a:pt x="452" y="60"/>
                  </a:lnTo>
                  <a:lnTo>
                    <a:pt x="455" y="68"/>
                  </a:lnTo>
                  <a:lnTo>
                    <a:pt x="460" y="75"/>
                  </a:lnTo>
                  <a:lnTo>
                    <a:pt x="470" y="79"/>
                  </a:lnTo>
                  <a:lnTo>
                    <a:pt x="481" y="83"/>
                  </a:lnTo>
                  <a:lnTo>
                    <a:pt x="494" y="84"/>
                  </a:lnTo>
                  <a:lnTo>
                    <a:pt x="508" y="85"/>
                  </a:lnTo>
                  <a:lnTo>
                    <a:pt x="525" y="85"/>
                  </a:lnTo>
                  <a:lnTo>
                    <a:pt x="547" y="84"/>
                  </a:lnTo>
                  <a:lnTo>
                    <a:pt x="571" y="82"/>
                  </a:lnTo>
                  <a:lnTo>
                    <a:pt x="598" y="79"/>
                  </a:lnTo>
                  <a:lnTo>
                    <a:pt x="623" y="76"/>
                  </a:lnTo>
                  <a:lnTo>
                    <a:pt x="647" y="72"/>
                  </a:lnTo>
                  <a:lnTo>
                    <a:pt x="703" y="61"/>
                  </a:lnTo>
                  <a:lnTo>
                    <a:pt x="728" y="55"/>
                  </a:lnTo>
                  <a:lnTo>
                    <a:pt x="751" y="50"/>
                  </a:lnTo>
                  <a:lnTo>
                    <a:pt x="770" y="48"/>
                  </a:lnTo>
                  <a:lnTo>
                    <a:pt x="789" y="48"/>
                  </a:lnTo>
                  <a:lnTo>
                    <a:pt x="806" y="50"/>
                  </a:lnTo>
                  <a:lnTo>
                    <a:pt x="818" y="55"/>
                  </a:lnTo>
                  <a:lnTo>
                    <a:pt x="829" y="62"/>
                  </a:lnTo>
                  <a:lnTo>
                    <a:pt x="834" y="68"/>
                  </a:lnTo>
                  <a:lnTo>
                    <a:pt x="840" y="75"/>
                  </a:lnTo>
                  <a:lnTo>
                    <a:pt x="843" y="82"/>
                  </a:lnTo>
                  <a:lnTo>
                    <a:pt x="844" y="87"/>
                  </a:lnTo>
                  <a:lnTo>
                    <a:pt x="845" y="91"/>
                  </a:lnTo>
                  <a:lnTo>
                    <a:pt x="845" y="92"/>
                  </a:lnTo>
                  <a:lnTo>
                    <a:pt x="859" y="80"/>
                  </a:lnTo>
                  <a:lnTo>
                    <a:pt x="871" y="75"/>
                  </a:lnTo>
                  <a:lnTo>
                    <a:pt x="885" y="74"/>
                  </a:lnTo>
                  <a:lnTo>
                    <a:pt x="897" y="76"/>
                  </a:lnTo>
                  <a:lnTo>
                    <a:pt x="907" y="80"/>
                  </a:lnTo>
                  <a:lnTo>
                    <a:pt x="914" y="89"/>
                  </a:lnTo>
                  <a:lnTo>
                    <a:pt x="918" y="97"/>
                  </a:lnTo>
                  <a:lnTo>
                    <a:pt x="915" y="96"/>
                  </a:lnTo>
                  <a:lnTo>
                    <a:pt x="908" y="94"/>
                  </a:lnTo>
                  <a:lnTo>
                    <a:pt x="898" y="93"/>
                  </a:lnTo>
                  <a:lnTo>
                    <a:pt x="885" y="94"/>
                  </a:lnTo>
                  <a:lnTo>
                    <a:pt x="874" y="99"/>
                  </a:lnTo>
                  <a:lnTo>
                    <a:pt x="863" y="106"/>
                  </a:lnTo>
                  <a:lnTo>
                    <a:pt x="855" y="114"/>
                  </a:lnTo>
                  <a:lnTo>
                    <a:pt x="848" y="123"/>
                  </a:lnTo>
                  <a:lnTo>
                    <a:pt x="841" y="131"/>
                  </a:lnTo>
                  <a:lnTo>
                    <a:pt x="832" y="139"/>
                  </a:lnTo>
                  <a:lnTo>
                    <a:pt x="819" y="147"/>
                  </a:lnTo>
                  <a:lnTo>
                    <a:pt x="804" y="152"/>
                  </a:lnTo>
                  <a:lnTo>
                    <a:pt x="788" y="154"/>
                  </a:lnTo>
                  <a:lnTo>
                    <a:pt x="754" y="154"/>
                  </a:lnTo>
                  <a:lnTo>
                    <a:pt x="740" y="153"/>
                  </a:lnTo>
                  <a:lnTo>
                    <a:pt x="731" y="151"/>
                  </a:lnTo>
                  <a:lnTo>
                    <a:pt x="727" y="151"/>
                  </a:lnTo>
                  <a:lnTo>
                    <a:pt x="727" y="159"/>
                  </a:lnTo>
                  <a:lnTo>
                    <a:pt x="728" y="166"/>
                  </a:lnTo>
                  <a:lnTo>
                    <a:pt x="731" y="175"/>
                  </a:lnTo>
                  <a:lnTo>
                    <a:pt x="735" y="183"/>
                  </a:lnTo>
                  <a:lnTo>
                    <a:pt x="742" y="190"/>
                  </a:lnTo>
                  <a:lnTo>
                    <a:pt x="754" y="194"/>
                  </a:lnTo>
                  <a:lnTo>
                    <a:pt x="768" y="194"/>
                  </a:lnTo>
                  <a:lnTo>
                    <a:pt x="780" y="189"/>
                  </a:lnTo>
                  <a:lnTo>
                    <a:pt x="792" y="182"/>
                  </a:lnTo>
                  <a:lnTo>
                    <a:pt x="802" y="174"/>
                  </a:lnTo>
                  <a:lnTo>
                    <a:pt x="810" y="167"/>
                  </a:lnTo>
                  <a:lnTo>
                    <a:pt x="815" y="161"/>
                  </a:lnTo>
                  <a:lnTo>
                    <a:pt x="817" y="159"/>
                  </a:lnTo>
                  <a:lnTo>
                    <a:pt x="822" y="166"/>
                  </a:lnTo>
                  <a:lnTo>
                    <a:pt x="824" y="174"/>
                  </a:lnTo>
                  <a:lnTo>
                    <a:pt x="824" y="187"/>
                  </a:lnTo>
                  <a:lnTo>
                    <a:pt x="843" y="176"/>
                  </a:lnTo>
                  <a:lnTo>
                    <a:pt x="861" y="171"/>
                  </a:lnTo>
                  <a:lnTo>
                    <a:pt x="876" y="171"/>
                  </a:lnTo>
                  <a:lnTo>
                    <a:pt x="888" y="173"/>
                  </a:lnTo>
                  <a:lnTo>
                    <a:pt x="881" y="178"/>
                  </a:lnTo>
                  <a:lnTo>
                    <a:pt x="875" y="186"/>
                  </a:lnTo>
                  <a:lnTo>
                    <a:pt x="871" y="194"/>
                  </a:lnTo>
                  <a:lnTo>
                    <a:pt x="885" y="193"/>
                  </a:lnTo>
                  <a:lnTo>
                    <a:pt x="897" y="195"/>
                  </a:lnTo>
                  <a:lnTo>
                    <a:pt x="905" y="199"/>
                  </a:lnTo>
                  <a:lnTo>
                    <a:pt x="910" y="204"/>
                  </a:lnTo>
                  <a:lnTo>
                    <a:pt x="900" y="210"/>
                  </a:lnTo>
                  <a:lnTo>
                    <a:pt x="895" y="218"/>
                  </a:lnTo>
                  <a:lnTo>
                    <a:pt x="892" y="225"/>
                  </a:lnTo>
                  <a:lnTo>
                    <a:pt x="896" y="225"/>
                  </a:lnTo>
                  <a:lnTo>
                    <a:pt x="901" y="224"/>
                  </a:lnTo>
                  <a:lnTo>
                    <a:pt x="907" y="224"/>
                  </a:lnTo>
                  <a:lnTo>
                    <a:pt x="913" y="226"/>
                  </a:lnTo>
                  <a:lnTo>
                    <a:pt x="918" y="231"/>
                  </a:lnTo>
                  <a:lnTo>
                    <a:pt x="916" y="231"/>
                  </a:lnTo>
                  <a:lnTo>
                    <a:pt x="915" y="232"/>
                  </a:lnTo>
                  <a:lnTo>
                    <a:pt x="912" y="233"/>
                  </a:lnTo>
                  <a:lnTo>
                    <a:pt x="910" y="235"/>
                  </a:lnTo>
                  <a:lnTo>
                    <a:pt x="907" y="239"/>
                  </a:lnTo>
                  <a:lnTo>
                    <a:pt x="906" y="240"/>
                  </a:lnTo>
                  <a:lnTo>
                    <a:pt x="906" y="247"/>
                  </a:lnTo>
                  <a:lnTo>
                    <a:pt x="907" y="249"/>
                  </a:lnTo>
                  <a:lnTo>
                    <a:pt x="911" y="253"/>
                  </a:lnTo>
                  <a:lnTo>
                    <a:pt x="914" y="254"/>
                  </a:lnTo>
                  <a:lnTo>
                    <a:pt x="918" y="254"/>
                  </a:lnTo>
                  <a:lnTo>
                    <a:pt x="926" y="253"/>
                  </a:lnTo>
                  <a:lnTo>
                    <a:pt x="935" y="250"/>
                  </a:lnTo>
                  <a:lnTo>
                    <a:pt x="943" y="250"/>
                  </a:lnTo>
                  <a:lnTo>
                    <a:pt x="947" y="251"/>
                  </a:lnTo>
                  <a:lnTo>
                    <a:pt x="949" y="253"/>
                  </a:lnTo>
                  <a:lnTo>
                    <a:pt x="951" y="255"/>
                  </a:lnTo>
                  <a:lnTo>
                    <a:pt x="952" y="257"/>
                  </a:lnTo>
                  <a:lnTo>
                    <a:pt x="955" y="260"/>
                  </a:lnTo>
                  <a:lnTo>
                    <a:pt x="955" y="262"/>
                  </a:lnTo>
                  <a:lnTo>
                    <a:pt x="956" y="264"/>
                  </a:lnTo>
                  <a:lnTo>
                    <a:pt x="964" y="263"/>
                  </a:lnTo>
                  <a:lnTo>
                    <a:pt x="972" y="261"/>
                  </a:lnTo>
                  <a:lnTo>
                    <a:pt x="979" y="258"/>
                  </a:lnTo>
                  <a:lnTo>
                    <a:pt x="972" y="269"/>
                  </a:lnTo>
                  <a:lnTo>
                    <a:pt x="963" y="276"/>
                  </a:lnTo>
                  <a:lnTo>
                    <a:pt x="952" y="278"/>
                  </a:lnTo>
                  <a:lnTo>
                    <a:pt x="932" y="276"/>
                  </a:lnTo>
                  <a:lnTo>
                    <a:pt x="922" y="272"/>
                  </a:lnTo>
                  <a:lnTo>
                    <a:pt x="915" y="269"/>
                  </a:lnTo>
                  <a:lnTo>
                    <a:pt x="915" y="272"/>
                  </a:lnTo>
                  <a:lnTo>
                    <a:pt x="916" y="279"/>
                  </a:lnTo>
                  <a:lnTo>
                    <a:pt x="920" y="287"/>
                  </a:lnTo>
                  <a:lnTo>
                    <a:pt x="926" y="291"/>
                  </a:lnTo>
                  <a:lnTo>
                    <a:pt x="933" y="292"/>
                  </a:lnTo>
                  <a:lnTo>
                    <a:pt x="938" y="293"/>
                  </a:lnTo>
                  <a:lnTo>
                    <a:pt x="941" y="294"/>
                  </a:lnTo>
                  <a:lnTo>
                    <a:pt x="941" y="300"/>
                  </a:lnTo>
                  <a:lnTo>
                    <a:pt x="938" y="305"/>
                  </a:lnTo>
                  <a:lnTo>
                    <a:pt x="936" y="307"/>
                  </a:lnTo>
                  <a:lnTo>
                    <a:pt x="937" y="310"/>
                  </a:lnTo>
                  <a:lnTo>
                    <a:pt x="943" y="316"/>
                  </a:lnTo>
                  <a:lnTo>
                    <a:pt x="948" y="320"/>
                  </a:lnTo>
                  <a:lnTo>
                    <a:pt x="952" y="322"/>
                  </a:lnTo>
                  <a:lnTo>
                    <a:pt x="934" y="321"/>
                  </a:lnTo>
                  <a:lnTo>
                    <a:pt x="920" y="316"/>
                  </a:lnTo>
                  <a:lnTo>
                    <a:pt x="910" y="309"/>
                  </a:lnTo>
                  <a:lnTo>
                    <a:pt x="901" y="302"/>
                  </a:lnTo>
                  <a:lnTo>
                    <a:pt x="897" y="295"/>
                  </a:lnTo>
                  <a:lnTo>
                    <a:pt x="895" y="290"/>
                  </a:lnTo>
                  <a:lnTo>
                    <a:pt x="892" y="291"/>
                  </a:lnTo>
                  <a:lnTo>
                    <a:pt x="886" y="296"/>
                  </a:lnTo>
                  <a:lnTo>
                    <a:pt x="885" y="300"/>
                  </a:lnTo>
                  <a:lnTo>
                    <a:pt x="885" y="316"/>
                  </a:lnTo>
                  <a:lnTo>
                    <a:pt x="884" y="321"/>
                  </a:lnTo>
                  <a:lnTo>
                    <a:pt x="882" y="324"/>
                  </a:lnTo>
                  <a:lnTo>
                    <a:pt x="878" y="325"/>
                  </a:lnTo>
                  <a:lnTo>
                    <a:pt x="876" y="327"/>
                  </a:lnTo>
                  <a:lnTo>
                    <a:pt x="874" y="325"/>
                  </a:lnTo>
                  <a:lnTo>
                    <a:pt x="873" y="325"/>
                  </a:lnTo>
                  <a:lnTo>
                    <a:pt x="870" y="324"/>
                  </a:lnTo>
                  <a:lnTo>
                    <a:pt x="868" y="332"/>
                  </a:lnTo>
                  <a:lnTo>
                    <a:pt x="868" y="342"/>
                  </a:lnTo>
                  <a:lnTo>
                    <a:pt x="871" y="350"/>
                  </a:lnTo>
                  <a:lnTo>
                    <a:pt x="861" y="342"/>
                  </a:lnTo>
                  <a:lnTo>
                    <a:pt x="856" y="331"/>
                  </a:lnTo>
                  <a:lnTo>
                    <a:pt x="855" y="320"/>
                  </a:lnTo>
                  <a:lnTo>
                    <a:pt x="859" y="308"/>
                  </a:lnTo>
                  <a:lnTo>
                    <a:pt x="863" y="298"/>
                  </a:lnTo>
                  <a:lnTo>
                    <a:pt x="868" y="290"/>
                  </a:lnTo>
                  <a:lnTo>
                    <a:pt x="874" y="284"/>
                  </a:lnTo>
                  <a:lnTo>
                    <a:pt x="866" y="284"/>
                  </a:lnTo>
                  <a:lnTo>
                    <a:pt x="859" y="286"/>
                  </a:lnTo>
                  <a:lnTo>
                    <a:pt x="854" y="290"/>
                  </a:lnTo>
                  <a:lnTo>
                    <a:pt x="848" y="292"/>
                  </a:lnTo>
                  <a:lnTo>
                    <a:pt x="845" y="293"/>
                  </a:lnTo>
                  <a:lnTo>
                    <a:pt x="843" y="293"/>
                  </a:lnTo>
                  <a:lnTo>
                    <a:pt x="838" y="288"/>
                  </a:lnTo>
                  <a:lnTo>
                    <a:pt x="838" y="286"/>
                  </a:lnTo>
                  <a:lnTo>
                    <a:pt x="837" y="285"/>
                  </a:lnTo>
                  <a:lnTo>
                    <a:pt x="828" y="287"/>
                  </a:lnTo>
                  <a:lnTo>
                    <a:pt x="819" y="293"/>
                  </a:lnTo>
                  <a:lnTo>
                    <a:pt x="815" y="300"/>
                  </a:lnTo>
                  <a:lnTo>
                    <a:pt x="815" y="298"/>
                  </a:lnTo>
                  <a:lnTo>
                    <a:pt x="814" y="292"/>
                  </a:lnTo>
                  <a:lnTo>
                    <a:pt x="815" y="285"/>
                  </a:lnTo>
                  <a:lnTo>
                    <a:pt x="818" y="277"/>
                  </a:lnTo>
                  <a:lnTo>
                    <a:pt x="825" y="270"/>
                  </a:lnTo>
                  <a:lnTo>
                    <a:pt x="834" y="268"/>
                  </a:lnTo>
                  <a:lnTo>
                    <a:pt x="845" y="268"/>
                  </a:lnTo>
                  <a:lnTo>
                    <a:pt x="855" y="269"/>
                  </a:lnTo>
                  <a:lnTo>
                    <a:pt x="863" y="270"/>
                  </a:lnTo>
                  <a:lnTo>
                    <a:pt x="866" y="270"/>
                  </a:lnTo>
                  <a:lnTo>
                    <a:pt x="868" y="268"/>
                  </a:lnTo>
                  <a:lnTo>
                    <a:pt x="870" y="263"/>
                  </a:lnTo>
                  <a:lnTo>
                    <a:pt x="869" y="260"/>
                  </a:lnTo>
                  <a:lnTo>
                    <a:pt x="866" y="253"/>
                  </a:lnTo>
                  <a:lnTo>
                    <a:pt x="860" y="247"/>
                  </a:lnTo>
                  <a:lnTo>
                    <a:pt x="853" y="242"/>
                  </a:lnTo>
                  <a:lnTo>
                    <a:pt x="843" y="239"/>
                  </a:lnTo>
                  <a:lnTo>
                    <a:pt x="830" y="238"/>
                  </a:lnTo>
                  <a:lnTo>
                    <a:pt x="810" y="240"/>
                  </a:lnTo>
                  <a:lnTo>
                    <a:pt x="787" y="247"/>
                  </a:lnTo>
                  <a:lnTo>
                    <a:pt x="763" y="255"/>
                  </a:lnTo>
                  <a:lnTo>
                    <a:pt x="740" y="263"/>
                  </a:lnTo>
                  <a:lnTo>
                    <a:pt x="718" y="270"/>
                  </a:lnTo>
                  <a:lnTo>
                    <a:pt x="709" y="273"/>
                  </a:lnTo>
                  <a:lnTo>
                    <a:pt x="697" y="276"/>
                  </a:lnTo>
                  <a:lnTo>
                    <a:pt x="687" y="278"/>
                  </a:lnTo>
                  <a:lnTo>
                    <a:pt x="675" y="277"/>
                  </a:lnTo>
                  <a:lnTo>
                    <a:pt x="666" y="271"/>
                  </a:lnTo>
                  <a:lnTo>
                    <a:pt x="659" y="262"/>
                  </a:lnTo>
                  <a:lnTo>
                    <a:pt x="655" y="250"/>
                  </a:lnTo>
                  <a:lnTo>
                    <a:pt x="652" y="238"/>
                  </a:lnTo>
                  <a:lnTo>
                    <a:pt x="647" y="225"/>
                  </a:lnTo>
                  <a:lnTo>
                    <a:pt x="642" y="212"/>
                  </a:lnTo>
                  <a:lnTo>
                    <a:pt x="634" y="202"/>
                  </a:lnTo>
                  <a:lnTo>
                    <a:pt x="622" y="194"/>
                  </a:lnTo>
                  <a:lnTo>
                    <a:pt x="609" y="189"/>
                  </a:lnTo>
                  <a:lnTo>
                    <a:pt x="595" y="187"/>
                  </a:lnTo>
                  <a:lnTo>
                    <a:pt x="580" y="186"/>
                  </a:lnTo>
                  <a:lnTo>
                    <a:pt x="561" y="187"/>
                  </a:lnTo>
                  <a:lnTo>
                    <a:pt x="543" y="191"/>
                  </a:lnTo>
                  <a:lnTo>
                    <a:pt x="530" y="197"/>
                  </a:lnTo>
                  <a:lnTo>
                    <a:pt x="500" y="216"/>
                  </a:lnTo>
                  <a:lnTo>
                    <a:pt x="483" y="227"/>
                  </a:lnTo>
                  <a:lnTo>
                    <a:pt x="464" y="239"/>
                  </a:lnTo>
                  <a:lnTo>
                    <a:pt x="440" y="251"/>
                  </a:lnTo>
                  <a:lnTo>
                    <a:pt x="412" y="262"/>
                  </a:lnTo>
                  <a:lnTo>
                    <a:pt x="385" y="270"/>
                  </a:lnTo>
                  <a:lnTo>
                    <a:pt x="361" y="277"/>
                  </a:lnTo>
                  <a:lnTo>
                    <a:pt x="341" y="284"/>
                  </a:lnTo>
                  <a:lnTo>
                    <a:pt x="327" y="291"/>
                  </a:lnTo>
                  <a:lnTo>
                    <a:pt x="317" y="299"/>
                  </a:lnTo>
                  <a:lnTo>
                    <a:pt x="309" y="307"/>
                  </a:lnTo>
                  <a:lnTo>
                    <a:pt x="307" y="317"/>
                  </a:lnTo>
                  <a:lnTo>
                    <a:pt x="307" y="321"/>
                  </a:lnTo>
                  <a:lnTo>
                    <a:pt x="309" y="324"/>
                  </a:lnTo>
                  <a:lnTo>
                    <a:pt x="311" y="327"/>
                  </a:lnTo>
                  <a:lnTo>
                    <a:pt x="312" y="329"/>
                  </a:lnTo>
                  <a:lnTo>
                    <a:pt x="315" y="331"/>
                  </a:lnTo>
                  <a:lnTo>
                    <a:pt x="317" y="332"/>
                  </a:lnTo>
                  <a:lnTo>
                    <a:pt x="303" y="336"/>
                  </a:lnTo>
                  <a:lnTo>
                    <a:pt x="291" y="333"/>
                  </a:lnTo>
                  <a:lnTo>
                    <a:pt x="280" y="327"/>
                  </a:lnTo>
                  <a:lnTo>
                    <a:pt x="273" y="317"/>
                  </a:lnTo>
                  <a:lnTo>
                    <a:pt x="270" y="308"/>
                  </a:lnTo>
                  <a:lnTo>
                    <a:pt x="254" y="322"/>
                  </a:lnTo>
                  <a:lnTo>
                    <a:pt x="236" y="332"/>
                  </a:lnTo>
                  <a:lnTo>
                    <a:pt x="220" y="339"/>
                  </a:lnTo>
                  <a:lnTo>
                    <a:pt x="206" y="342"/>
                  </a:lnTo>
                  <a:lnTo>
                    <a:pt x="197" y="342"/>
                  </a:lnTo>
                  <a:lnTo>
                    <a:pt x="202" y="333"/>
                  </a:lnTo>
                  <a:lnTo>
                    <a:pt x="204" y="324"/>
                  </a:lnTo>
                  <a:lnTo>
                    <a:pt x="205" y="316"/>
                  </a:lnTo>
                  <a:lnTo>
                    <a:pt x="205" y="309"/>
                  </a:lnTo>
                  <a:lnTo>
                    <a:pt x="198" y="318"/>
                  </a:lnTo>
                  <a:lnTo>
                    <a:pt x="188" y="327"/>
                  </a:lnTo>
                  <a:lnTo>
                    <a:pt x="175" y="333"/>
                  </a:lnTo>
                  <a:lnTo>
                    <a:pt x="162" y="338"/>
                  </a:lnTo>
                  <a:lnTo>
                    <a:pt x="152" y="339"/>
                  </a:lnTo>
                  <a:lnTo>
                    <a:pt x="155" y="327"/>
                  </a:lnTo>
                  <a:lnTo>
                    <a:pt x="157" y="317"/>
                  </a:lnTo>
                  <a:lnTo>
                    <a:pt x="144" y="325"/>
                  </a:lnTo>
                  <a:lnTo>
                    <a:pt x="131" y="332"/>
                  </a:lnTo>
                  <a:lnTo>
                    <a:pt x="117" y="336"/>
                  </a:lnTo>
                  <a:lnTo>
                    <a:pt x="106" y="337"/>
                  </a:lnTo>
                  <a:lnTo>
                    <a:pt x="97" y="335"/>
                  </a:lnTo>
                  <a:lnTo>
                    <a:pt x="97" y="333"/>
                  </a:lnTo>
                  <a:lnTo>
                    <a:pt x="98" y="332"/>
                  </a:lnTo>
                  <a:lnTo>
                    <a:pt x="100" y="325"/>
                  </a:lnTo>
                  <a:lnTo>
                    <a:pt x="100" y="317"/>
                  </a:lnTo>
                  <a:lnTo>
                    <a:pt x="99" y="314"/>
                  </a:lnTo>
                  <a:lnTo>
                    <a:pt x="97" y="313"/>
                  </a:lnTo>
                  <a:lnTo>
                    <a:pt x="95" y="310"/>
                  </a:lnTo>
                  <a:lnTo>
                    <a:pt x="86" y="310"/>
                  </a:lnTo>
                  <a:lnTo>
                    <a:pt x="84" y="311"/>
                  </a:lnTo>
                  <a:lnTo>
                    <a:pt x="83" y="314"/>
                  </a:lnTo>
                  <a:lnTo>
                    <a:pt x="82" y="317"/>
                  </a:lnTo>
                  <a:lnTo>
                    <a:pt x="80" y="325"/>
                  </a:lnTo>
                  <a:lnTo>
                    <a:pt x="82" y="332"/>
                  </a:lnTo>
                  <a:lnTo>
                    <a:pt x="80" y="338"/>
                  </a:lnTo>
                  <a:lnTo>
                    <a:pt x="79" y="340"/>
                  </a:lnTo>
                  <a:lnTo>
                    <a:pt x="77" y="342"/>
                  </a:lnTo>
                  <a:lnTo>
                    <a:pt x="71" y="342"/>
                  </a:lnTo>
                  <a:lnTo>
                    <a:pt x="71" y="345"/>
                  </a:lnTo>
                  <a:lnTo>
                    <a:pt x="72" y="351"/>
                  </a:lnTo>
                  <a:lnTo>
                    <a:pt x="75" y="357"/>
                  </a:lnTo>
                  <a:lnTo>
                    <a:pt x="82" y="362"/>
                  </a:lnTo>
                  <a:lnTo>
                    <a:pt x="71" y="361"/>
                  </a:lnTo>
                  <a:lnTo>
                    <a:pt x="62" y="354"/>
                  </a:lnTo>
                  <a:lnTo>
                    <a:pt x="55" y="343"/>
                  </a:lnTo>
                  <a:lnTo>
                    <a:pt x="51" y="330"/>
                  </a:lnTo>
                  <a:lnTo>
                    <a:pt x="51" y="314"/>
                  </a:lnTo>
                  <a:lnTo>
                    <a:pt x="58" y="296"/>
                  </a:lnTo>
                  <a:lnTo>
                    <a:pt x="54" y="295"/>
                  </a:lnTo>
                  <a:lnTo>
                    <a:pt x="49" y="295"/>
                  </a:lnTo>
                  <a:lnTo>
                    <a:pt x="45" y="296"/>
                  </a:lnTo>
                  <a:lnTo>
                    <a:pt x="38" y="301"/>
                  </a:lnTo>
                  <a:lnTo>
                    <a:pt x="34" y="306"/>
                  </a:lnTo>
                  <a:lnTo>
                    <a:pt x="31" y="309"/>
                  </a:lnTo>
                  <a:lnTo>
                    <a:pt x="28" y="313"/>
                  </a:lnTo>
                  <a:lnTo>
                    <a:pt x="26" y="314"/>
                  </a:lnTo>
                  <a:lnTo>
                    <a:pt x="24" y="314"/>
                  </a:lnTo>
                  <a:lnTo>
                    <a:pt x="21" y="313"/>
                  </a:lnTo>
                  <a:lnTo>
                    <a:pt x="19" y="310"/>
                  </a:lnTo>
                  <a:lnTo>
                    <a:pt x="17" y="307"/>
                  </a:lnTo>
                  <a:lnTo>
                    <a:pt x="12" y="311"/>
                  </a:lnTo>
                  <a:lnTo>
                    <a:pt x="9" y="320"/>
                  </a:lnTo>
                  <a:lnTo>
                    <a:pt x="8" y="329"/>
                  </a:lnTo>
                  <a:lnTo>
                    <a:pt x="2" y="315"/>
                  </a:lnTo>
                  <a:lnTo>
                    <a:pt x="2" y="302"/>
                  </a:lnTo>
                  <a:lnTo>
                    <a:pt x="4" y="293"/>
                  </a:lnTo>
                  <a:lnTo>
                    <a:pt x="10" y="286"/>
                  </a:lnTo>
                  <a:lnTo>
                    <a:pt x="17" y="280"/>
                  </a:lnTo>
                  <a:lnTo>
                    <a:pt x="26" y="276"/>
                  </a:lnTo>
                  <a:lnTo>
                    <a:pt x="36" y="273"/>
                  </a:lnTo>
                  <a:lnTo>
                    <a:pt x="46" y="271"/>
                  </a:lnTo>
                  <a:lnTo>
                    <a:pt x="55" y="270"/>
                  </a:lnTo>
                  <a:lnTo>
                    <a:pt x="56" y="270"/>
                  </a:lnTo>
                  <a:lnTo>
                    <a:pt x="56" y="269"/>
                  </a:lnTo>
                  <a:lnTo>
                    <a:pt x="55" y="268"/>
                  </a:lnTo>
                  <a:lnTo>
                    <a:pt x="54" y="265"/>
                  </a:lnTo>
                  <a:lnTo>
                    <a:pt x="49" y="261"/>
                  </a:lnTo>
                  <a:lnTo>
                    <a:pt x="46" y="258"/>
                  </a:lnTo>
                  <a:lnTo>
                    <a:pt x="43" y="256"/>
                  </a:lnTo>
                  <a:lnTo>
                    <a:pt x="36" y="255"/>
                  </a:lnTo>
                  <a:lnTo>
                    <a:pt x="28" y="255"/>
                  </a:lnTo>
                  <a:lnTo>
                    <a:pt x="23" y="254"/>
                  </a:lnTo>
                  <a:lnTo>
                    <a:pt x="19" y="251"/>
                  </a:lnTo>
                  <a:lnTo>
                    <a:pt x="17" y="247"/>
                  </a:lnTo>
                  <a:lnTo>
                    <a:pt x="18" y="245"/>
                  </a:lnTo>
                  <a:lnTo>
                    <a:pt x="18" y="242"/>
                  </a:lnTo>
                  <a:lnTo>
                    <a:pt x="19" y="241"/>
                  </a:lnTo>
                  <a:lnTo>
                    <a:pt x="12" y="241"/>
                  </a:lnTo>
                  <a:lnTo>
                    <a:pt x="5" y="245"/>
                  </a:lnTo>
                  <a:lnTo>
                    <a:pt x="0" y="249"/>
                  </a:lnTo>
                  <a:lnTo>
                    <a:pt x="5" y="236"/>
                  </a:lnTo>
                  <a:lnTo>
                    <a:pt x="13" y="229"/>
                  </a:lnTo>
                  <a:lnTo>
                    <a:pt x="23" y="227"/>
                  </a:lnTo>
                  <a:lnTo>
                    <a:pt x="33" y="228"/>
                  </a:lnTo>
                  <a:lnTo>
                    <a:pt x="45" y="233"/>
                  </a:lnTo>
                  <a:lnTo>
                    <a:pt x="55" y="240"/>
                  </a:lnTo>
                  <a:lnTo>
                    <a:pt x="65" y="248"/>
                  </a:lnTo>
                  <a:lnTo>
                    <a:pt x="75" y="256"/>
                  </a:lnTo>
                  <a:lnTo>
                    <a:pt x="75" y="254"/>
                  </a:lnTo>
                  <a:lnTo>
                    <a:pt x="72" y="248"/>
                  </a:lnTo>
                  <a:lnTo>
                    <a:pt x="71" y="239"/>
                  </a:lnTo>
                  <a:lnTo>
                    <a:pt x="71" y="226"/>
                  </a:lnTo>
                  <a:lnTo>
                    <a:pt x="73" y="224"/>
                  </a:lnTo>
                  <a:lnTo>
                    <a:pt x="75" y="221"/>
                  </a:lnTo>
                  <a:lnTo>
                    <a:pt x="77" y="221"/>
                  </a:lnTo>
                  <a:lnTo>
                    <a:pt x="78" y="220"/>
                  </a:lnTo>
                  <a:lnTo>
                    <a:pt x="80" y="220"/>
                  </a:lnTo>
                  <a:lnTo>
                    <a:pt x="79" y="217"/>
                  </a:lnTo>
                  <a:lnTo>
                    <a:pt x="72" y="210"/>
                  </a:lnTo>
                  <a:lnTo>
                    <a:pt x="70" y="209"/>
                  </a:lnTo>
                  <a:lnTo>
                    <a:pt x="69" y="208"/>
                  </a:lnTo>
                  <a:lnTo>
                    <a:pt x="76" y="208"/>
                  </a:lnTo>
                  <a:lnTo>
                    <a:pt x="84" y="210"/>
                  </a:lnTo>
                  <a:lnTo>
                    <a:pt x="91" y="216"/>
                  </a:lnTo>
                  <a:lnTo>
                    <a:pt x="97" y="225"/>
                  </a:lnTo>
                  <a:lnTo>
                    <a:pt x="98" y="233"/>
                  </a:lnTo>
                  <a:lnTo>
                    <a:pt x="97" y="242"/>
                  </a:lnTo>
                  <a:lnTo>
                    <a:pt x="95" y="253"/>
                  </a:lnTo>
                  <a:lnTo>
                    <a:pt x="98" y="262"/>
                  </a:lnTo>
                  <a:lnTo>
                    <a:pt x="103" y="269"/>
                  </a:lnTo>
                  <a:lnTo>
                    <a:pt x="113" y="273"/>
                  </a:lnTo>
                  <a:lnTo>
                    <a:pt x="124" y="277"/>
                  </a:lnTo>
                  <a:lnTo>
                    <a:pt x="137" y="279"/>
                  </a:lnTo>
                  <a:lnTo>
                    <a:pt x="164" y="280"/>
                  </a:lnTo>
                  <a:lnTo>
                    <a:pt x="185" y="279"/>
                  </a:lnTo>
                  <a:lnTo>
                    <a:pt x="203" y="276"/>
                  </a:lnTo>
                  <a:lnTo>
                    <a:pt x="217" y="271"/>
                  </a:lnTo>
                  <a:lnTo>
                    <a:pt x="228" y="265"/>
                  </a:lnTo>
                  <a:lnTo>
                    <a:pt x="235" y="261"/>
                  </a:lnTo>
                  <a:lnTo>
                    <a:pt x="234" y="265"/>
                  </a:lnTo>
                  <a:lnTo>
                    <a:pt x="232" y="271"/>
                  </a:lnTo>
                  <a:lnTo>
                    <a:pt x="228" y="278"/>
                  </a:lnTo>
                  <a:lnTo>
                    <a:pt x="224" y="284"/>
                  </a:lnTo>
                  <a:lnTo>
                    <a:pt x="221" y="287"/>
                  </a:lnTo>
                  <a:lnTo>
                    <a:pt x="241" y="290"/>
                  </a:lnTo>
                  <a:lnTo>
                    <a:pt x="258" y="287"/>
                  </a:lnTo>
                  <a:lnTo>
                    <a:pt x="272" y="283"/>
                  </a:lnTo>
                  <a:lnTo>
                    <a:pt x="284" y="277"/>
                  </a:lnTo>
                  <a:lnTo>
                    <a:pt x="292" y="269"/>
                  </a:lnTo>
                  <a:lnTo>
                    <a:pt x="299" y="261"/>
                  </a:lnTo>
                  <a:lnTo>
                    <a:pt x="304" y="253"/>
                  </a:lnTo>
                  <a:lnTo>
                    <a:pt x="308" y="247"/>
                  </a:lnTo>
                  <a:lnTo>
                    <a:pt x="323" y="254"/>
                  </a:lnTo>
                  <a:lnTo>
                    <a:pt x="337" y="255"/>
                  </a:lnTo>
                  <a:lnTo>
                    <a:pt x="349" y="254"/>
                  </a:lnTo>
                  <a:lnTo>
                    <a:pt x="359" y="251"/>
                  </a:lnTo>
                  <a:lnTo>
                    <a:pt x="351" y="240"/>
                  </a:lnTo>
                  <a:lnTo>
                    <a:pt x="347" y="226"/>
                  </a:lnTo>
                  <a:lnTo>
                    <a:pt x="346" y="214"/>
                  </a:lnTo>
                  <a:lnTo>
                    <a:pt x="346" y="205"/>
                  </a:lnTo>
                  <a:lnTo>
                    <a:pt x="360" y="210"/>
                  </a:lnTo>
                  <a:lnTo>
                    <a:pt x="371" y="212"/>
                  </a:lnTo>
                  <a:lnTo>
                    <a:pt x="382" y="212"/>
                  </a:lnTo>
                  <a:lnTo>
                    <a:pt x="391" y="210"/>
                  </a:lnTo>
                  <a:lnTo>
                    <a:pt x="399" y="206"/>
                  </a:lnTo>
                  <a:lnTo>
                    <a:pt x="391" y="196"/>
                  </a:lnTo>
                  <a:lnTo>
                    <a:pt x="385" y="182"/>
                  </a:lnTo>
                  <a:lnTo>
                    <a:pt x="383" y="169"/>
                  </a:lnTo>
                  <a:lnTo>
                    <a:pt x="382" y="157"/>
                  </a:lnTo>
                  <a:lnTo>
                    <a:pt x="382" y="147"/>
                  </a:lnTo>
                  <a:lnTo>
                    <a:pt x="393" y="146"/>
                  </a:lnTo>
                  <a:lnTo>
                    <a:pt x="409" y="144"/>
                  </a:lnTo>
                  <a:lnTo>
                    <a:pt x="431" y="141"/>
                  </a:lnTo>
                  <a:lnTo>
                    <a:pt x="456" y="138"/>
                  </a:lnTo>
                  <a:lnTo>
                    <a:pt x="482" y="134"/>
                  </a:lnTo>
                  <a:lnTo>
                    <a:pt x="510" y="130"/>
                  </a:lnTo>
                  <a:lnTo>
                    <a:pt x="538" y="126"/>
                  </a:lnTo>
                  <a:lnTo>
                    <a:pt x="564" y="122"/>
                  </a:lnTo>
                  <a:lnTo>
                    <a:pt x="589" y="119"/>
                  </a:lnTo>
                  <a:lnTo>
                    <a:pt x="608" y="115"/>
                  </a:lnTo>
                  <a:lnTo>
                    <a:pt x="624" y="113"/>
                  </a:lnTo>
                  <a:lnTo>
                    <a:pt x="634" y="112"/>
                  </a:lnTo>
                  <a:lnTo>
                    <a:pt x="652" y="111"/>
                  </a:lnTo>
                  <a:lnTo>
                    <a:pt x="666" y="111"/>
                  </a:lnTo>
                  <a:lnTo>
                    <a:pt x="676" y="112"/>
                  </a:lnTo>
                  <a:lnTo>
                    <a:pt x="684" y="113"/>
                  </a:lnTo>
                  <a:lnTo>
                    <a:pt x="691" y="114"/>
                  </a:lnTo>
                  <a:lnTo>
                    <a:pt x="703" y="116"/>
                  </a:lnTo>
                  <a:lnTo>
                    <a:pt x="717" y="120"/>
                  </a:lnTo>
                  <a:lnTo>
                    <a:pt x="733" y="123"/>
                  </a:lnTo>
                  <a:lnTo>
                    <a:pt x="765" y="128"/>
                  </a:lnTo>
                  <a:lnTo>
                    <a:pt x="780" y="129"/>
                  </a:lnTo>
                  <a:lnTo>
                    <a:pt x="794" y="128"/>
                  </a:lnTo>
                  <a:lnTo>
                    <a:pt x="804" y="124"/>
                  </a:lnTo>
                  <a:lnTo>
                    <a:pt x="811" y="119"/>
                  </a:lnTo>
                  <a:lnTo>
                    <a:pt x="816" y="113"/>
                  </a:lnTo>
                  <a:lnTo>
                    <a:pt x="818" y="99"/>
                  </a:lnTo>
                  <a:lnTo>
                    <a:pt x="816" y="87"/>
                  </a:lnTo>
                  <a:lnTo>
                    <a:pt x="810" y="78"/>
                  </a:lnTo>
                  <a:lnTo>
                    <a:pt x="801" y="72"/>
                  </a:lnTo>
                  <a:lnTo>
                    <a:pt x="789" y="68"/>
                  </a:lnTo>
                  <a:lnTo>
                    <a:pt x="776" y="67"/>
                  </a:lnTo>
                  <a:lnTo>
                    <a:pt x="762" y="67"/>
                  </a:lnTo>
                  <a:lnTo>
                    <a:pt x="747" y="68"/>
                  </a:lnTo>
                  <a:lnTo>
                    <a:pt x="732" y="71"/>
                  </a:lnTo>
                  <a:lnTo>
                    <a:pt x="719" y="74"/>
                  </a:lnTo>
                  <a:lnTo>
                    <a:pt x="707" y="77"/>
                  </a:lnTo>
                  <a:lnTo>
                    <a:pt x="698" y="79"/>
                  </a:lnTo>
                  <a:lnTo>
                    <a:pt x="686" y="84"/>
                  </a:lnTo>
                  <a:lnTo>
                    <a:pt x="660" y="96"/>
                  </a:lnTo>
                  <a:lnTo>
                    <a:pt x="645" y="101"/>
                  </a:lnTo>
                  <a:lnTo>
                    <a:pt x="628" y="104"/>
                  </a:lnTo>
                  <a:lnTo>
                    <a:pt x="631" y="99"/>
                  </a:lnTo>
                  <a:lnTo>
                    <a:pt x="634" y="94"/>
                  </a:lnTo>
                  <a:lnTo>
                    <a:pt x="635" y="91"/>
                  </a:lnTo>
                  <a:lnTo>
                    <a:pt x="635" y="87"/>
                  </a:lnTo>
                  <a:lnTo>
                    <a:pt x="615" y="98"/>
                  </a:lnTo>
                  <a:lnTo>
                    <a:pt x="598" y="105"/>
                  </a:lnTo>
                  <a:lnTo>
                    <a:pt x="584" y="109"/>
                  </a:lnTo>
                  <a:lnTo>
                    <a:pt x="573" y="111"/>
                  </a:lnTo>
                  <a:lnTo>
                    <a:pt x="576" y="108"/>
                  </a:lnTo>
                  <a:lnTo>
                    <a:pt x="579" y="98"/>
                  </a:lnTo>
                  <a:lnTo>
                    <a:pt x="579" y="94"/>
                  </a:lnTo>
                  <a:lnTo>
                    <a:pt x="560" y="105"/>
                  </a:lnTo>
                  <a:lnTo>
                    <a:pt x="542" y="112"/>
                  </a:lnTo>
                  <a:lnTo>
                    <a:pt x="527" y="116"/>
                  </a:lnTo>
                  <a:lnTo>
                    <a:pt x="513" y="117"/>
                  </a:lnTo>
                  <a:lnTo>
                    <a:pt x="502" y="116"/>
                  </a:lnTo>
                  <a:lnTo>
                    <a:pt x="504" y="115"/>
                  </a:lnTo>
                  <a:lnTo>
                    <a:pt x="511" y="108"/>
                  </a:lnTo>
                  <a:lnTo>
                    <a:pt x="512" y="106"/>
                  </a:lnTo>
                  <a:lnTo>
                    <a:pt x="488" y="104"/>
                  </a:lnTo>
                  <a:lnTo>
                    <a:pt x="468" y="98"/>
                  </a:lnTo>
                  <a:lnTo>
                    <a:pt x="451" y="91"/>
                  </a:lnTo>
                  <a:lnTo>
                    <a:pt x="440" y="82"/>
                  </a:lnTo>
                  <a:lnTo>
                    <a:pt x="431" y="70"/>
                  </a:lnTo>
                  <a:lnTo>
                    <a:pt x="429" y="57"/>
                  </a:lnTo>
                  <a:lnTo>
                    <a:pt x="431" y="45"/>
                  </a:lnTo>
                  <a:lnTo>
                    <a:pt x="438" y="35"/>
                  </a:lnTo>
                  <a:lnTo>
                    <a:pt x="448" y="29"/>
                  </a:lnTo>
                  <a:lnTo>
                    <a:pt x="461" y="24"/>
                  </a:lnTo>
                  <a:lnTo>
                    <a:pt x="476" y="22"/>
                  </a:lnTo>
                  <a:lnTo>
                    <a:pt x="494" y="20"/>
                  </a:lnTo>
                  <a:lnTo>
                    <a:pt x="512" y="20"/>
                  </a:lnTo>
                  <a:lnTo>
                    <a:pt x="532" y="19"/>
                  </a:lnTo>
                  <a:lnTo>
                    <a:pt x="548" y="16"/>
                  </a:lnTo>
                  <a:lnTo>
                    <a:pt x="562" y="11"/>
                  </a:lnTo>
                  <a:lnTo>
                    <a:pt x="577" y="5"/>
                  </a:lnTo>
                  <a:lnTo>
                    <a:pt x="594" y="2"/>
                  </a:lnTo>
                  <a:lnTo>
                    <a:pt x="614" y="0"/>
                  </a:lnTo>
                  <a:close/>
                </a:path>
              </a:pathLst>
            </a:custGeom>
            <a:solidFill>
              <a:srgbClr val="F50026"/>
            </a:solidFill>
            <a:ln w="0">
              <a:solidFill>
                <a:srgbClr val="F5002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Freeform 33"/>
            <p:cNvSpPr>
              <a:spLocks/>
            </p:cNvSpPr>
            <p:nvPr/>
          </p:nvSpPr>
          <p:spPr bwMode="auto">
            <a:xfrm>
              <a:off x="3979" y="234"/>
              <a:ext cx="126" cy="80"/>
            </a:xfrm>
            <a:custGeom>
              <a:avLst/>
              <a:gdLst>
                <a:gd name="T0" fmla="*/ 23 w 252"/>
                <a:gd name="T1" fmla="*/ 1 h 159"/>
                <a:gd name="T2" fmla="*/ 27 w 252"/>
                <a:gd name="T3" fmla="*/ 4 h 159"/>
                <a:gd name="T4" fmla="*/ 28 w 252"/>
                <a:gd name="T5" fmla="*/ 7 h 159"/>
                <a:gd name="T6" fmla="*/ 29 w 252"/>
                <a:gd name="T7" fmla="*/ 10 h 159"/>
                <a:gd name="T8" fmla="*/ 32 w 252"/>
                <a:gd name="T9" fmla="*/ 12 h 159"/>
                <a:gd name="T10" fmla="*/ 27 w 252"/>
                <a:gd name="T11" fmla="*/ 12 h 159"/>
                <a:gd name="T12" fmla="*/ 24 w 252"/>
                <a:gd name="T13" fmla="*/ 13 h 159"/>
                <a:gd name="T14" fmla="*/ 22 w 252"/>
                <a:gd name="T15" fmla="*/ 17 h 159"/>
                <a:gd name="T16" fmla="*/ 21 w 252"/>
                <a:gd name="T17" fmla="*/ 15 h 159"/>
                <a:gd name="T18" fmla="*/ 19 w 252"/>
                <a:gd name="T19" fmla="*/ 16 h 159"/>
                <a:gd name="T20" fmla="*/ 17 w 252"/>
                <a:gd name="T21" fmla="*/ 17 h 159"/>
                <a:gd name="T22" fmla="*/ 16 w 252"/>
                <a:gd name="T23" fmla="*/ 15 h 159"/>
                <a:gd name="T24" fmla="*/ 14 w 252"/>
                <a:gd name="T25" fmla="*/ 15 h 159"/>
                <a:gd name="T26" fmla="*/ 13 w 252"/>
                <a:gd name="T27" fmla="*/ 16 h 159"/>
                <a:gd name="T28" fmla="*/ 15 w 252"/>
                <a:gd name="T29" fmla="*/ 17 h 159"/>
                <a:gd name="T30" fmla="*/ 15 w 252"/>
                <a:gd name="T31" fmla="*/ 18 h 159"/>
                <a:gd name="T32" fmla="*/ 14 w 252"/>
                <a:gd name="T33" fmla="*/ 19 h 159"/>
                <a:gd name="T34" fmla="*/ 15 w 252"/>
                <a:gd name="T35" fmla="*/ 20 h 159"/>
                <a:gd name="T36" fmla="*/ 12 w 252"/>
                <a:gd name="T37" fmla="*/ 20 h 159"/>
                <a:gd name="T38" fmla="*/ 10 w 252"/>
                <a:gd name="T39" fmla="*/ 16 h 159"/>
                <a:gd name="T40" fmla="*/ 10 w 252"/>
                <a:gd name="T41" fmla="*/ 15 h 159"/>
                <a:gd name="T42" fmla="*/ 8 w 252"/>
                <a:gd name="T43" fmla="*/ 17 h 159"/>
                <a:gd name="T44" fmla="*/ 7 w 252"/>
                <a:gd name="T45" fmla="*/ 18 h 159"/>
                <a:gd name="T46" fmla="*/ 6 w 252"/>
                <a:gd name="T47" fmla="*/ 19 h 159"/>
                <a:gd name="T48" fmla="*/ 5 w 252"/>
                <a:gd name="T49" fmla="*/ 19 h 159"/>
                <a:gd name="T50" fmla="*/ 5 w 252"/>
                <a:gd name="T51" fmla="*/ 15 h 159"/>
                <a:gd name="T52" fmla="*/ 8 w 252"/>
                <a:gd name="T53" fmla="*/ 14 h 159"/>
                <a:gd name="T54" fmla="*/ 7 w 252"/>
                <a:gd name="T55" fmla="*/ 13 h 159"/>
                <a:gd name="T56" fmla="*/ 3 w 252"/>
                <a:gd name="T57" fmla="*/ 13 h 159"/>
                <a:gd name="T58" fmla="*/ 3 w 252"/>
                <a:gd name="T59" fmla="*/ 12 h 159"/>
                <a:gd name="T60" fmla="*/ 1 w 252"/>
                <a:gd name="T61" fmla="*/ 13 h 159"/>
                <a:gd name="T62" fmla="*/ 2 w 252"/>
                <a:gd name="T63" fmla="*/ 11 h 159"/>
                <a:gd name="T64" fmla="*/ 7 w 252"/>
                <a:gd name="T65" fmla="*/ 10 h 159"/>
                <a:gd name="T66" fmla="*/ 10 w 252"/>
                <a:gd name="T67" fmla="*/ 11 h 159"/>
                <a:gd name="T68" fmla="*/ 10 w 252"/>
                <a:gd name="T69" fmla="*/ 10 h 159"/>
                <a:gd name="T70" fmla="*/ 8 w 252"/>
                <a:gd name="T71" fmla="*/ 9 h 159"/>
                <a:gd name="T72" fmla="*/ 7 w 252"/>
                <a:gd name="T73" fmla="*/ 8 h 159"/>
                <a:gd name="T74" fmla="*/ 6 w 252"/>
                <a:gd name="T75" fmla="*/ 7 h 159"/>
                <a:gd name="T76" fmla="*/ 8 w 252"/>
                <a:gd name="T77" fmla="*/ 7 h 159"/>
                <a:gd name="T78" fmla="*/ 11 w 252"/>
                <a:gd name="T79" fmla="*/ 9 h 159"/>
                <a:gd name="T80" fmla="*/ 13 w 252"/>
                <a:gd name="T81" fmla="*/ 11 h 159"/>
                <a:gd name="T82" fmla="*/ 17 w 252"/>
                <a:gd name="T83" fmla="*/ 10 h 159"/>
                <a:gd name="T84" fmla="*/ 19 w 252"/>
                <a:gd name="T85" fmla="*/ 9 h 159"/>
                <a:gd name="T86" fmla="*/ 19 w 252"/>
                <a:gd name="T87" fmla="*/ 8 h 159"/>
                <a:gd name="T88" fmla="*/ 16 w 252"/>
                <a:gd name="T89" fmla="*/ 7 h 159"/>
                <a:gd name="T90" fmla="*/ 14 w 252"/>
                <a:gd name="T91" fmla="*/ 4 h 159"/>
                <a:gd name="T92" fmla="*/ 14 w 252"/>
                <a:gd name="T93" fmla="*/ 2 h 159"/>
                <a:gd name="T94" fmla="*/ 16 w 252"/>
                <a:gd name="T95" fmla="*/ 1 h 159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252"/>
                <a:gd name="T145" fmla="*/ 0 h 159"/>
                <a:gd name="T146" fmla="*/ 252 w 252"/>
                <a:gd name="T147" fmla="*/ 159 h 159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252" h="159">
                  <a:moveTo>
                    <a:pt x="148" y="0"/>
                  </a:moveTo>
                  <a:lnTo>
                    <a:pt x="164" y="0"/>
                  </a:lnTo>
                  <a:lnTo>
                    <a:pt x="179" y="2"/>
                  </a:lnTo>
                  <a:lnTo>
                    <a:pt x="191" y="7"/>
                  </a:lnTo>
                  <a:lnTo>
                    <a:pt x="202" y="15"/>
                  </a:lnTo>
                  <a:lnTo>
                    <a:pt x="210" y="25"/>
                  </a:lnTo>
                  <a:lnTo>
                    <a:pt x="214" y="37"/>
                  </a:lnTo>
                  <a:lnTo>
                    <a:pt x="218" y="47"/>
                  </a:lnTo>
                  <a:lnTo>
                    <a:pt x="219" y="54"/>
                  </a:lnTo>
                  <a:lnTo>
                    <a:pt x="220" y="59"/>
                  </a:lnTo>
                  <a:lnTo>
                    <a:pt x="222" y="66"/>
                  </a:lnTo>
                  <a:lnTo>
                    <a:pt x="226" y="74"/>
                  </a:lnTo>
                  <a:lnTo>
                    <a:pt x="232" y="81"/>
                  </a:lnTo>
                  <a:lnTo>
                    <a:pt x="241" y="88"/>
                  </a:lnTo>
                  <a:lnTo>
                    <a:pt x="252" y="91"/>
                  </a:lnTo>
                  <a:lnTo>
                    <a:pt x="240" y="97"/>
                  </a:lnTo>
                  <a:lnTo>
                    <a:pt x="225" y="98"/>
                  </a:lnTo>
                  <a:lnTo>
                    <a:pt x="212" y="96"/>
                  </a:lnTo>
                  <a:lnTo>
                    <a:pt x="200" y="90"/>
                  </a:lnTo>
                  <a:lnTo>
                    <a:pt x="191" y="81"/>
                  </a:lnTo>
                  <a:lnTo>
                    <a:pt x="190" y="100"/>
                  </a:lnTo>
                  <a:lnTo>
                    <a:pt x="187" y="114"/>
                  </a:lnTo>
                  <a:lnTo>
                    <a:pt x="182" y="125"/>
                  </a:lnTo>
                  <a:lnTo>
                    <a:pt x="175" y="131"/>
                  </a:lnTo>
                  <a:lnTo>
                    <a:pt x="167" y="135"/>
                  </a:lnTo>
                  <a:lnTo>
                    <a:pt x="167" y="126"/>
                  </a:lnTo>
                  <a:lnTo>
                    <a:pt x="164" y="115"/>
                  </a:lnTo>
                  <a:lnTo>
                    <a:pt x="159" y="109"/>
                  </a:lnTo>
                  <a:lnTo>
                    <a:pt x="154" y="119"/>
                  </a:lnTo>
                  <a:lnTo>
                    <a:pt x="146" y="127"/>
                  </a:lnTo>
                  <a:lnTo>
                    <a:pt x="137" y="134"/>
                  </a:lnTo>
                  <a:lnTo>
                    <a:pt x="129" y="136"/>
                  </a:lnTo>
                  <a:lnTo>
                    <a:pt x="129" y="131"/>
                  </a:lnTo>
                  <a:lnTo>
                    <a:pt x="128" y="125"/>
                  </a:lnTo>
                  <a:lnTo>
                    <a:pt x="125" y="120"/>
                  </a:lnTo>
                  <a:lnTo>
                    <a:pt x="121" y="115"/>
                  </a:lnTo>
                  <a:lnTo>
                    <a:pt x="114" y="114"/>
                  </a:lnTo>
                  <a:lnTo>
                    <a:pt x="110" y="114"/>
                  </a:lnTo>
                  <a:lnTo>
                    <a:pt x="107" y="117"/>
                  </a:lnTo>
                  <a:lnTo>
                    <a:pt x="105" y="118"/>
                  </a:lnTo>
                  <a:lnTo>
                    <a:pt x="102" y="121"/>
                  </a:lnTo>
                  <a:lnTo>
                    <a:pt x="102" y="127"/>
                  </a:lnTo>
                  <a:lnTo>
                    <a:pt x="103" y="129"/>
                  </a:lnTo>
                  <a:lnTo>
                    <a:pt x="108" y="132"/>
                  </a:lnTo>
                  <a:lnTo>
                    <a:pt x="113" y="136"/>
                  </a:lnTo>
                  <a:lnTo>
                    <a:pt x="114" y="139"/>
                  </a:lnTo>
                  <a:lnTo>
                    <a:pt x="114" y="140"/>
                  </a:lnTo>
                  <a:lnTo>
                    <a:pt x="113" y="142"/>
                  </a:lnTo>
                  <a:lnTo>
                    <a:pt x="110" y="143"/>
                  </a:lnTo>
                  <a:lnTo>
                    <a:pt x="108" y="146"/>
                  </a:lnTo>
                  <a:lnTo>
                    <a:pt x="107" y="146"/>
                  </a:lnTo>
                  <a:lnTo>
                    <a:pt x="108" y="148"/>
                  </a:lnTo>
                  <a:lnTo>
                    <a:pt x="109" y="151"/>
                  </a:lnTo>
                  <a:lnTo>
                    <a:pt x="115" y="157"/>
                  </a:lnTo>
                  <a:lnTo>
                    <a:pt x="118" y="159"/>
                  </a:lnTo>
                  <a:lnTo>
                    <a:pt x="106" y="159"/>
                  </a:lnTo>
                  <a:lnTo>
                    <a:pt x="95" y="155"/>
                  </a:lnTo>
                  <a:lnTo>
                    <a:pt x="87" y="147"/>
                  </a:lnTo>
                  <a:lnTo>
                    <a:pt x="82" y="137"/>
                  </a:lnTo>
                  <a:lnTo>
                    <a:pt x="79" y="126"/>
                  </a:lnTo>
                  <a:lnTo>
                    <a:pt x="79" y="117"/>
                  </a:lnTo>
                  <a:lnTo>
                    <a:pt x="77" y="117"/>
                  </a:lnTo>
                  <a:lnTo>
                    <a:pt x="73" y="118"/>
                  </a:lnTo>
                  <a:lnTo>
                    <a:pt x="70" y="120"/>
                  </a:lnTo>
                  <a:lnTo>
                    <a:pt x="66" y="124"/>
                  </a:lnTo>
                  <a:lnTo>
                    <a:pt x="62" y="131"/>
                  </a:lnTo>
                  <a:lnTo>
                    <a:pt x="58" y="139"/>
                  </a:lnTo>
                  <a:lnTo>
                    <a:pt x="55" y="143"/>
                  </a:lnTo>
                  <a:lnTo>
                    <a:pt x="53" y="144"/>
                  </a:lnTo>
                  <a:lnTo>
                    <a:pt x="46" y="144"/>
                  </a:lnTo>
                  <a:lnTo>
                    <a:pt x="43" y="143"/>
                  </a:lnTo>
                  <a:lnTo>
                    <a:pt x="41" y="148"/>
                  </a:lnTo>
                  <a:lnTo>
                    <a:pt x="40" y="151"/>
                  </a:lnTo>
                  <a:lnTo>
                    <a:pt x="40" y="158"/>
                  </a:lnTo>
                  <a:lnTo>
                    <a:pt x="34" y="146"/>
                  </a:lnTo>
                  <a:lnTo>
                    <a:pt x="33" y="135"/>
                  </a:lnTo>
                  <a:lnTo>
                    <a:pt x="35" y="126"/>
                  </a:lnTo>
                  <a:lnTo>
                    <a:pt x="40" y="119"/>
                  </a:lnTo>
                  <a:lnTo>
                    <a:pt x="46" y="113"/>
                  </a:lnTo>
                  <a:lnTo>
                    <a:pt x="53" y="109"/>
                  </a:lnTo>
                  <a:lnTo>
                    <a:pt x="58" y="107"/>
                  </a:lnTo>
                  <a:lnTo>
                    <a:pt x="55" y="104"/>
                  </a:lnTo>
                  <a:lnTo>
                    <a:pt x="53" y="103"/>
                  </a:lnTo>
                  <a:lnTo>
                    <a:pt x="49" y="100"/>
                  </a:lnTo>
                  <a:lnTo>
                    <a:pt x="42" y="98"/>
                  </a:lnTo>
                  <a:lnTo>
                    <a:pt x="28" y="100"/>
                  </a:lnTo>
                  <a:lnTo>
                    <a:pt x="23" y="100"/>
                  </a:lnTo>
                  <a:lnTo>
                    <a:pt x="20" y="99"/>
                  </a:lnTo>
                  <a:lnTo>
                    <a:pt x="19" y="97"/>
                  </a:lnTo>
                  <a:lnTo>
                    <a:pt x="18" y="96"/>
                  </a:lnTo>
                  <a:lnTo>
                    <a:pt x="18" y="94"/>
                  </a:lnTo>
                  <a:lnTo>
                    <a:pt x="11" y="95"/>
                  </a:lnTo>
                  <a:lnTo>
                    <a:pt x="4" y="97"/>
                  </a:lnTo>
                  <a:lnTo>
                    <a:pt x="0" y="100"/>
                  </a:lnTo>
                  <a:lnTo>
                    <a:pt x="3" y="91"/>
                  </a:lnTo>
                  <a:lnTo>
                    <a:pt x="11" y="82"/>
                  </a:lnTo>
                  <a:lnTo>
                    <a:pt x="24" y="76"/>
                  </a:lnTo>
                  <a:lnTo>
                    <a:pt x="39" y="75"/>
                  </a:lnTo>
                  <a:lnTo>
                    <a:pt x="56" y="79"/>
                  </a:lnTo>
                  <a:lnTo>
                    <a:pt x="75" y="90"/>
                  </a:lnTo>
                  <a:lnTo>
                    <a:pt x="75" y="89"/>
                  </a:lnTo>
                  <a:lnTo>
                    <a:pt x="76" y="88"/>
                  </a:lnTo>
                  <a:lnTo>
                    <a:pt x="76" y="80"/>
                  </a:lnTo>
                  <a:lnTo>
                    <a:pt x="75" y="76"/>
                  </a:lnTo>
                  <a:lnTo>
                    <a:pt x="73" y="74"/>
                  </a:lnTo>
                  <a:lnTo>
                    <a:pt x="71" y="72"/>
                  </a:lnTo>
                  <a:lnTo>
                    <a:pt x="61" y="68"/>
                  </a:lnTo>
                  <a:lnTo>
                    <a:pt x="57" y="65"/>
                  </a:lnTo>
                  <a:lnTo>
                    <a:pt x="57" y="61"/>
                  </a:lnTo>
                  <a:lnTo>
                    <a:pt x="58" y="60"/>
                  </a:lnTo>
                  <a:lnTo>
                    <a:pt x="54" y="58"/>
                  </a:lnTo>
                  <a:lnTo>
                    <a:pt x="50" y="58"/>
                  </a:lnTo>
                  <a:lnTo>
                    <a:pt x="46" y="57"/>
                  </a:lnTo>
                  <a:lnTo>
                    <a:pt x="42" y="55"/>
                  </a:lnTo>
                  <a:lnTo>
                    <a:pt x="49" y="52"/>
                  </a:lnTo>
                  <a:lnTo>
                    <a:pt x="56" y="50"/>
                  </a:lnTo>
                  <a:lnTo>
                    <a:pt x="64" y="49"/>
                  </a:lnTo>
                  <a:lnTo>
                    <a:pt x="72" y="51"/>
                  </a:lnTo>
                  <a:lnTo>
                    <a:pt x="80" y="57"/>
                  </a:lnTo>
                  <a:lnTo>
                    <a:pt x="86" y="65"/>
                  </a:lnTo>
                  <a:lnTo>
                    <a:pt x="91" y="74"/>
                  </a:lnTo>
                  <a:lnTo>
                    <a:pt x="97" y="81"/>
                  </a:lnTo>
                  <a:lnTo>
                    <a:pt x="102" y="85"/>
                  </a:lnTo>
                  <a:lnTo>
                    <a:pt x="113" y="85"/>
                  </a:lnTo>
                  <a:lnTo>
                    <a:pt x="124" y="83"/>
                  </a:lnTo>
                  <a:lnTo>
                    <a:pt x="135" y="79"/>
                  </a:lnTo>
                  <a:lnTo>
                    <a:pt x="143" y="74"/>
                  </a:lnTo>
                  <a:lnTo>
                    <a:pt x="146" y="72"/>
                  </a:lnTo>
                  <a:lnTo>
                    <a:pt x="148" y="70"/>
                  </a:lnTo>
                  <a:lnTo>
                    <a:pt x="150" y="68"/>
                  </a:lnTo>
                  <a:lnTo>
                    <a:pt x="150" y="66"/>
                  </a:lnTo>
                  <a:lnTo>
                    <a:pt x="148" y="64"/>
                  </a:lnTo>
                  <a:lnTo>
                    <a:pt x="146" y="61"/>
                  </a:lnTo>
                  <a:lnTo>
                    <a:pt x="140" y="58"/>
                  </a:lnTo>
                  <a:lnTo>
                    <a:pt x="128" y="52"/>
                  </a:lnTo>
                  <a:lnTo>
                    <a:pt x="118" y="46"/>
                  </a:lnTo>
                  <a:lnTo>
                    <a:pt x="113" y="39"/>
                  </a:lnTo>
                  <a:lnTo>
                    <a:pt x="110" y="31"/>
                  </a:lnTo>
                  <a:lnTo>
                    <a:pt x="109" y="23"/>
                  </a:lnTo>
                  <a:lnTo>
                    <a:pt x="109" y="18"/>
                  </a:lnTo>
                  <a:lnTo>
                    <a:pt x="110" y="15"/>
                  </a:lnTo>
                  <a:lnTo>
                    <a:pt x="113" y="12"/>
                  </a:lnTo>
                  <a:lnTo>
                    <a:pt x="115" y="9"/>
                  </a:lnTo>
                  <a:lnTo>
                    <a:pt x="122" y="6"/>
                  </a:lnTo>
                  <a:lnTo>
                    <a:pt x="135" y="2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rgbClr val="F50026"/>
            </a:solidFill>
            <a:ln w="0">
              <a:solidFill>
                <a:srgbClr val="F5002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Freeform 34"/>
            <p:cNvSpPr>
              <a:spLocks noEditPoints="1"/>
            </p:cNvSpPr>
            <p:nvPr/>
          </p:nvSpPr>
          <p:spPr bwMode="auto">
            <a:xfrm>
              <a:off x="3842" y="133"/>
              <a:ext cx="128" cy="143"/>
            </a:xfrm>
            <a:custGeom>
              <a:avLst/>
              <a:gdLst>
                <a:gd name="T0" fmla="*/ 13 w 254"/>
                <a:gd name="T1" fmla="*/ 17 h 286"/>
                <a:gd name="T2" fmla="*/ 14 w 254"/>
                <a:gd name="T3" fmla="*/ 19 h 286"/>
                <a:gd name="T4" fmla="*/ 11 w 254"/>
                <a:gd name="T5" fmla="*/ 18 h 286"/>
                <a:gd name="T6" fmla="*/ 11 w 254"/>
                <a:gd name="T7" fmla="*/ 20 h 286"/>
                <a:gd name="T8" fmla="*/ 12 w 254"/>
                <a:gd name="T9" fmla="*/ 24 h 286"/>
                <a:gd name="T10" fmla="*/ 13 w 254"/>
                <a:gd name="T11" fmla="*/ 21 h 286"/>
                <a:gd name="T12" fmla="*/ 13 w 254"/>
                <a:gd name="T13" fmla="*/ 23 h 286"/>
                <a:gd name="T14" fmla="*/ 16 w 254"/>
                <a:gd name="T15" fmla="*/ 22 h 286"/>
                <a:gd name="T16" fmla="*/ 14 w 254"/>
                <a:gd name="T17" fmla="*/ 25 h 286"/>
                <a:gd name="T18" fmla="*/ 18 w 254"/>
                <a:gd name="T19" fmla="*/ 23 h 286"/>
                <a:gd name="T20" fmla="*/ 20 w 254"/>
                <a:gd name="T21" fmla="*/ 22 h 286"/>
                <a:gd name="T22" fmla="*/ 16 w 254"/>
                <a:gd name="T23" fmla="*/ 20 h 286"/>
                <a:gd name="T24" fmla="*/ 17 w 254"/>
                <a:gd name="T25" fmla="*/ 19 h 286"/>
                <a:gd name="T26" fmla="*/ 20 w 254"/>
                <a:gd name="T27" fmla="*/ 18 h 286"/>
                <a:gd name="T28" fmla="*/ 19 w 254"/>
                <a:gd name="T29" fmla="*/ 18 h 286"/>
                <a:gd name="T30" fmla="*/ 16 w 254"/>
                <a:gd name="T31" fmla="*/ 18 h 286"/>
                <a:gd name="T32" fmla="*/ 14 w 254"/>
                <a:gd name="T33" fmla="*/ 15 h 286"/>
                <a:gd name="T34" fmla="*/ 20 w 254"/>
                <a:gd name="T35" fmla="*/ 15 h 286"/>
                <a:gd name="T36" fmla="*/ 23 w 254"/>
                <a:gd name="T37" fmla="*/ 17 h 286"/>
                <a:gd name="T38" fmla="*/ 22 w 254"/>
                <a:gd name="T39" fmla="*/ 14 h 286"/>
                <a:gd name="T40" fmla="*/ 14 w 254"/>
                <a:gd name="T41" fmla="*/ 10 h 286"/>
                <a:gd name="T42" fmla="*/ 16 w 254"/>
                <a:gd name="T43" fmla="*/ 13 h 286"/>
                <a:gd name="T44" fmla="*/ 16 w 254"/>
                <a:gd name="T45" fmla="*/ 11 h 286"/>
                <a:gd name="T46" fmla="*/ 14 w 254"/>
                <a:gd name="T47" fmla="*/ 10 h 286"/>
                <a:gd name="T48" fmla="*/ 16 w 254"/>
                <a:gd name="T49" fmla="*/ 1 h 286"/>
                <a:gd name="T50" fmla="*/ 21 w 254"/>
                <a:gd name="T51" fmla="*/ 2 h 286"/>
                <a:gd name="T52" fmla="*/ 24 w 254"/>
                <a:gd name="T53" fmla="*/ 3 h 286"/>
                <a:gd name="T54" fmla="*/ 27 w 254"/>
                <a:gd name="T55" fmla="*/ 3 h 286"/>
                <a:gd name="T56" fmla="*/ 29 w 254"/>
                <a:gd name="T57" fmla="*/ 6 h 286"/>
                <a:gd name="T58" fmla="*/ 32 w 254"/>
                <a:gd name="T59" fmla="*/ 7 h 286"/>
                <a:gd name="T60" fmla="*/ 32 w 254"/>
                <a:gd name="T61" fmla="*/ 9 h 286"/>
                <a:gd name="T62" fmla="*/ 31 w 254"/>
                <a:gd name="T63" fmla="*/ 14 h 286"/>
                <a:gd name="T64" fmla="*/ 29 w 254"/>
                <a:gd name="T65" fmla="*/ 18 h 286"/>
                <a:gd name="T66" fmla="*/ 29 w 254"/>
                <a:gd name="T67" fmla="*/ 24 h 286"/>
                <a:gd name="T68" fmla="*/ 24 w 254"/>
                <a:gd name="T69" fmla="*/ 24 h 286"/>
                <a:gd name="T70" fmla="*/ 23 w 254"/>
                <a:gd name="T71" fmla="*/ 31 h 286"/>
                <a:gd name="T72" fmla="*/ 18 w 254"/>
                <a:gd name="T73" fmla="*/ 32 h 286"/>
                <a:gd name="T74" fmla="*/ 12 w 254"/>
                <a:gd name="T75" fmla="*/ 35 h 286"/>
                <a:gd name="T76" fmla="*/ 11 w 254"/>
                <a:gd name="T77" fmla="*/ 33 h 286"/>
                <a:gd name="T78" fmla="*/ 5 w 254"/>
                <a:gd name="T79" fmla="*/ 34 h 286"/>
                <a:gd name="T80" fmla="*/ 7 w 254"/>
                <a:gd name="T81" fmla="*/ 30 h 286"/>
                <a:gd name="T82" fmla="*/ 5 w 254"/>
                <a:gd name="T83" fmla="*/ 30 h 286"/>
                <a:gd name="T84" fmla="*/ 3 w 254"/>
                <a:gd name="T85" fmla="*/ 28 h 286"/>
                <a:gd name="T86" fmla="*/ 2 w 254"/>
                <a:gd name="T87" fmla="*/ 20 h 286"/>
                <a:gd name="T88" fmla="*/ 2 w 254"/>
                <a:gd name="T89" fmla="*/ 17 h 286"/>
                <a:gd name="T90" fmla="*/ 3 w 254"/>
                <a:gd name="T91" fmla="*/ 14 h 286"/>
                <a:gd name="T92" fmla="*/ 4 w 254"/>
                <a:gd name="T93" fmla="*/ 11 h 286"/>
                <a:gd name="T94" fmla="*/ 7 w 254"/>
                <a:gd name="T95" fmla="*/ 9 h 286"/>
                <a:gd name="T96" fmla="*/ 10 w 254"/>
                <a:gd name="T97" fmla="*/ 4 h 286"/>
                <a:gd name="T98" fmla="*/ 13 w 254"/>
                <a:gd name="T99" fmla="*/ 1 h 286"/>
                <a:gd name="T100" fmla="*/ 15 w 254"/>
                <a:gd name="T101" fmla="*/ 1 h 28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54"/>
                <a:gd name="T154" fmla="*/ 0 h 286"/>
                <a:gd name="T155" fmla="*/ 254 w 254"/>
                <a:gd name="T156" fmla="*/ 286 h 28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54" h="286">
                  <a:moveTo>
                    <a:pt x="110" y="120"/>
                  </a:moveTo>
                  <a:lnTo>
                    <a:pt x="106" y="121"/>
                  </a:lnTo>
                  <a:lnTo>
                    <a:pt x="104" y="123"/>
                  </a:lnTo>
                  <a:lnTo>
                    <a:pt x="103" y="126"/>
                  </a:lnTo>
                  <a:lnTo>
                    <a:pt x="102" y="129"/>
                  </a:lnTo>
                  <a:lnTo>
                    <a:pt x="104" y="136"/>
                  </a:lnTo>
                  <a:lnTo>
                    <a:pt x="106" y="139"/>
                  </a:lnTo>
                  <a:lnTo>
                    <a:pt x="114" y="148"/>
                  </a:lnTo>
                  <a:lnTo>
                    <a:pt x="114" y="153"/>
                  </a:lnTo>
                  <a:lnTo>
                    <a:pt x="112" y="156"/>
                  </a:lnTo>
                  <a:lnTo>
                    <a:pt x="109" y="157"/>
                  </a:lnTo>
                  <a:lnTo>
                    <a:pt x="104" y="157"/>
                  </a:lnTo>
                  <a:lnTo>
                    <a:pt x="96" y="154"/>
                  </a:lnTo>
                  <a:lnTo>
                    <a:pt x="85" y="148"/>
                  </a:lnTo>
                  <a:lnTo>
                    <a:pt x="81" y="141"/>
                  </a:lnTo>
                  <a:lnTo>
                    <a:pt x="80" y="136"/>
                  </a:lnTo>
                  <a:lnTo>
                    <a:pt x="76" y="139"/>
                  </a:lnTo>
                  <a:lnTo>
                    <a:pt x="75" y="145"/>
                  </a:lnTo>
                  <a:lnTo>
                    <a:pt x="77" y="153"/>
                  </a:lnTo>
                  <a:lnTo>
                    <a:pt x="84" y="160"/>
                  </a:lnTo>
                  <a:lnTo>
                    <a:pt x="82" y="167"/>
                  </a:lnTo>
                  <a:lnTo>
                    <a:pt x="82" y="176"/>
                  </a:lnTo>
                  <a:lnTo>
                    <a:pt x="83" y="186"/>
                  </a:lnTo>
                  <a:lnTo>
                    <a:pt x="87" y="194"/>
                  </a:lnTo>
                  <a:lnTo>
                    <a:pt x="91" y="198"/>
                  </a:lnTo>
                  <a:lnTo>
                    <a:pt x="90" y="190"/>
                  </a:lnTo>
                  <a:lnTo>
                    <a:pt x="92" y="179"/>
                  </a:lnTo>
                  <a:lnTo>
                    <a:pt x="96" y="165"/>
                  </a:lnTo>
                  <a:lnTo>
                    <a:pt x="100" y="167"/>
                  </a:lnTo>
                  <a:lnTo>
                    <a:pt x="104" y="168"/>
                  </a:lnTo>
                  <a:lnTo>
                    <a:pt x="106" y="168"/>
                  </a:lnTo>
                  <a:lnTo>
                    <a:pt x="103" y="176"/>
                  </a:lnTo>
                  <a:lnTo>
                    <a:pt x="100" y="185"/>
                  </a:lnTo>
                  <a:lnTo>
                    <a:pt x="100" y="191"/>
                  </a:lnTo>
                  <a:lnTo>
                    <a:pt x="104" y="187"/>
                  </a:lnTo>
                  <a:lnTo>
                    <a:pt x="112" y="179"/>
                  </a:lnTo>
                  <a:lnTo>
                    <a:pt x="115" y="176"/>
                  </a:lnTo>
                  <a:lnTo>
                    <a:pt x="118" y="174"/>
                  </a:lnTo>
                  <a:lnTo>
                    <a:pt x="121" y="178"/>
                  </a:lnTo>
                  <a:lnTo>
                    <a:pt x="126" y="180"/>
                  </a:lnTo>
                  <a:lnTo>
                    <a:pt x="119" y="188"/>
                  </a:lnTo>
                  <a:lnTo>
                    <a:pt x="112" y="195"/>
                  </a:lnTo>
                  <a:lnTo>
                    <a:pt x="105" y="201"/>
                  </a:lnTo>
                  <a:lnTo>
                    <a:pt x="100" y="203"/>
                  </a:lnTo>
                  <a:lnTo>
                    <a:pt x="107" y="204"/>
                  </a:lnTo>
                  <a:lnTo>
                    <a:pt x="115" y="202"/>
                  </a:lnTo>
                  <a:lnTo>
                    <a:pt x="124" y="197"/>
                  </a:lnTo>
                  <a:lnTo>
                    <a:pt x="130" y="191"/>
                  </a:lnTo>
                  <a:lnTo>
                    <a:pt x="135" y="186"/>
                  </a:lnTo>
                  <a:lnTo>
                    <a:pt x="143" y="187"/>
                  </a:lnTo>
                  <a:lnTo>
                    <a:pt x="150" y="186"/>
                  </a:lnTo>
                  <a:lnTo>
                    <a:pt x="155" y="183"/>
                  </a:lnTo>
                  <a:lnTo>
                    <a:pt x="157" y="179"/>
                  </a:lnTo>
                  <a:lnTo>
                    <a:pt x="158" y="175"/>
                  </a:lnTo>
                  <a:lnTo>
                    <a:pt x="152" y="178"/>
                  </a:lnTo>
                  <a:lnTo>
                    <a:pt x="144" y="178"/>
                  </a:lnTo>
                  <a:lnTo>
                    <a:pt x="134" y="174"/>
                  </a:lnTo>
                  <a:lnTo>
                    <a:pt x="129" y="171"/>
                  </a:lnTo>
                  <a:lnTo>
                    <a:pt x="126" y="168"/>
                  </a:lnTo>
                  <a:lnTo>
                    <a:pt x="124" y="166"/>
                  </a:lnTo>
                  <a:lnTo>
                    <a:pt x="122" y="164"/>
                  </a:lnTo>
                  <a:lnTo>
                    <a:pt x="122" y="158"/>
                  </a:lnTo>
                  <a:lnTo>
                    <a:pt x="125" y="156"/>
                  </a:lnTo>
                  <a:lnTo>
                    <a:pt x="127" y="156"/>
                  </a:lnTo>
                  <a:lnTo>
                    <a:pt x="129" y="154"/>
                  </a:lnTo>
                  <a:lnTo>
                    <a:pt x="133" y="156"/>
                  </a:lnTo>
                  <a:lnTo>
                    <a:pt x="143" y="156"/>
                  </a:lnTo>
                  <a:lnTo>
                    <a:pt x="150" y="153"/>
                  </a:lnTo>
                  <a:lnTo>
                    <a:pt x="152" y="151"/>
                  </a:lnTo>
                  <a:lnTo>
                    <a:pt x="154" y="149"/>
                  </a:lnTo>
                  <a:lnTo>
                    <a:pt x="154" y="145"/>
                  </a:lnTo>
                  <a:lnTo>
                    <a:pt x="151" y="141"/>
                  </a:lnTo>
                  <a:lnTo>
                    <a:pt x="149" y="138"/>
                  </a:lnTo>
                  <a:lnTo>
                    <a:pt x="147" y="137"/>
                  </a:lnTo>
                  <a:lnTo>
                    <a:pt x="148" y="143"/>
                  </a:lnTo>
                  <a:lnTo>
                    <a:pt x="145" y="145"/>
                  </a:lnTo>
                  <a:lnTo>
                    <a:pt x="140" y="146"/>
                  </a:lnTo>
                  <a:lnTo>
                    <a:pt x="128" y="144"/>
                  </a:lnTo>
                  <a:lnTo>
                    <a:pt x="125" y="143"/>
                  </a:lnTo>
                  <a:lnTo>
                    <a:pt x="121" y="141"/>
                  </a:lnTo>
                  <a:lnTo>
                    <a:pt x="113" y="133"/>
                  </a:lnTo>
                  <a:lnTo>
                    <a:pt x="111" y="128"/>
                  </a:lnTo>
                  <a:lnTo>
                    <a:pt x="112" y="124"/>
                  </a:lnTo>
                  <a:lnTo>
                    <a:pt x="117" y="122"/>
                  </a:lnTo>
                  <a:lnTo>
                    <a:pt x="112" y="120"/>
                  </a:lnTo>
                  <a:lnTo>
                    <a:pt x="110" y="120"/>
                  </a:lnTo>
                  <a:close/>
                  <a:moveTo>
                    <a:pt x="158" y="112"/>
                  </a:moveTo>
                  <a:lnTo>
                    <a:pt x="157" y="113"/>
                  </a:lnTo>
                  <a:lnTo>
                    <a:pt x="156" y="115"/>
                  </a:lnTo>
                  <a:lnTo>
                    <a:pt x="156" y="120"/>
                  </a:lnTo>
                  <a:lnTo>
                    <a:pt x="157" y="122"/>
                  </a:lnTo>
                  <a:lnTo>
                    <a:pt x="160" y="126"/>
                  </a:lnTo>
                  <a:lnTo>
                    <a:pt x="164" y="128"/>
                  </a:lnTo>
                  <a:lnTo>
                    <a:pt x="169" y="129"/>
                  </a:lnTo>
                  <a:lnTo>
                    <a:pt x="178" y="129"/>
                  </a:lnTo>
                  <a:lnTo>
                    <a:pt x="181" y="128"/>
                  </a:lnTo>
                  <a:lnTo>
                    <a:pt x="184" y="126"/>
                  </a:lnTo>
                  <a:lnTo>
                    <a:pt x="185" y="122"/>
                  </a:lnTo>
                  <a:lnTo>
                    <a:pt x="185" y="118"/>
                  </a:lnTo>
                  <a:lnTo>
                    <a:pt x="170" y="118"/>
                  </a:lnTo>
                  <a:lnTo>
                    <a:pt x="165" y="116"/>
                  </a:lnTo>
                  <a:lnTo>
                    <a:pt x="158" y="112"/>
                  </a:lnTo>
                  <a:close/>
                  <a:moveTo>
                    <a:pt x="109" y="81"/>
                  </a:moveTo>
                  <a:lnTo>
                    <a:pt x="106" y="83"/>
                  </a:lnTo>
                  <a:lnTo>
                    <a:pt x="105" y="85"/>
                  </a:lnTo>
                  <a:lnTo>
                    <a:pt x="105" y="89"/>
                  </a:lnTo>
                  <a:lnTo>
                    <a:pt x="107" y="96"/>
                  </a:lnTo>
                  <a:lnTo>
                    <a:pt x="111" y="99"/>
                  </a:lnTo>
                  <a:lnTo>
                    <a:pt x="119" y="104"/>
                  </a:lnTo>
                  <a:lnTo>
                    <a:pt x="126" y="105"/>
                  </a:lnTo>
                  <a:lnTo>
                    <a:pt x="129" y="103"/>
                  </a:lnTo>
                  <a:lnTo>
                    <a:pt x="130" y="98"/>
                  </a:lnTo>
                  <a:lnTo>
                    <a:pt x="128" y="98"/>
                  </a:lnTo>
                  <a:lnTo>
                    <a:pt x="125" y="97"/>
                  </a:lnTo>
                  <a:lnTo>
                    <a:pt x="122" y="94"/>
                  </a:lnTo>
                  <a:lnTo>
                    <a:pt x="119" y="92"/>
                  </a:lnTo>
                  <a:lnTo>
                    <a:pt x="115" y="89"/>
                  </a:lnTo>
                  <a:lnTo>
                    <a:pt x="114" y="86"/>
                  </a:lnTo>
                  <a:lnTo>
                    <a:pt x="112" y="84"/>
                  </a:lnTo>
                  <a:lnTo>
                    <a:pt x="111" y="82"/>
                  </a:lnTo>
                  <a:lnTo>
                    <a:pt x="110" y="81"/>
                  </a:lnTo>
                  <a:lnTo>
                    <a:pt x="109" y="81"/>
                  </a:lnTo>
                  <a:close/>
                  <a:moveTo>
                    <a:pt x="115" y="0"/>
                  </a:moveTo>
                  <a:lnTo>
                    <a:pt x="120" y="0"/>
                  </a:lnTo>
                  <a:lnTo>
                    <a:pt x="127" y="2"/>
                  </a:lnTo>
                  <a:lnTo>
                    <a:pt x="135" y="5"/>
                  </a:lnTo>
                  <a:lnTo>
                    <a:pt x="142" y="11"/>
                  </a:lnTo>
                  <a:lnTo>
                    <a:pt x="148" y="19"/>
                  </a:lnTo>
                  <a:lnTo>
                    <a:pt x="151" y="30"/>
                  </a:lnTo>
                  <a:lnTo>
                    <a:pt x="162" y="18"/>
                  </a:lnTo>
                  <a:lnTo>
                    <a:pt x="173" y="11"/>
                  </a:lnTo>
                  <a:lnTo>
                    <a:pt x="182" y="9"/>
                  </a:lnTo>
                  <a:lnTo>
                    <a:pt x="192" y="8"/>
                  </a:lnTo>
                  <a:lnTo>
                    <a:pt x="189" y="14"/>
                  </a:lnTo>
                  <a:lnTo>
                    <a:pt x="187" y="27"/>
                  </a:lnTo>
                  <a:lnTo>
                    <a:pt x="189" y="33"/>
                  </a:lnTo>
                  <a:lnTo>
                    <a:pt x="195" y="37"/>
                  </a:lnTo>
                  <a:lnTo>
                    <a:pt x="203" y="37"/>
                  </a:lnTo>
                  <a:lnTo>
                    <a:pt x="209" y="34"/>
                  </a:lnTo>
                  <a:lnTo>
                    <a:pt x="215" y="30"/>
                  </a:lnTo>
                  <a:lnTo>
                    <a:pt x="217" y="22"/>
                  </a:lnTo>
                  <a:lnTo>
                    <a:pt x="223" y="27"/>
                  </a:lnTo>
                  <a:lnTo>
                    <a:pt x="226" y="37"/>
                  </a:lnTo>
                  <a:lnTo>
                    <a:pt x="227" y="46"/>
                  </a:lnTo>
                  <a:lnTo>
                    <a:pt x="226" y="55"/>
                  </a:lnTo>
                  <a:lnTo>
                    <a:pt x="223" y="62"/>
                  </a:lnTo>
                  <a:lnTo>
                    <a:pt x="226" y="62"/>
                  </a:lnTo>
                  <a:lnTo>
                    <a:pt x="233" y="61"/>
                  </a:lnTo>
                  <a:lnTo>
                    <a:pt x="241" y="61"/>
                  </a:lnTo>
                  <a:lnTo>
                    <a:pt x="249" y="62"/>
                  </a:lnTo>
                  <a:lnTo>
                    <a:pt x="252" y="63"/>
                  </a:lnTo>
                  <a:lnTo>
                    <a:pt x="253" y="66"/>
                  </a:lnTo>
                  <a:lnTo>
                    <a:pt x="254" y="67"/>
                  </a:lnTo>
                  <a:lnTo>
                    <a:pt x="254" y="69"/>
                  </a:lnTo>
                  <a:lnTo>
                    <a:pt x="253" y="71"/>
                  </a:lnTo>
                  <a:lnTo>
                    <a:pt x="253" y="72"/>
                  </a:lnTo>
                  <a:lnTo>
                    <a:pt x="248" y="81"/>
                  </a:lnTo>
                  <a:lnTo>
                    <a:pt x="244" y="91"/>
                  </a:lnTo>
                  <a:lnTo>
                    <a:pt x="240" y="104"/>
                  </a:lnTo>
                  <a:lnTo>
                    <a:pt x="240" y="118"/>
                  </a:lnTo>
                  <a:lnTo>
                    <a:pt x="241" y="128"/>
                  </a:lnTo>
                  <a:lnTo>
                    <a:pt x="244" y="136"/>
                  </a:lnTo>
                  <a:lnTo>
                    <a:pt x="245" y="138"/>
                  </a:lnTo>
                  <a:lnTo>
                    <a:pt x="239" y="139"/>
                  </a:lnTo>
                  <a:lnTo>
                    <a:pt x="230" y="138"/>
                  </a:lnTo>
                  <a:lnTo>
                    <a:pt x="221" y="134"/>
                  </a:lnTo>
                  <a:lnTo>
                    <a:pt x="219" y="145"/>
                  </a:lnTo>
                  <a:lnTo>
                    <a:pt x="218" y="161"/>
                  </a:lnTo>
                  <a:lnTo>
                    <a:pt x="221" y="179"/>
                  </a:lnTo>
                  <a:lnTo>
                    <a:pt x="224" y="195"/>
                  </a:lnTo>
                  <a:lnTo>
                    <a:pt x="230" y="208"/>
                  </a:lnTo>
                  <a:lnTo>
                    <a:pt x="222" y="209"/>
                  </a:lnTo>
                  <a:lnTo>
                    <a:pt x="210" y="208"/>
                  </a:lnTo>
                  <a:lnTo>
                    <a:pt x="200" y="203"/>
                  </a:lnTo>
                  <a:lnTo>
                    <a:pt x="188" y="196"/>
                  </a:lnTo>
                  <a:lnTo>
                    <a:pt x="185" y="204"/>
                  </a:lnTo>
                  <a:lnTo>
                    <a:pt x="182" y="218"/>
                  </a:lnTo>
                  <a:lnTo>
                    <a:pt x="184" y="233"/>
                  </a:lnTo>
                  <a:lnTo>
                    <a:pt x="191" y="250"/>
                  </a:lnTo>
                  <a:lnTo>
                    <a:pt x="182" y="252"/>
                  </a:lnTo>
                  <a:lnTo>
                    <a:pt x="172" y="250"/>
                  </a:lnTo>
                  <a:lnTo>
                    <a:pt x="162" y="246"/>
                  </a:lnTo>
                  <a:lnTo>
                    <a:pt x="151" y="236"/>
                  </a:lnTo>
                  <a:lnTo>
                    <a:pt x="147" y="246"/>
                  </a:lnTo>
                  <a:lnTo>
                    <a:pt x="142" y="256"/>
                  </a:lnTo>
                  <a:lnTo>
                    <a:pt x="126" y="275"/>
                  </a:lnTo>
                  <a:lnTo>
                    <a:pt x="114" y="282"/>
                  </a:lnTo>
                  <a:lnTo>
                    <a:pt x="102" y="286"/>
                  </a:lnTo>
                  <a:lnTo>
                    <a:pt x="87" y="286"/>
                  </a:lnTo>
                  <a:lnTo>
                    <a:pt x="90" y="278"/>
                  </a:lnTo>
                  <a:lnTo>
                    <a:pt x="95" y="268"/>
                  </a:lnTo>
                  <a:lnTo>
                    <a:pt x="97" y="257"/>
                  </a:lnTo>
                  <a:lnTo>
                    <a:pt x="96" y="248"/>
                  </a:lnTo>
                  <a:lnTo>
                    <a:pt x="91" y="254"/>
                  </a:lnTo>
                  <a:lnTo>
                    <a:pt x="83" y="260"/>
                  </a:lnTo>
                  <a:lnTo>
                    <a:pt x="72" y="265"/>
                  </a:lnTo>
                  <a:lnTo>
                    <a:pt x="59" y="271"/>
                  </a:lnTo>
                  <a:lnTo>
                    <a:pt x="46" y="273"/>
                  </a:lnTo>
                  <a:lnTo>
                    <a:pt x="36" y="273"/>
                  </a:lnTo>
                  <a:lnTo>
                    <a:pt x="38" y="271"/>
                  </a:lnTo>
                  <a:lnTo>
                    <a:pt x="42" y="267"/>
                  </a:lnTo>
                  <a:lnTo>
                    <a:pt x="47" y="261"/>
                  </a:lnTo>
                  <a:lnTo>
                    <a:pt x="52" y="253"/>
                  </a:lnTo>
                  <a:lnTo>
                    <a:pt x="54" y="249"/>
                  </a:lnTo>
                  <a:lnTo>
                    <a:pt x="54" y="246"/>
                  </a:lnTo>
                  <a:lnTo>
                    <a:pt x="55" y="242"/>
                  </a:lnTo>
                  <a:lnTo>
                    <a:pt x="54" y="239"/>
                  </a:lnTo>
                  <a:lnTo>
                    <a:pt x="52" y="236"/>
                  </a:lnTo>
                  <a:lnTo>
                    <a:pt x="46" y="236"/>
                  </a:lnTo>
                  <a:lnTo>
                    <a:pt x="39" y="241"/>
                  </a:lnTo>
                  <a:lnTo>
                    <a:pt x="35" y="247"/>
                  </a:lnTo>
                  <a:lnTo>
                    <a:pt x="31" y="253"/>
                  </a:lnTo>
                  <a:lnTo>
                    <a:pt x="28" y="260"/>
                  </a:lnTo>
                  <a:lnTo>
                    <a:pt x="22" y="247"/>
                  </a:lnTo>
                  <a:lnTo>
                    <a:pt x="17" y="230"/>
                  </a:lnTo>
                  <a:lnTo>
                    <a:pt x="16" y="209"/>
                  </a:lnTo>
                  <a:lnTo>
                    <a:pt x="21" y="188"/>
                  </a:lnTo>
                  <a:lnTo>
                    <a:pt x="30" y="167"/>
                  </a:lnTo>
                  <a:lnTo>
                    <a:pt x="24" y="165"/>
                  </a:lnTo>
                  <a:lnTo>
                    <a:pt x="15" y="160"/>
                  </a:lnTo>
                  <a:lnTo>
                    <a:pt x="7" y="153"/>
                  </a:lnTo>
                  <a:lnTo>
                    <a:pt x="1" y="144"/>
                  </a:lnTo>
                  <a:lnTo>
                    <a:pt x="0" y="135"/>
                  </a:lnTo>
                  <a:lnTo>
                    <a:pt x="6" y="136"/>
                  </a:lnTo>
                  <a:lnTo>
                    <a:pt x="14" y="136"/>
                  </a:lnTo>
                  <a:lnTo>
                    <a:pt x="24" y="134"/>
                  </a:lnTo>
                  <a:lnTo>
                    <a:pt x="33" y="129"/>
                  </a:lnTo>
                  <a:lnTo>
                    <a:pt x="42" y="121"/>
                  </a:lnTo>
                  <a:lnTo>
                    <a:pt x="30" y="119"/>
                  </a:lnTo>
                  <a:lnTo>
                    <a:pt x="21" y="113"/>
                  </a:lnTo>
                  <a:lnTo>
                    <a:pt x="14" y="105"/>
                  </a:lnTo>
                  <a:lnTo>
                    <a:pt x="10" y="96"/>
                  </a:lnTo>
                  <a:lnTo>
                    <a:pt x="9" y="89"/>
                  </a:lnTo>
                  <a:lnTo>
                    <a:pt x="20" y="92"/>
                  </a:lnTo>
                  <a:lnTo>
                    <a:pt x="31" y="93"/>
                  </a:lnTo>
                  <a:lnTo>
                    <a:pt x="44" y="91"/>
                  </a:lnTo>
                  <a:lnTo>
                    <a:pt x="57" y="85"/>
                  </a:lnTo>
                  <a:lnTo>
                    <a:pt x="68" y="72"/>
                  </a:lnTo>
                  <a:lnTo>
                    <a:pt x="62" y="71"/>
                  </a:lnTo>
                  <a:lnTo>
                    <a:pt x="55" y="68"/>
                  </a:lnTo>
                  <a:lnTo>
                    <a:pt x="51" y="63"/>
                  </a:lnTo>
                  <a:lnTo>
                    <a:pt x="50" y="55"/>
                  </a:lnTo>
                  <a:lnTo>
                    <a:pt x="59" y="52"/>
                  </a:lnTo>
                  <a:lnTo>
                    <a:pt x="68" y="45"/>
                  </a:lnTo>
                  <a:lnTo>
                    <a:pt x="76" y="34"/>
                  </a:lnTo>
                  <a:lnTo>
                    <a:pt x="82" y="23"/>
                  </a:lnTo>
                  <a:lnTo>
                    <a:pt x="84" y="11"/>
                  </a:lnTo>
                  <a:lnTo>
                    <a:pt x="87" y="7"/>
                  </a:lnTo>
                  <a:lnTo>
                    <a:pt x="91" y="5"/>
                  </a:lnTo>
                  <a:lnTo>
                    <a:pt x="98" y="9"/>
                  </a:lnTo>
                  <a:lnTo>
                    <a:pt x="103" y="15"/>
                  </a:lnTo>
                  <a:lnTo>
                    <a:pt x="105" y="23"/>
                  </a:lnTo>
                  <a:lnTo>
                    <a:pt x="111" y="22"/>
                  </a:lnTo>
                  <a:lnTo>
                    <a:pt x="115" y="16"/>
                  </a:lnTo>
                  <a:lnTo>
                    <a:pt x="118" y="8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F50026"/>
            </a:solidFill>
            <a:ln w="0">
              <a:solidFill>
                <a:srgbClr val="F5002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pic>
        <p:nvPicPr>
          <p:cNvPr id="34" name="Picture 33" descr="C:\Users\nam83\Google Drive\Documents\Presentations\2014 Flexible Microarchitectures\fig\EPSRC-lowr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039" y="171194"/>
            <a:ext cx="1809716" cy="1061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803" y="5599951"/>
            <a:ext cx="1938597" cy="10294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5446008"/>
            <a:ext cx="4317260" cy="13373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Specification: </a:t>
            </a:r>
            <a:r>
              <a:rPr lang="en-GB" cap="small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Master</a:t>
            </a:r>
            <a:endParaRPr lang="en-GB" cap="small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801" y="1704674"/>
            <a:ext cx="4943173" cy="37338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1752600"/>
            <a:ext cx="5669247" cy="3609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45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Specification: </a:t>
            </a:r>
            <a:r>
              <a:rPr lang="en-GB" cap="small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SlaveRead</a:t>
            </a:r>
            <a:endParaRPr lang="en-GB" cap="small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371600"/>
            <a:ext cx="3263886" cy="5029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231" y="1905000"/>
            <a:ext cx="7359650" cy="3701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88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Specification: </a:t>
            </a:r>
            <a:r>
              <a:rPr lang="en-GB" cap="small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ReadCompletion</a:t>
            </a:r>
            <a:endParaRPr lang="en-GB" cap="small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243" y="1600200"/>
            <a:ext cx="5438103" cy="4419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1981200"/>
            <a:ext cx="3830456" cy="90184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8228" y="3581400"/>
            <a:ext cx="5029200" cy="1805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01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Specification: </a:t>
            </a:r>
            <a:r>
              <a:rPr lang="en-GB" cap="small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WriteCompletion</a:t>
            </a:r>
            <a:endParaRPr lang="en-GB" cap="small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708" y="1750386"/>
            <a:ext cx="4372292" cy="426941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7462" y="1750386"/>
            <a:ext cx="5715000" cy="207408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199" y="4389532"/>
            <a:ext cx="6662263" cy="1845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69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Simulation results</a:t>
            </a:r>
            <a:endParaRPr lang="en-GB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Only a </a:t>
            </a:r>
            <a:r>
              <a:rPr lang="en-GB" dirty="0">
                <a:solidFill>
                  <a:srgbClr val="FF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rough </a:t>
            </a:r>
            <a:r>
              <a:rPr lang="en-GB" dirty="0" smtClean="0">
                <a:solidFill>
                  <a:srgbClr val="FF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idea</a:t>
            </a:r>
            <a:endParaRPr lang="en-GB" dirty="0">
              <a:solidFill>
                <a:srgbClr val="FF000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Read </a:t>
            </a:r>
            <a:r>
              <a:rPr lang="en-GB" dirty="0">
                <a:latin typeface="Segoe UI" pitchFamily="34" charset="0"/>
                <a:ea typeface="Segoe UI" pitchFamily="34" charset="0"/>
                <a:cs typeface="Segoe UI" pitchFamily="34" charset="0"/>
              </a:rPr>
              <a:t>cycle (both set and reset phases) </a:t>
            </a:r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is </a:t>
            </a:r>
            <a:r>
              <a:rPr lang="en-GB" dirty="0">
                <a:latin typeface="Segoe UI" pitchFamily="34" charset="0"/>
                <a:ea typeface="Segoe UI" pitchFamily="34" charset="0"/>
                <a:cs typeface="Segoe UI" pitchFamily="34" charset="0"/>
              </a:rPr>
              <a:t>~3% slower compared to </a:t>
            </a:r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[Baz et al.]</a:t>
            </a:r>
          </a:p>
          <a:p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In </a:t>
            </a:r>
            <a:r>
              <a:rPr lang="en-GB" dirty="0">
                <a:latin typeface="Segoe UI" pitchFamily="34" charset="0"/>
                <a:ea typeface="Segoe UI" pitchFamily="34" charset="0"/>
                <a:cs typeface="Segoe UI" pitchFamily="34" charset="0"/>
              </a:rPr>
              <a:t>write mode the overhead is ~11% if the bit-lines flip and ~20% </a:t>
            </a:r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otherwise</a:t>
            </a:r>
          </a:p>
          <a:p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Acceptable (?) cost for delay-insensitive interface to bit-lines</a:t>
            </a:r>
            <a:endParaRPr lang="en-GB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endParaRPr lang="en-GB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Summary</a:t>
            </a:r>
            <a:endParaRPr lang="en-GB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295400"/>
            <a:ext cx="10134600" cy="4800600"/>
          </a:xfrm>
        </p:spPr>
        <p:txBody>
          <a:bodyPr>
            <a:normAutofit/>
          </a:bodyPr>
          <a:lstStyle/>
          <a:p>
            <a:r>
              <a:rPr lang="en-GB" dirty="0">
                <a:latin typeface="Segoe UI" pitchFamily="34" charset="0"/>
                <a:ea typeface="Segoe UI" pitchFamily="34" charset="0"/>
                <a:cs typeface="Segoe UI" pitchFamily="34" charset="0"/>
              </a:rPr>
              <a:t>An alternative to </a:t>
            </a:r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[</a:t>
            </a:r>
            <a:r>
              <a:rPr lang="en-GB" dirty="0">
                <a:latin typeface="Segoe UI" pitchFamily="34" charset="0"/>
                <a:ea typeface="Segoe UI" pitchFamily="34" charset="0"/>
                <a:cs typeface="Segoe UI" pitchFamily="34" charset="0"/>
              </a:rPr>
              <a:t>Baz et al.] design </a:t>
            </a:r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of an asynchronous </a:t>
            </a:r>
            <a:r>
              <a:rPr lang="en-GB" dirty="0">
                <a:latin typeface="Segoe UI" pitchFamily="34" charset="0"/>
                <a:ea typeface="Segoe UI" pitchFamily="34" charset="0"/>
                <a:cs typeface="Segoe UI" pitchFamily="34" charset="0"/>
              </a:rPr>
              <a:t>SRAM </a:t>
            </a:r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controller</a:t>
            </a:r>
          </a:p>
          <a:p>
            <a:pPr lvl="1"/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delay-insensitive </a:t>
            </a:r>
            <a:r>
              <a:rPr lang="en-GB" dirty="0">
                <a:latin typeface="Segoe UI" pitchFamily="34" charset="0"/>
                <a:ea typeface="Segoe UI" pitchFamily="34" charset="0"/>
                <a:cs typeface="Segoe UI" pitchFamily="34" charset="0"/>
              </a:rPr>
              <a:t>interface to </a:t>
            </a:r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bit-lines</a:t>
            </a:r>
          </a:p>
          <a:p>
            <a:pPr lvl="1"/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performance overhead is </a:t>
            </a:r>
            <a:r>
              <a:rPr lang="en-GB" dirty="0">
                <a:latin typeface="Segoe UI" pitchFamily="34" charset="0"/>
                <a:ea typeface="Segoe UI" pitchFamily="34" charset="0"/>
                <a:cs typeface="Segoe UI" pitchFamily="34" charset="0"/>
              </a:rPr>
              <a:t>small</a:t>
            </a:r>
          </a:p>
          <a:p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Systematically designed</a:t>
            </a:r>
          </a:p>
          <a:p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Formally verified</a:t>
            </a:r>
          </a:p>
          <a:p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The design flow is supported by: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                                                             </a:t>
            </a:r>
            <a:r>
              <a:rPr lang="en-GB" sz="4400" dirty="0" smtClean="0">
                <a:latin typeface="Segoe UI" pitchFamily="34" charset="0"/>
                <a:ea typeface="Segoe UI" pitchFamily="34" charset="0"/>
                <a:cs typeface="Segoe UI" pitchFamily="34" charset="0"/>
                <a:hlinkClick r:id="rId2" action="ppaction://hlinkfile"/>
              </a:rPr>
              <a:t>workcraft.org</a:t>
            </a:r>
            <a:endParaRPr lang="en-GB" sz="4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1028" name="Picture 4" descr="https://www.workcraft.org/lib/exe/fetch.php/logo.png">
            <a:hlinkClick r:id="rId3" tooltip="Workcraft start pag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4267200"/>
            <a:ext cx="3114675" cy="542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053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Segoe UI" pitchFamily="34" charset="0"/>
                <a:ea typeface="Segoe UI" pitchFamily="34" charset="0"/>
                <a:cs typeface="Segoe UI" pitchFamily="34" charset="0"/>
              </a:rPr>
              <a:t>F</a:t>
            </a:r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uture work</a:t>
            </a:r>
            <a:endParaRPr lang="en-GB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</a:t>
            </a:r>
            <a:r>
              <a:rPr lang="en-GB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 </a:t>
            </a:r>
            <a:r>
              <a:rPr lang="en-GB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have </a:t>
            </a:r>
            <a:r>
              <a:rPr lang="en-GB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ideas </a:t>
            </a:r>
            <a:r>
              <a:rPr lang="en-GB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how to optimise </a:t>
            </a:r>
            <a:r>
              <a:rPr lang="en-GB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our design</a:t>
            </a:r>
          </a:p>
          <a:p>
            <a:r>
              <a:rPr lang="en-GB" dirty="0" smtClean="0">
                <a:latin typeface="Segoe UI" panose="020B0502040204020203" pitchFamily="34" charset="0"/>
                <a:cs typeface="Segoe UI" panose="020B0502040204020203" pitchFamily="34" charset="0"/>
              </a:rPr>
              <a:t>Fine-tuning </a:t>
            </a: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the circuit </a:t>
            </a:r>
            <a:r>
              <a:rPr lang="en-GB" dirty="0" smtClean="0">
                <a:latin typeface="Segoe UI" panose="020B0502040204020203" pitchFamily="34" charset="0"/>
                <a:cs typeface="Segoe UI" panose="020B0502040204020203" pitchFamily="34" charset="0"/>
              </a:rPr>
              <a:t>at the transistor and layout levels to </a:t>
            </a: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push the minimum operating voltage further </a:t>
            </a:r>
            <a:r>
              <a:rPr lang="en-GB" dirty="0" smtClean="0">
                <a:latin typeface="Segoe UI" panose="020B0502040204020203" pitchFamily="34" charset="0"/>
                <a:cs typeface="Segoe UI" panose="020B0502040204020203" pitchFamily="34" charset="0"/>
              </a:rPr>
              <a:t>down</a:t>
            </a:r>
          </a:p>
          <a:p>
            <a:r>
              <a:rPr lang="en-GB" dirty="0" smtClean="0">
                <a:latin typeface="Segoe UI" panose="020B0502040204020203" pitchFamily="34" charset="0"/>
                <a:cs typeface="Segoe UI" panose="020B0502040204020203" pitchFamily="34" charset="0"/>
              </a:rPr>
              <a:t>Produce </a:t>
            </a: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it on silicon to confirm the possibility of </a:t>
            </a:r>
            <a:r>
              <a:rPr lang="en-GB" dirty="0" smtClean="0">
                <a:latin typeface="Segoe UI" panose="020B0502040204020203" pitchFamily="34" charset="0"/>
                <a:cs typeface="Segoe UI" panose="020B0502040204020203" pitchFamily="34" charset="0"/>
              </a:rPr>
              <a:t>reliable </a:t>
            </a: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operation at sub-threshold </a:t>
            </a:r>
            <a:r>
              <a:rPr lang="en-GB" dirty="0" smtClean="0">
                <a:latin typeface="Segoe UI" panose="020B0502040204020203" pitchFamily="34" charset="0"/>
                <a:cs typeface="Segoe UI" panose="020B0502040204020203" pitchFamily="34" charset="0"/>
              </a:rPr>
              <a:t>voltages</a:t>
            </a:r>
            <a:endParaRPr lang="en-GB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592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52600" y="2057400"/>
            <a:ext cx="9144000" cy="3200400"/>
          </a:xfrm>
          <a:solidFill>
            <a:srgbClr val="FFFFFF">
              <a:alpha val="0"/>
            </a:srgbClr>
          </a:solidFill>
        </p:spPr>
        <p:txBody>
          <a:bodyPr>
            <a:noAutofit/>
          </a:bodyPr>
          <a:lstStyle/>
          <a:p>
            <a:pPr algn="ctr"/>
            <a:r>
              <a:rPr lang="en-GB" sz="6600" b="1" dirty="0">
                <a:solidFill>
                  <a:schemeClr val="tx1"/>
                </a:solidFill>
                <a:latin typeface="Segoe UI Semibold" pitchFamily="34" charset="0"/>
              </a:rPr>
              <a:t>Thank you!</a:t>
            </a:r>
            <a:br>
              <a:rPr lang="en-GB" sz="6600" b="1" dirty="0">
                <a:solidFill>
                  <a:schemeClr val="tx1"/>
                </a:solidFill>
                <a:latin typeface="Segoe UI Semibold" pitchFamily="34" charset="0"/>
              </a:rPr>
            </a:br>
            <a:r>
              <a:rPr lang="en-GB" sz="4800" dirty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GB" sz="6600" dirty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GB" sz="6600" dirty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GB" sz="6600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Any questions?</a:t>
            </a:r>
            <a:endParaRPr lang="en-GB" sz="6600" dirty="0">
              <a:solidFill>
                <a:schemeClr val="tx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Motivation</a:t>
            </a:r>
            <a:endParaRPr lang="en-GB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SRAM</a:t>
            </a:r>
            <a:r>
              <a:rPr lang="pt-B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pt-BR" dirty="0">
                <a:latin typeface="Segoe UI" pitchFamily="34" charset="0"/>
                <a:ea typeface="Segoe UI" pitchFamily="34" charset="0"/>
                <a:cs typeface="Segoe UI" pitchFamily="34" charset="0"/>
              </a:rPr>
              <a:t>is a ubiquitous </a:t>
            </a:r>
            <a:r>
              <a:rPr lang="pt-B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component</a:t>
            </a:r>
          </a:p>
          <a:p>
            <a:pPr lvl="1"/>
            <a:r>
              <a:rPr lang="pt-B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so must be robust and efficient </a:t>
            </a:r>
          </a:p>
          <a:p>
            <a:r>
              <a:rPr lang="pt-B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Advantages of asynchronous SRAM:</a:t>
            </a:r>
          </a:p>
          <a:p>
            <a:pPr lvl="1"/>
            <a:r>
              <a:rPr lang="pt-B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reliable operation </a:t>
            </a:r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under </a:t>
            </a:r>
            <a:r>
              <a:rPr lang="en-GB" dirty="0">
                <a:latin typeface="Segoe UI" pitchFamily="34" charset="0"/>
                <a:ea typeface="Segoe UI" pitchFamily="34" charset="0"/>
                <a:cs typeface="Segoe UI" pitchFamily="34" charset="0"/>
              </a:rPr>
              <a:t>a wide range of supply </a:t>
            </a:r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voltages</a:t>
            </a:r>
          </a:p>
          <a:p>
            <a:pPr lvl="1"/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can trade </a:t>
            </a:r>
            <a:r>
              <a:rPr lang="en-GB" dirty="0">
                <a:latin typeface="Segoe UI" pitchFamily="34" charset="0"/>
                <a:ea typeface="Segoe UI" pitchFamily="34" charset="0"/>
                <a:cs typeface="Segoe UI" pitchFamily="34" charset="0"/>
              </a:rPr>
              <a:t>off energy </a:t>
            </a:r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for performance (essential </a:t>
            </a:r>
            <a:r>
              <a:rPr lang="en-GB" dirty="0">
                <a:latin typeface="Segoe UI" pitchFamily="34" charset="0"/>
                <a:ea typeface="Segoe UI" pitchFamily="34" charset="0"/>
                <a:cs typeface="Segoe UI" pitchFamily="34" charset="0"/>
              </a:rPr>
              <a:t>for low-power devices, e.g. </a:t>
            </a:r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powered </a:t>
            </a:r>
            <a:r>
              <a:rPr lang="en-GB" dirty="0">
                <a:latin typeface="Segoe UI" pitchFamily="34" charset="0"/>
                <a:ea typeface="Segoe UI" pitchFamily="34" charset="0"/>
                <a:cs typeface="Segoe UI" pitchFamily="34" charset="0"/>
              </a:rPr>
              <a:t>by energy </a:t>
            </a:r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harvesters)</a:t>
            </a:r>
          </a:p>
          <a:p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Fascinating </a:t>
            </a:r>
            <a:r>
              <a:rPr lang="en-GB" dirty="0">
                <a:latin typeface="Segoe UI" pitchFamily="34" charset="0"/>
                <a:ea typeface="Segoe UI" pitchFamily="34" charset="0"/>
                <a:cs typeface="Segoe UI" pitchFamily="34" charset="0"/>
              </a:rPr>
              <a:t>challenge </a:t>
            </a:r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for </a:t>
            </a:r>
            <a:r>
              <a:rPr lang="en-GB" dirty="0">
                <a:latin typeface="Segoe UI" pitchFamily="34" charset="0"/>
                <a:ea typeface="Segoe UI" pitchFamily="34" charset="0"/>
                <a:cs typeface="Segoe UI" pitchFamily="34" charset="0"/>
              </a:rPr>
              <a:t>the application of formal models of </a:t>
            </a:r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concurrency!</a:t>
            </a:r>
            <a:endParaRPr lang="pt-BR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33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Conventional 6T SRAM</a:t>
            </a:r>
            <a:endParaRPr lang="en-GB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705600" y="1524000"/>
            <a:ext cx="495300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latin typeface="Segoe UI Semibold" pitchFamily="34" charset="0"/>
                <a:ea typeface="Segoe UI" pitchFamily="34" charset="0"/>
                <a:cs typeface="Segoe UI" pitchFamily="34" charset="0"/>
              </a:rPr>
              <a:t>Reading: </a:t>
            </a:r>
            <a:r>
              <a:rPr lang="en-GB" sz="2400" dirty="0" err="1">
                <a:latin typeface="Segoe UI" pitchFamily="34" charset="0"/>
                <a:ea typeface="Segoe UI" pitchFamily="34" charset="0"/>
                <a:cs typeface="Segoe UI" pitchFamily="34" charset="0"/>
              </a:rPr>
              <a:t>precharge</a:t>
            </a:r>
            <a:r>
              <a:rPr lang="en-GB" sz="2400" dirty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GB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bit-lines</a:t>
            </a:r>
            <a:r>
              <a:rPr lang="en-GB" sz="2400" dirty="0">
                <a:latin typeface="Segoe UI" pitchFamily="34" charset="0"/>
                <a:ea typeface="Segoe UI" pitchFamily="34" charset="0"/>
                <a:cs typeface="Segoe UI" pitchFamily="34" charset="0"/>
              </a:rPr>
              <a:t>, assert WL, </a:t>
            </a:r>
            <a:r>
              <a:rPr lang="en-GB" sz="2400" dirty="0">
                <a:solidFill>
                  <a:srgbClr val="00B050"/>
                </a:solidFill>
                <a:latin typeface="Segoe UI Semibold" pitchFamily="34" charset="0"/>
                <a:ea typeface="Segoe UI" pitchFamily="34" charset="0"/>
                <a:cs typeface="Segoe UI" pitchFamily="34" charset="0"/>
              </a:rPr>
              <a:t>sense </a:t>
            </a:r>
            <a:r>
              <a:rPr lang="en-GB" sz="2400" dirty="0" smtClean="0">
                <a:solidFill>
                  <a:srgbClr val="00B050"/>
                </a:solidFill>
                <a:latin typeface="Segoe UI Semibold" pitchFamily="34" charset="0"/>
                <a:ea typeface="Segoe UI" pitchFamily="34" charset="0"/>
                <a:cs typeface="Segoe UI" pitchFamily="34" charset="0"/>
              </a:rPr>
              <a:t>bit-line changes</a:t>
            </a:r>
          </a:p>
          <a:p>
            <a:endParaRPr lang="en-GB" sz="2400" dirty="0" smtClean="0">
              <a:solidFill>
                <a:schemeClr val="accent1">
                  <a:lumMod val="75000"/>
                </a:schemeClr>
              </a:solidFill>
              <a:latin typeface="Segoe UI Semibold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  <a:latin typeface="Segoe UI Semibold" pitchFamily="34" charset="0"/>
                <a:ea typeface="Segoe UI" pitchFamily="34" charset="0"/>
                <a:cs typeface="Segoe UI" pitchFamily="34" charset="0"/>
              </a:rPr>
              <a:t>Writing: </a:t>
            </a:r>
            <a:r>
              <a:rPr lang="en-GB" sz="2400" dirty="0">
                <a:latin typeface="Segoe UI" pitchFamily="34" charset="0"/>
                <a:ea typeface="Segoe UI" pitchFamily="34" charset="0"/>
                <a:cs typeface="Segoe UI" pitchFamily="34" charset="0"/>
              </a:rPr>
              <a:t>set data lines, assert WL and WE, </a:t>
            </a:r>
            <a:r>
              <a:rPr lang="en-GB" sz="2400" dirty="0">
                <a:solidFill>
                  <a:srgbClr val="FF0000"/>
                </a:solidFill>
                <a:latin typeface="Segoe UI Semibold" pitchFamily="34" charset="0"/>
                <a:ea typeface="Segoe UI" pitchFamily="34" charset="0"/>
                <a:cs typeface="Segoe UI" pitchFamily="34" charset="0"/>
              </a:rPr>
              <a:t>wait for a while</a:t>
            </a:r>
            <a:r>
              <a:rPr lang="en-GB" sz="2400" dirty="0" smtClean="0">
                <a:solidFill>
                  <a:srgbClr val="FF0000"/>
                </a:solidFill>
                <a:latin typeface="Segoe UI Semibold" pitchFamily="34" charset="0"/>
                <a:ea typeface="Segoe UI" pitchFamily="34" charset="0"/>
                <a:cs typeface="Segoe UI" pitchFamily="34" charset="0"/>
              </a:rPr>
              <a:t>…</a:t>
            </a:r>
            <a:endParaRPr lang="en-GB" sz="2400" dirty="0">
              <a:solidFill>
                <a:srgbClr val="FF0000"/>
              </a:solidFill>
              <a:latin typeface="Segoe UI Semibold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670" y="1143000"/>
            <a:ext cx="5367130" cy="533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Problem: how long to wait?</a:t>
            </a:r>
            <a:endParaRPr lang="en-GB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 descr="0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06517" y="1371600"/>
            <a:ext cx="7664766" cy="5041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Previous work</a:t>
            </a:r>
            <a:endParaRPr lang="en-GB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altLang="en-US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Using non-standard memory cells</a:t>
            </a:r>
          </a:p>
          <a:p>
            <a:pPr lvl="1"/>
            <a:r>
              <a:rPr lang="en-GB" altLang="en-US" dirty="0">
                <a:latin typeface="Segoe UI" pitchFamily="34" charset="0"/>
                <a:ea typeface="Segoe UI" pitchFamily="34" charset="0"/>
                <a:cs typeface="Segoe UI" pitchFamily="34" charset="0"/>
              </a:rPr>
              <a:t>Extra </a:t>
            </a:r>
            <a:r>
              <a:rPr lang="en-GB" altLang="en-US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transistors, and</a:t>
            </a:r>
          </a:p>
          <a:p>
            <a:pPr lvl="1"/>
            <a:r>
              <a:rPr lang="en-GB" altLang="en-US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Extra bit-lines or acknowledgement lines</a:t>
            </a:r>
            <a:endParaRPr lang="en-GB" altLang="en-US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n-GB" altLang="en-US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Different delay lines for different voltages</a:t>
            </a:r>
            <a:endParaRPr lang="en-GB" altLang="en-US" baseline="-250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lvl="1"/>
            <a:r>
              <a:rPr lang="en-GB" altLang="en-US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Voltage references</a:t>
            </a:r>
            <a:endParaRPr lang="en-GB" altLang="en-US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n-GB" altLang="en-US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Duplicating an SRAM line to act as a reference delay line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84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Previous work (cont’d)</a:t>
            </a:r>
            <a:endParaRPr lang="en-GB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altLang="en-US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Async solution with completion detection</a:t>
            </a:r>
          </a:p>
          <a:p>
            <a:pPr lvl="1"/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developed </a:t>
            </a:r>
            <a:r>
              <a:rPr lang="en-GB" dirty="0">
                <a:latin typeface="Segoe UI" pitchFamily="34" charset="0"/>
                <a:ea typeface="Segoe UI" pitchFamily="34" charset="0"/>
                <a:cs typeface="Segoe UI" pitchFamily="34" charset="0"/>
              </a:rPr>
              <a:t>by</a:t>
            </a:r>
            <a:r>
              <a:rPr lang="en-GB" i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GB" dirty="0">
                <a:latin typeface="Segoe UI" pitchFamily="34" charset="0"/>
                <a:ea typeface="Segoe UI" pitchFamily="34" charset="0"/>
                <a:cs typeface="Segoe UI" pitchFamily="34" charset="0"/>
              </a:rPr>
              <a:t>A. Baz </a:t>
            </a:r>
            <a:r>
              <a:rPr lang="en-GB" i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et al. </a:t>
            </a:r>
            <a:r>
              <a:rPr lang="en-GB" dirty="0">
                <a:latin typeface="Segoe UI" pitchFamily="34" charset="0"/>
                <a:ea typeface="Segoe UI" pitchFamily="34" charset="0"/>
                <a:cs typeface="Segoe UI" pitchFamily="34" charset="0"/>
              </a:rPr>
              <a:t>(PATMOS 2010, JOLPE 2011</a:t>
            </a:r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) based on the original idea of V. </a:t>
            </a:r>
            <a:r>
              <a:rPr lang="en-GB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Varshavsky</a:t>
            </a:r>
            <a:r>
              <a:rPr lang="en-GB" dirty="0">
                <a:latin typeface="Segoe UI" pitchFamily="34" charset="0"/>
                <a:ea typeface="Segoe UI" pitchFamily="34" charset="0"/>
                <a:cs typeface="Segoe UI" pitchFamily="34" charset="0"/>
              </a:rPr>
              <a:t> (USSR </a:t>
            </a:r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Patent, 1988)</a:t>
            </a:r>
            <a:endParaRPr lang="en-GB" altLang="en-US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lvl="1"/>
            <a:r>
              <a:rPr lang="en-GB" dirty="0">
                <a:latin typeface="Segoe UI" pitchFamily="34" charset="0"/>
                <a:ea typeface="Segoe UI" pitchFamily="34" charset="0"/>
                <a:cs typeface="Segoe UI" pitchFamily="34" charset="0"/>
              </a:rPr>
              <a:t>no voltage references</a:t>
            </a:r>
          </a:p>
          <a:p>
            <a:pPr lvl="1"/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speed-independent, but</a:t>
            </a:r>
          </a:p>
          <a:p>
            <a:pPr lvl="1"/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interface to bit-lines is not delay-insensitive</a:t>
            </a:r>
          </a:p>
          <a:p>
            <a:pPr lvl="2"/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less robust in </a:t>
            </a:r>
            <a:r>
              <a:rPr lang="en-GB" dirty="0">
                <a:latin typeface="Segoe UI" pitchFamily="34" charset="0"/>
                <a:ea typeface="Segoe UI" pitchFamily="34" charset="0"/>
                <a:cs typeface="Segoe UI" pitchFamily="34" charset="0"/>
              </a:rPr>
              <a:t>the low-power </a:t>
            </a:r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mode, especially if </a:t>
            </a:r>
            <a:r>
              <a:rPr lang="en-GB" dirty="0">
                <a:latin typeface="Segoe UI" pitchFamily="34" charset="0"/>
                <a:ea typeface="Segoe UI" pitchFamily="34" charset="0"/>
                <a:cs typeface="Segoe UI" pitchFamily="34" charset="0"/>
              </a:rPr>
              <a:t>bit-lines are buffered or augmented with a sense </a:t>
            </a:r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amplifier</a:t>
            </a:r>
          </a:p>
          <a:p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Completion detection in write mode idea:</a:t>
            </a:r>
          </a:p>
          <a:p>
            <a:pPr lvl="1"/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easy </a:t>
            </a:r>
            <a:r>
              <a:rPr lang="en-GB" dirty="0">
                <a:latin typeface="Segoe UI" pitchFamily="34" charset="0"/>
                <a:ea typeface="Segoe UI" pitchFamily="34" charset="0"/>
                <a:cs typeface="Segoe UI" pitchFamily="34" charset="0"/>
              </a:rPr>
              <a:t>when the bit is </a:t>
            </a:r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flipped</a:t>
            </a:r>
          </a:p>
          <a:p>
            <a:pPr lvl="1"/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read </a:t>
            </a:r>
            <a:r>
              <a:rPr lang="en-GB" dirty="0">
                <a:latin typeface="Segoe UI" pitchFamily="34" charset="0"/>
                <a:ea typeface="Segoe UI" pitchFamily="34" charset="0"/>
                <a:cs typeface="Segoe UI" pitchFamily="34" charset="0"/>
              </a:rPr>
              <a:t>before writing to check if the bit </a:t>
            </a:r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needs flipping</a:t>
            </a:r>
            <a:endParaRPr lang="en-GB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54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Previous work (cont’d)</a:t>
            </a:r>
            <a:endParaRPr lang="en-GB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1524000"/>
            <a:ext cx="8458200" cy="5063792"/>
          </a:xfrm>
          <a:prstGeom prst="rect">
            <a:avLst/>
          </a:prstGeom>
        </p:spPr>
      </p:pic>
      <p:sp>
        <p:nvSpPr>
          <p:cNvPr id="6" name="Line Callout 1 (No Border) 5"/>
          <p:cNvSpPr/>
          <p:nvPr/>
        </p:nvSpPr>
        <p:spPr>
          <a:xfrm>
            <a:off x="4876800" y="1025192"/>
            <a:ext cx="4495800" cy="457200"/>
          </a:xfrm>
          <a:prstGeom prst="callout1">
            <a:avLst>
              <a:gd name="adj1" fmla="val 57238"/>
              <a:gd name="adj2" fmla="val 1871"/>
              <a:gd name="adj3" fmla="val 234888"/>
              <a:gd name="adj4" fmla="val -12119"/>
            </a:avLst>
          </a:prstGeom>
          <a:solidFill>
            <a:srgbClr val="FFFFFF">
              <a:alpha val="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Hazard </a:t>
            </a:r>
            <a:r>
              <a:rPr lang="en-GB" dirty="0" smtClean="0">
                <a:solidFill>
                  <a:srgbClr val="FF0000"/>
                </a:solidFill>
              </a:rPr>
              <a:t>due to </a:t>
            </a:r>
            <a:r>
              <a:rPr lang="en-GB" dirty="0">
                <a:solidFill>
                  <a:srgbClr val="FF0000"/>
                </a:solidFill>
              </a:rPr>
              <a:t>transient (1,1) on the </a:t>
            </a:r>
            <a:r>
              <a:rPr lang="en-GB" dirty="0" smtClean="0">
                <a:solidFill>
                  <a:srgbClr val="FF0000"/>
                </a:solidFill>
              </a:rPr>
              <a:t>bit-lines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350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Delay models</a:t>
            </a:r>
            <a:endParaRPr lang="en-GB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altLang="en-US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Delay-insensitive (DI) circuits:</a:t>
            </a:r>
          </a:p>
          <a:p>
            <a:pPr lvl="1"/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Both gate delays and wire delays </a:t>
            </a:r>
            <a:r>
              <a:rPr lang="en-GB" dirty="0">
                <a:latin typeface="Segoe UI" pitchFamily="34" charset="0"/>
                <a:ea typeface="Segoe UI" pitchFamily="34" charset="0"/>
                <a:cs typeface="Segoe UI" pitchFamily="34" charset="0"/>
              </a:rPr>
              <a:t>are </a:t>
            </a:r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positive </a:t>
            </a:r>
            <a:r>
              <a:rPr lang="en-GB" dirty="0">
                <a:latin typeface="Segoe UI" pitchFamily="34" charset="0"/>
                <a:ea typeface="Segoe UI" pitchFamily="34" charset="0"/>
                <a:cs typeface="Segoe UI" pitchFamily="34" charset="0"/>
              </a:rPr>
              <a:t>and finite, but variable and unbounded</a:t>
            </a:r>
            <a:endParaRPr lang="en-GB" altLang="en-US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lvl="1"/>
            <a:r>
              <a:rPr lang="en-GB" altLang="en-US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Very robust, but there are very few DI circuits</a:t>
            </a:r>
          </a:p>
          <a:p>
            <a:r>
              <a:rPr lang="en-GB" altLang="en-US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Speed-independent (SI) circuits:</a:t>
            </a:r>
          </a:p>
          <a:p>
            <a:pPr lvl="1"/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Gate delays are positive and finite, but variable and unbounded</a:t>
            </a:r>
            <a:endParaRPr lang="en-GB" altLang="en-US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lvl="1"/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Wire delays are negligible (alternatively, wire forks are isochronic)</a:t>
            </a:r>
            <a:endParaRPr lang="en-GB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lvl="1"/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OK for small blocks, but inter-block communication may be problematic due to long and/or buffered wires</a:t>
            </a:r>
          </a:p>
          <a:p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Compromise:</a:t>
            </a:r>
          </a:p>
          <a:p>
            <a:pPr lvl="1"/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SI blocks with DI interfaces</a:t>
            </a:r>
            <a:endParaRPr lang="en-GB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71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Specification: top-level structure</a:t>
            </a:r>
            <a:endParaRPr lang="en-GB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6907" y="1015824"/>
            <a:ext cx="7703985" cy="57030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1729</TotalTime>
  <Words>461</Words>
  <Application>Microsoft Office PowerPoint</Application>
  <PresentationFormat>Widescreen</PresentationFormat>
  <Paragraphs>82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Franklin Gothic Book</vt:lpstr>
      <vt:lpstr>Segoe UI</vt:lpstr>
      <vt:lpstr>Segoe UI Semibold</vt:lpstr>
      <vt:lpstr>Crop</vt:lpstr>
      <vt:lpstr>Formal Design and Verification of an Asynchronous SRAM Controller</vt:lpstr>
      <vt:lpstr>Motivation</vt:lpstr>
      <vt:lpstr>Conventional 6T SRAM</vt:lpstr>
      <vt:lpstr>Problem: how long to wait?</vt:lpstr>
      <vt:lpstr>Previous work</vt:lpstr>
      <vt:lpstr>Previous work (cont’d)</vt:lpstr>
      <vt:lpstr>Previous work (cont’d)</vt:lpstr>
      <vt:lpstr>Delay models</vt:lpstr>
      <vt:lpstr>Specification: top-level structure</vt:lpstr>
      <vt:lpstr>Specification: Master</vt:lpstr>
      <vt:lpstr>Specification: SlaveRead</vt:lpstr>
      <vt:lpstr>Specification: ReadCompletion</vt:lpstr>
      <vt:lpstr>Specification: WriteCompletion</vt:lpstr>
      <vt:lpstr>Simulation results</vt:lpstr>
      <vt:lpstr>Summary</vt:lpstr>
      <vt:lpstr>Future work</vt:lpstr>
      <vt:lpstr>Thank you!   Any questions?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Big digital, memory,  &amp; the road ahead</dc:title>
  <dc:creator>chEEtah</dc:creator>
  <cp:lastModifiedBy>Andrey Mokhov</cp:lastModifiedBy>
  <cp:revision>124</cp:revision>
  <dcterms:created xsi:type="dcterms:W3CDTF">2006-08-16T00:00:00Z</dcterms:created>
  <dcterms:modified xsi:type="dcterms:W3CDTF">2017-04-11T14:03:05Z</dcterms:modified>
</cp:coreProperties>
</file>