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6" r:id="rId7"/>
    <p:sldId id="269" r:id="rId8"/>
    <p:sldId id="270" r:id="rId9"/>
    <p:sldId id="277" r:id="rId10"/>
    <p:sldId id="271" r:id="rId11"/>
    <p:sldId id="272" r:id="rId12"/>
    <p:sldId id="273" r:id="rId13"/>
    <p:sldId id="278" r:id="rId14"/>
    <p:sldId id="274" r:id="rId15"/>
    <p:sldId id="275" r:id="rId16"/>
    <p:sldId id="258" r:id="rId17"/>
    <p:sldId id="284" r:id="rId18"/>
    <p:sldId id="279" r:id="rId19"/>
    <p:sldId id="280" r:id="rId20"/>
    <p:sldId id="281" r:id="rId21"/>
    <p:sldId id="282" r:id="rId22"/>
    <p:sldId id="283" r:id="rId23"/>
    <p:sldId id="260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0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9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5B65-9259-E146-A4E8-2F1DEFDFCC86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85F3-5773-7945-970D-6D4360F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Self-Enforcing E-Voting (SEEV)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Feng Hao</a:t>
            </a:r>
          </a:p>
          <a:p>
            <a:r>
              <a:rPr lang="en-US" dirty="0" smtClean="0"/>
              <a:t>Newcastle University, UK</a:t>
            </a:r>
          </a:p>
          <a:p>
            <a:endParaRPr lang="en-US" dirty="0" smtClean="0"/>
          </a:p>
          <a:p>
            <a:r>
              <a:rPr lang="en-US" dirty="0" smtClean="0"/>
              <a:t>CryptoForma’13, </a:t>
            </a:r>
            <a:r>
              <a:rPr lang="en-US" dirty="0" err="1" smtClean="0"/>
              <a:t>Egham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State-of-the-art E2E e-voting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1382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However, basically the same as 20 years ago</a:t>
            </a:r>
          </a:p>
        </p:txBody>
      </p:sp>
      <p:pic>
        <p:nvPicPr>
          <p:cNvPr id="6146" name="Picture 2" descr="C:\Users\nfh19\Dropbox\MyProposals\ERC Starting Grant\Presentation\blackbox-with-cryp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5" y="1570038"/>
            <a:ext cx="7782215" cy="28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might </a:t>
            </a:r>
            <a:r>
              <a:rPr lang="en-US" dirty="0" smtClean="0"/>
              <a:t>be</a:t>
            </a:r>
            <a:r>
              <a:rPr lang="en-US" dirty="0" smtClean="0"/>
              <a:t> </a:t>
            </a:r>
            <a:r>
              <a:rPr lang="en-US" dirty="0" smtClean="0"/>
              <a:t>wrong?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E2E e-voting systems involve tallying authorities (also known as trustees)</a:t>
            </a:r>
          </a:p>
          <a:p>
            <a:r>
              <a:rPr lang="en-US" dirty="0" smtClean="0"/>
              <a:t>It is assumed that the tallying authorities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distributed interest (hence do not collude)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 cryptography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computer experts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extremely careful not to lose the key</a:t>
            </a:r>
          </a:p>
          <a:p>
            <a:r>
              <a:rPr lang="en-US" dirty="0" smtClean="0"/>
              <a:t>How to implement such authorities? </a:t>
            </a:r>
          </a:p>
        </p:txBody>
      </p:sp>
    </p:spTree>
    <p:extLst>
      <p:ext uri="{BB962C8B-B14F-4D97-AF65-F5344CB8AC3E}">
        <p14:creationId xmlns:p14="http://schemas.microsoft.com/office/powerpoint/2010/main" val="25197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real-world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Helios used to elect </a:t>
            </a:r>
            <a:r>
              <a:rPr lang="en-US" dirty="0"/>
              <a:t> </a:t>
            </a:r>
            <a:r>
              <a:rPr lang="en-US" dirty="0" smtClean="0"/>
              <a:t>UCL university president in 2009</a:t>
            </a:r>
          </a:p>
          <a:p>
            <a:r>
              <a:rPr lang="en-US" dirty="0" smtClean="0"/>
              <a:t>How were the authorities selected?</a:t>
            </a:r>
          </a:p>
          <a:p>
            <a:pPr lvl="1"/>
            <a:r>
              <a:rPr lang="en-US" dirty="0" smtClean="0"/>
              <a:t>From university students/staff with different backgrounds</a:t>
            </a:r>
            <a:endParaRPr lang="en-US" dirty="0"/>
          </a:p>
          <a:p>
            <a:r>
              <a:rPr lang="en-US" dirty="0" smtClean="0"/>
              <a:t>However, practical issues</a:t>
            </a:r>
          </a:p>
          <a:p>
            <a:pPr lvl="1"/>
            <a:r>
              <a:rPr lang="en-US" dirty="0" smtClean="0"/>
              <a:t>The selected authorities didn’t know crypto</a:t>
            </a:r>
          </a:p>
          <a:p>
            <a:pPr lvl="1"/>
            <a:r>
              <a:rPr lang="en-US" dirty="0" smtClean="0"/>
              <a:t>They didn’t have skills to write their own software</a:t>
            </a:r>
          </a:p>
          <a:p>
            <a:pPr lvl="1"/>
            <a:r>
              <a:rPr lang="en-US" dirty="0" smtClean="0"/>
              <a:t>They didn’t know how to manage crypto keys</a:t>
            </a:r>
          </a:p>
          <a:p>
            <a:r>
              <a:rPr lang="en-US" dirty="0" smtClean="0"/>
              <a:t>Practical solutions</a:t>
            </a:r>
          </a:p>
          <a:p>
            <a:pPr lvl="1"/>
            <a:r>
              <a:rPr lang="en-US" dirty="0" smtClean="0"/>
              <a:t>Another group of “experts” did most of the work</a:t>
            </a:r>
          </a:p>
          <a:p>
            <a:pPr lvl="1"/>
            <a:r>
              <a:rPr lang="en-US" dirty="0" smtClean="0"/>
              <a:t>Authorities were given the USB sticks with private keys</a:t>
            </a:r>
          </a:p>
          <a:p>
            <a:pPr lvl="1"/>
            <a:r>
              <a:rPr lang="en-US" dirty="0" smtClean="0"/>
              <a:t>All keys were backed up by a trusted third party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practical problems of Helios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600200"/>
            <a:ext cx="8229600" cy="4525963"/>
          </a:xfrm>
        </p:spPr>
        <p:txBody>
          <a:bodyPr/>
          <a:lstStyle/>
          <a:p>
            <a:r>
              <a:rPr lang="en-US" dirty="0" smtClean="0"/>
              <a:t>Requires to enable a browser plug-in</a:t>
            </a:r>
            <a:endParaRPr lang="en-GB" dirty="0" smtClean="0"/>
          </a:p>
          <a:p>
            <a:r>
              <a:rPr lang="en-US" dirty="0" smtClean="0"/>
              <a:t>Requires to use a relatively fast client PC</a:t>
            </a:r>
          </a:p>
          <a:p>
            <a:r>
              <a:rPr lang="en-US" dirty="0" smtClean="0"/>
              <a:t>Requires to execute downloaded code from Helios server</a:t>
            </a:r>
          </a:p>
          <a:p>
            <a:endParaRPr lang="en-US" dirty="0"/>
          </a:p>
          <a:p>
            <a:r>
              <a:rPr lang="en-US" dirty="0" smtClean="0"/>
              <a:t>All these problems can be traced back to tallying authorities</a:t>
            </a:r>
          </a:p>
        </p:txBody>
      </p:sp>
    </p:spTree>
    <p:extLst>
      <p:ext uri="{BB962C8B-B14F-4D97-AF65-F5344CB8AC3E}">
        <p14:creationId xmlns:p14="http://schemas.microsoft.com/office/powerpoint/2010/main" val="24509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Tallying authorities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implementation of tallying authorities proves far more complex than many people have thought.</a:t>
            </a:r>
          </a:p>
          <a:p>
            <a:r>
              <a:rPr lang="en-US" dirty="0" smtClean="0"/>
              <a:t>But what we challenge is the necessity: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Are they really needed?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0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US" dirty="0" smtClean="0"/>
              <a:t>We want to design a system that works</a:t>
            </a:r>
          </a:p>
          <a:p>
            <a:r>
              <a:rPr lang="en-US" dirty="0" smtClean="0"/>
              <a:t>We want to </a:t>
            </a:r>
            <a:r>
              <a:rPr lang="en-US" b="1" dirty="0" smtClean="0"/>
              <a:t>keep it simple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Keep the protocol simple</a:t>
            </a:r>
          </a:p>
          <a:p>
            <a:pPr lvl="1"/>
            <a:r>
              <a:rPr lang="en-US" dirty="0" smtClean="0"/>
              <a:t>Keep the security proofs simple</a:t>
            </a:r>
          </a:p>
          <a:p>
            <a:pPr lvl="1"/>
            <a:r>
              <a:rPr lang="en-US" dirty="0" smtClean="0"/>
              <a:t>Keep the implementation simple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proposal: Self-Enforcing </a:t>
            </a:r>
            <a:r>
              <a:rPr lang="en-US" dirty="0"/>
              <a:t>E</a:t>
            </a:r>
            <a:r>
              <a:rPr lang="en-US" dirty="0" smtClean="0"/>
              <a:t>-Voting</a:t>
            </a:r>
            <a:endParaRPr lang="en-US" dirty="0"/>
          </a:p>
        </p:txBody>
      </p:sp>
      <p:pic>
        <p:nvPicPr>
          <p:cNvPr id="5" name="Picture 4" descr="blackbox-se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0" y="2181629"/>
            <a:ext cx="7811186" cy="22487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839533"/>
            <a:ext cx="8229600" cy="1502252"/>
          </a:xfrm>
        </p:spPr>
        <p:txBody>
          <a:bodyPr>
            <a:normAutofit/>
          </a:bodyPr>
          <a:lstStyle/>
          <a:p>
            <a:r>
              <a:rPr lang="en-US" dirty="0" smtClean="0"/>
              <a:t>Basic intuition: cancelation of random factors in the public key encryption</a:t>
            </a:r>
          </a:p>
        </p:txBody>
      </p:sp>
    </p:spTree>
    <p:extLst>
      <p:ext uri="{BB962C8B-B14F-4D97-AF65-F5344CB8AC3E}">
        <p14:creationId xmlns:p14="http://schemas.microsoft.com/office/powerpoint/2010/main" val="41423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e-voting protocols</a:t>
            </a:r>
            <a:endParaRPr lang="en-GB" dirty="0"/>
          </a:p>
        </p:txBody>
      </p:sp>
      <p:pic>
        <p:nvPicPr>
          <p:cNvPr id="1026" name="Picture 2" descr="C:\Users\nfh19\Dropbox\papers\e-voting\CCS\Category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6" y="1681740"/>
            <a:ext cx="8442144" cy="20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DRE-</a:t>
            </a:r>
            <a:r>
              <a:rPr lang="en-US" dirty="0" err="1" smtClean="0"/>
              <a:t>i</a:t>
            </a:r>
            <a:r>
              <a:rPr lang="en-US" dirty="0" smtClean="0"/>
              <a:t> works?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stages</a:t>
            </a:r>
          </a:p>
          <a:p>
            <a:pPr lvl="1"/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Voting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allying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setup (single-candidate)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2922"/>
            <a:ext cx="8395855" cy="22526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Well-</a:t>
            </a:r>
            <a:r>
              <a:rPr lang="en-US" dirty="0" err="1" smtClean="0">
                <a:solidFill>
                  <a:srgbClr val="FF0000"/>
                </a:solidFill>
              </a:rPr>
              <a:t>formedness</a:t>
            </a:r>
            <a:r>
              <a:rPr lang="en-US" dirty="0" smtClean="0"/>
              <a:t>: all cryptograms are either “No” or “Yes”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Concealing</a:t>
            </a:r>
            <a:r>
              <a:rPr lang="en-US" dirty="0" smtClean="0"/>
              <a:t>: A single cryptogram doesn’t reveal “No” or “Yes”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Revealing</a:t>
            </a:r>
            <a:r>
              <a:rPr lang="en-US" dirty="0" smtClean="0"/>
              <a:t>: A pair of cryptograms reveal it is “No” or ”Yes”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Self-tallying</a:t>
            </a:r>
            <a:r>
              <a:rPr lang="en-US" dirty="0" smtClean="0"/>
              <a:t>: Any arbitrary selection of a cryptogram from each of the n ballots allows anyone to tally how many “Yes”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5" y="1429868"/>
            <a:ext cx="8472195" cy="260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e-voting?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“An </a:t>
            </a:r>
            <a:r>
              <a:rPr lang="en-GB" dirty="0"/>
              <a:t>electronic voting (e-voting) system is a voting system in which the election data is recorded, stored and processed primarily as digital information</a:t>
            </a:r>
            <a:r>
              <a:rPr lang="en-GB" dirty="0" smtClean="0"/>
              <a:t>.”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i="1" dirty="0" smtClean="0"/>
              <a:t>Network Voting System Standards 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							</a:t>
            </a:r>
            <a:r>
              <a:rPr lang="en-GB" i="1" dirty="0" err="1" smtClean="0"/>
              <a:t>VoteHere</a:t>
            </a:r>
            <a:r>
              <a:rPr lang="en-GB" i="1" dirty="0" smtClean="0"/>
              <a:t> </a:t>
            </a:r>
            <a:r>
              <a:rPr lang="en-GB" i="1" dirty="0" err="1" smtClean="0"/>
              <a:t>inc</a:t>
            </a:r>
            <a:r>
              <a:rPr lang="en-GB" i="1" dirty="0" smtClean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653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voting</a:t>
            </a:r>
            <a:endParaRPr lang="en-GB" dirty="0"/>
          </a:p>
        </p:txBody>
      </p:sp>
      <p:pic>
        <p:nvPicPr>
          <p:cNvPr id="3074" name="Picture 2" descr="C:\Users\nfh19\Dropbox\papers\e-voting\backup\TouchAndVoteWithInteg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1417638"/>
            <a:ext cx="6070600" cy="32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884722"/>
            <a:ext cx="8395855" cy="1541478"/>
          </a:xfrm>
        </p:spPr>
        <p:txBody>
          <a:bodyPr>
            <a:normAutofit/>
          </a:bodyPr>
          <a:lstStyle/>
          <a:p>
            <a:r>
              <a:rPr lang="en-US" dirty="0" smtClean="0"/>
              <a:t>Receipt is coercion-free: because of </a:t>
            </a:r>
            <a:r>
              <a:rPr lang="en-US" dirty="0" smtClean="0">
                <a:solidFill>
                  <a:srgbClr val="FF0000"/>
                </a:solidFill>
              </a:rPr>
              <a:t>concealing</a:t>
            </a:r>
          </a:p>
          <a:p>
            <a:r>
              <a:rPr lang="en-US" dirty="0" smtClean="0"/>
              <a:t>Voter initiated auditing: because of </a:t>
            </a:r>
            <a:r>
              <a:rPr lang="en-US" dirty="0" smtClean="0">
                <a:solidFill>
                  <a:srgbClr val="FF0000"/>
                </a:solidFill>
              </a:rPr>
              <a:t>revealing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tallying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the most complex part of an E2E e-voting system</a:t>
            </a:r>
          </a:p>
          <a:p>
            <a:r>
              <a:rPr lang="en-US" dirty="0" smtClean="0"/>
              <a:t>But extremely simple in our case</a:t>
            </a:r>
          </a:p>
          <a:p>
            <a:r>
              <a:rPr lang="en-US" dirty="0" smtClean="0"/>
              <a:t>Anyone can tally votes instantly after voting is finished</a:t>
            </a:r>
          </a:p>
          <a:p>
            <a:pPr lvl="1"/>
            <a:r>
              <a:rPr lang="en-US" dirty="0" smtClean="0"/>
              <a:t>Because of the </a:t>
            </a:r>
            <a:r>
              <a:rPr lang="en-US" dirty="0" smtClean="0">
                <a:solidFill>
                  <a:srgbClr val="FF0000"/>
                </a:solidFill>
              </a:rPr>
              <a:t>self-tallying</a:t>
            </a:r>
            <a:r>
              <a:rPr lang="en-US" dirty="0" smtClean="0"/>
              <a:t> property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Self-enforcing e-voting is a new type of E2E system that involves no tallying authorities</a:t>
            </a:r>
          </a:p>
          <a:p>
            <a:r>
              <a:rPr lang="en-US" dirty="0" smtClean="0"/>
              <a:t>A feasible concept with good potential for real-world deployment.</a:t>
            </a:r>
          </a:p>
          <a:p>
            <a:r>
              <a:rPr lang="en-US" dirty="0"/>
              <a:t>Ongoing research supported by ERC (till 2018)</a:t>
            </a:r>
          </a:p>
          <a:p>
            <a:r>
              <a:rPr lang="en-US" dirty="0"/>
              <a:t>We welcome any interest for collaboration!</a:t>
            </a:r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xQSEhUUExQWFhUWGSAYGBgWFxoeHBkbICAdGiMgHRwgHiggHR0lHh8cJjIiJS0rLjEuHR8zODMsOCgtLisBCgoKDg0OGxAQGzQkICYvLDQzLDc0NCw0ODc0MSw0LDQwLCwsNCwwLC8wLCw0NCwsLCwvLCwsLCw0LywsLCwsL//AABEIANgA6QMBEQACEQEDEQH/xAAcAAEAAgIDAQAAAAAAAAAAAAAABQYDBAECBwj/xABEEAABAwIEBQIDBQMICgMAAAABAgMRACEEBRIxBhNBUWEHcSKBkRQjMqHBQrHwCFJUYnKS0eEVFhcYgpOzwtLxMzWy/8QAGgEBAAMBAQEAAAAAAAAAAAAAAAMEBQIBBv/EADYRAAEEAQMCAwcEAgEEAwAAAAEAAgMRBBIhMQVBE1HwImFxgZGhwRSx0fEy4WIVIzRyJEJj/9oADAMBAAIRAxEAPwD3GiJREoiURKIlESiJREoiURKIlESiLqtwCJIEmBJ3PYea8JA5XoaTwu1erxKIlESiJREoiURKIlESiJREoiURKIlESiJREoiURKIlESiJREoiURauEzBt1S0oWFKbMLA6H+AfoajZKx5IadxypZIJI2hzhQPC2qkUSjsuwjyHXlOPa0LMtpiNAvb6QPlPWoImSNc4udYPA8lZmlicxjWNojk+akanVZaOaZS3iNHMBOhWpMEi/nxUUsDJa1dt1PBkyQ3o7ilvVKoEoijsa3iC+0W1IDInmpIue0W/cR86geJTI0tPs91ZjdAInB4Ort6/tSNTqslESiJREoiURKIlESiJREoiURKIlESiJREoiURKIlEXRp1KhKVBQ7ggj6ivAQRYXTmlppwpd69XKwYfBttqWpCEpUsysgAFR8/U/U1w2NrSS0VfKkfK94AcbA4UZnecrYdZQlkuBwwVCbXAtbfrf/1BPkOje1obdq1i4rJo3vc+q7Kaq0qKhc6ydx55lxDxbS2ZKRN7g2g7kWv/AO6s8D5Htc11Ur2NlMijexzLJ7qaq0qKx4hBUhSUq0kggKH7JI3+VcuBIIBpdMIDgSL9yjeGsudYaKXnS4oqJBkmBa0m/n51BiwviZT3WbVrNnjmkDo26RXrhS1WVTUTl/EDTz7jCQrW3MkgQdJCTF5sT1qtHlMkkdGOQrk2FJFC2V1UfzuFmzzKhiW+Wpa0DUFSgwbfp+oB6V3PAJm6SSPguMXJOO/WADt3W+kQIqZViuaIlESiJREoiURKIlESiJREoiURKIlESiJRF1cQFAg3BEH2rwixS9BINhauVZa3h2+W0CEyTck3PvUcULIm6WcKWfIfO/W/laOdnF81n7OE8ufvJ09xvN4ifw3/ACqGcz62+Hx39fwrGMMXw3+N/l259fVSOYZg2wjW6oJTMSZuewAuT7VPLKyJup5oKtDDJM7SwWVzgcah5AW2oKSeo/UG4Pg17HI2RuppsLyWJ8TtDxRVV49zXEMqbDSihBElQAuqdiSLW6dZPas3qU80RboNDzWv0nGglDi8WfL3KyZI84thtTohwpBUIj5x0JF4rQgc90bS/mll5TWMmc2Pi1XOPcoffLZaSVoAIKQRZXeCb2t4+dUOo48spbo3HktPpOTDCHB5o+asWRYdxvDtodMrSmFGZ+U9YECfFXsdr2xNa/lZuU9j5nOjGxKxcS49bGGccbEqTESJAkgTHiucqV0URc3ldYULZp2sfwVFcDZ09iUuB34tBELgCZmQYtaBt3qt07Jkmade9d1c6piRQFpj2u9lMYrG4bDrlam23HNyYClDYFR3jybVafJDE72iASqUcWRMz2QSB62/0tvFuKS2tSE61BJKU/ziBIHzNSvJDSQLKhjaHPAcaF7laHDeOeeZ1Pt8teoiIKZFr6VXHUX7T1qHFkkkZcjaKsZsMUUmmJ2oV8fuNlIOtSUnURHQdalc2yDartdQIpZa7XCURKIlESiJREoiURKIlESiJREoiURR2VYh9anQ80EJSqGyDOpN7m/te2+1qgidKS7WKF7KzOyFrWmN1kjf3Fc59inWmFLZRzFiITBPW5gXMDoK9yHvZGXMFleYkcckobIaHmsmXYpSmEuPJ5atOpYNtPffbvB2r2J5MYc8Ua3XM0bRKWRmxey0so4lYxKy22VagJGpMagOo/wMGooMyKZxa07qfIwJoGB7+E4oyP7W2lIVpUlWoEiRtEH/ABpl43js03VJg5n6Z5cRYK4yPLk4DDqC3JAJcWqIAsBYewHufpXmPC3FiIcfeSvcqd2ZMNLfcAtjKM9ZxOoNKkp3BBBjvfcV3DkxzXoPCjyMOXHovHKieMeI3MKUIbSklQKiVgkQLQACL/x1qtnZjoCA0cq307AZkBznnYeSl+H8yOJw6HSnSVSCBtIJSY8Wq1jTeNEHkVap5cAgmMYN0oji/iZeFUhDaUlShqJXJETEAAi/z/fVXOzXQENaNyrnTsBmQ0uedhtspjI8w+0sIdKY1Agje4JSflIq1jy+NGH1yqWVB4Exju6/tYMuz3Crc5LS06rwAkgGN9JiD8q4iyoHO0MO6kmw8hrPFkG3rnuonijhJeJeDqHEpBASoKm0dRG/tb3vVbMwHTSa2lXMHqTYItDm35UrKw2llpKSfhbQBJ7JESfpWg0CNldgFlucZZCa3J/dYsBmiHiQmZF7jceKjiyGSGgu5cd8Qtyz4l8IAJEyYqR79ItRsZrNLKkyJroG1yRSarxS0pc16vEoiURKIlESiJREoiURKIlESiLEjEIKikKSVJ/EkESJ7jcVyHtJIB3C6LHABxGx7rDmWZNYdOt1YSmYFiST4AkmuZZmRN1PNBSQwSTO0xiyuWXm8S1KSFtuAi3UGxHcUa5krLG4K8c2SCSiKcFD5Fwk3hnS4FqWYITqiwPtufp1tVXHwGQv1g2ruV1J+RHoIA81F8RcYusYhTaEIKURq1TKpAVYg/DY9j38VWyuovilLGjYK1h9LjmhD3E2fL1v9lZ8xwicVhygykOJBnqDZQt4MWrRljE0Rae6y4ZTjzBw3o/6UNw9w4nAlx5x0H4SJiAlMgkm5k2FVMXDGMS9zuyu5mccsNjY3v8AHdbDWYYLHnlmFlNwFpIPkpJj6VIJcbKOnmlG6DLwxrGwPkb+qw57xM3glJZba1EJB0ghKUjoNjfxFcZOazGIY1t/Zd4vT35YMjnV9yVmffwmLwwxDyRy0yfimUmYIlN7mLDe1dudBPCJJBt69e9cNZk405hjO5+/19Bd8iz7DP8A3LQKNKYCCnTKdvhgx+te4+VDL7DNvdwucrDnh/7km99+d/eovJuCixiEuF0KQgykAQT0E9LeN/FV4Om+FLr1bDhW8nqwlhLA2ieV24x4mdwzqW2gn8OsqUCZkkQLjt+fSmdmvheGsHa1507p8c8Ze896U/lmI+04ZC1pjmI+Ie9jHjtV2J3jRAuHIWfOz9POWtPBXGW5SlkkglR2E9BXMOM2I2DaT5LpRRFLfcUBuR86sEgcquAey7V6vEoiURKIlESiJREoiURKIlESiKOzM4jWzyAgo1fe6twm23y1fOPNQS+Lqboqr3VmAQaH+Ld1tXn6r7qRqdVlE4Dh9pnEOYhJVrcmQSIGohRi03I61WjxWRyOkHJVyXNklhbC6qH42CxcU5D9rQkBehSCSCRIM7g/leuczF/UNAuiF1g5v6ZxJFgrLkmV/ZMOUJPMUJUempXYDpsBXWPB4EWkbrnKyP1M2o7DYKq8K8S4l7FJQtWtK5lOkDRAJkQJEGBed+9ZuHmzSTaXbg/Za2fgY8WOXNFEVvfPr3fsp/PX8Ah1JxIQXYEfCpRjpqgG3vV7IfiteDLV/VZ2KzMdGRDen419L/ChOPc2dCmg04pLS0awpCiNZn+cNwBpP/F7VS6lkPBaGGgRdjur/ScaMtcXttwNUe3y+v0W5kaHcbl7jbijJUUoWrqE6VCT1GoEE+Kmxw/JxS15+B+n5UOUY8TMa9g+I+N/jda3C3CbzOIS67pSETASZKiQU/IQTUeHgSRyh7+ykzupRSwmOPe1J8TcLIxKw5zeUqAkyJCu1pF6sZeC2Z2q6Kq4XUXQNLNOofT+VsvcNp+xnCoUR11HqqdUnxP5VI7Db4Hgg/NRNz3fqfHcPl7qpRXCvCTjDwddUj4QQkIJMkiJJIFoJt+6Kq4fT3xSa3njilcz+psmi8OMHfm1UsRjMT9pJ1L5+uAkE7zZIH83xsRWa6SfxuTqv18lrsix/AGw0Vz+fj+V6PnruFAR9rCCf2QpOo+YABMbeNq3sl0DQDNX0tfM4rckk+Bfv3pZcbjgMMXGIIgaSNgJjbx26RXss1Q64/X9LmKEmfRL6/tYOHcc45qCzqiDMD6WqPEme+w7dSZkLI6Ldlu43CqUoEdoippYy42FDFIGtoraaTAA7CpmihSgcbNrlCYoBSE2u1erxKIlESiJREoiURKIlESiLq64EgqUQEgSSTAA7k14SALK9a0uNDldMNiEOJC0KCknYpMjtvXjXteLabC6exzHaXCiqpieNdOKLXKlCV8sqn4pnSSBERPTrWa7qVTeHp2urWszpOqDxNW9XXZWXN8ZyWXHQNRQkqjv/lWhNJ4cZf5BZmPF4srWXVlVrhDid3EuqbdSn8JUCkERBAg3Nr/+5rPwc18zyx47WtPqPT44Iw9hPNbqRxfEuEYeUg2XMLUlFgf6xFz8pqd+bBHIWnnvsq8eBkzRhw47C/2UBxRwu+9iC6yA4hyD+IDTYDqbi0yKo5mDLJLrZuCtDB6hDFCI5NiL7e/91asrydKMM2w6EuaRfUARMk2kbCYFacOOGwiN+9fNZM+U587pYyW38v2UNxnny8Ly2mAEEpnVpHwgWASNu9VM/KdBTI9rV3puGzI1SS7+u/dd+CeIHMTrQ7BUgAhQESDa4Fp9v0r3p+W+a2v5Hdc9TwmQU+Pg9lU+N1rOLcDkwI0A7BMDb3Mz5ntWZ1FzjOQ75LY6WGDGaWfP4q48G4lwYHW5KtOooncoFx+cgeIrWwHvGPbu118Fi9SjYcrSza6v4qmf624rXzOZ1nRA0R2jt5381kf9QyNWrV8uy2/+mY2jRp+ff19l6nh1BaUr0wSkG+4m8V9I3cAr5N4LSW2qrxlkLzzqHWhrhOgpkAiCTNyBF6zM/EkkeHs32qlrdNzIooyyQ1vd/wBLcyxYwLCUPGVrJVpTeNh7f5k71JERixBsnJ7KGcHLlLo+B3UxgsU2pvWgQkTIiI67d6txyMczU3hUpY3tfpdysWDzErVBETtXEc5eaIXcsAY2wVvOLgTVgmlXAso2uaA2hFLtXq8SiJREoiURKIlESiJRFHLzJQxIY5Syko1c39kG9tv13It1qAzESiPSarlWRADAZdQu6rutrG4VLram1iUqEGpJGB7S13BUUUjo3h7eQsWU5ajDthtudIkyTJJPU1zDC2FmhvC6yJ3zv1v5WF/JsPzeeptOtPxFRJgR1InTI7ntXLseLX4hG/mu25U+jwWuNHt+PP5LLgszZxGoNuJXH4gO3sdx+VdRzRy2Gm1zLjyw0XtIUe9jcFgVafgaUu5CEEmPOkGBvHzqB0uNjGtgT7v4VhsWXli93AeZ/lVvMeDnHnlOsuNqadUVhRJtqOo7C+9r1Ql6c6SQvYRR3+q04eqMijDJGkObtXwVmzrEHB4L7u5bSltJPyRJ/jetCd5x8f2ewA/Cy8Zgysr2+5JP3KpvD3E2I+0NpW4pxLiwkpVH7RiRa0TNrVk4ubN4oDjYJW3mdPg8Fxa2iAT9FeM+yFrFhIXIUn8Kk7idxexFbGRisnA1du6wcTNkxidO4PZQ2S4zAYNSm0PStRhS1AkW6agNIAv+pqrBJi45LGu38/8AfCu5MWblAPczYcD/AFdqczx3Dob5r6ULSnbUkKMnYJnqauZDoms1yCwPmqOK2Zz9ERIJ99fVROVcaMuuBsoU3qMJJiJ2AMbT9Kqw9Rikdoqlbn6TLGwvBBrlbH+p2F5mvQd50ajon27eNvFSf9Pg1aq+Xb6KP/qmTo038+/1/PKsFXVnLTZ189yZ5elGn+18eqPlp/Kom6vEd5UPrvf4UztHhNrmz9Nq/K0c/wAmL5SpBAUkRCtiN9+9QZWMZSC07hWMTKEQLXDYrJgG04VGlxQ1KM2k+LdY817E1uO2nncrmVzsh1sGwW7hmGx8SAL9f42qZjGD2mqB73n2XLKFJVaZruw5cUWrulMV6BS8Jtc16vEoiURKIlESiJREoiURKIsOHxSHJ0LSuDB0qBg9jGxrlr2u/wATa7fG9n+QIVH4rxWNTi4aLoTblBAOlVhMxZR1T+LpWPmPyRPTLrtXHr4rewI8Q49vq97vn+Rt5K45lgy+wtsnSVoiR0P6ia1ZY/EjLDtYWLDKIpQ8b0VXuEeFnMM6px1SfwlICCTMkGSSB22/wqhhYL4Xl7z27LR6h1GOeMMYDze60eLeFn3cQp1oBaVxI1AFJACepuLTbzaoc3Blkl1s3tWOn9RhjhEchoi/n3W7i8xOWYVlmA46QredIvqPkgFQA2nxUz5jhQNZyVBHAOoZD5OG7fH3fssvDfEAxwWw+2mdMkCdKk2Bsbggkdf3V1iZYyQY5BuuM3COIWyxO2v5grq7gsDlyw4rVrM6ASVEd4HT3P1oY8XEOs89u69bLmZzSwcd+3r4BSKc1RjMO8MOr49ChBsoEgx+fUVOJ25ETvCO9H3KscZ+LMwzDax7xzv/AEvKFJIOkgggxBFwdojv4r5ijdd19ddiwvQMxyV5zLWW4JcbhWjqRChp9wkj6RW7LjSPxGt7itl87DlxR5z3/wD1Ni/pv8yFVcoyB911KeWtACgVKUkpCQDfcb9hWZBiSvkAoj38LXyM2GOMnUD5C7XrlfUL45KIo3iLHqYw63ED4hAE7CSBPymq+XKYoi4cq1hwtmmDHcKsZDnjxdQFrKwtQBBjqYkdorMxsqXxAHG7Wpl4cQjJaKIVhzfL1rWFpvaCJFt+/vV7Igc52pqzsadrW6XLbwbGlBQVDUZkA7VNGymaSd1DK+36wNlkwuHKTJ/Kuo2Fp3XMkgcNlnVUhUYXIr1eLmiJREoiURKIlESiLhSgNzHvRegE8IRReKLyLIWsIF8sqOsgnUQYAmALCwk+arY+KyC9PdW8rMkySNdbeSlEqBEgyPFWbtVSCOVSs043U1iFIDaS2hWlUzrMWJF4HgQZ+dZE3UyyUtDdh9VuQdIbJCHF3tEWPJbnqDi3W2EcsqSlSoWpJIO1hPQE/uA61L1OSRkY0bb7qDpEcb5TrFkDYLW9OcY6sOhalKbTGkqJMKMyAT4gx0+dR9LkkeHBxsbKXrMUbC0tFE369fhTHE3D6cYlPxaFonSqJEGJBE+BVvLxBkAb0QqWDmuxnHawVh4X4YGEKlqXrcUNMgQEp3gXvJAv4Hz4w8IQW4myVJndQOSA0CgFWfUTBrD4dIJbUkJCugImx7bz8z5rO6pG4SB/alqdHlYYfDHIPH5WT04way8p2CGwgpnookgwO8RftbvXXSo3ay/tS56zKwRiPvdrT469WMFgnVIZbTicSmyiICUEdC5BJI7JnqCQa29Iu63Xzut1ab28l5tjPW/M1n4eQ2OyG5//AEpVdLlZct9c8xQRzUsPJ6goKT8ikwD8jRF67wF6mYXM/uxLOIiSysg6oueWr9sD2BsTEXoiu1EXmnq5x07lwShDLTqXIBDmrY6uyh2F6rF+uUwuG1WrbWaIRO00dVfZUvgX1RbDrzmKZbbQ0ypxOgrK1L1ISEIClEEkKO+0TIANIsSKM6mheS5s0rdLjsorNfXHMHFkshplE2SEazH9ZStz5AHtVlVVYfTX1LxGMxbeGdZSpSySHG5TpgFRKgSQRY3BHsarmCjbSrInsU4L2bNsxRh2y46tLbaRKlqMAD+OlSuJGwULQDuV45xL69QSjAsBQFua/MG/RtJBiNiVA3uBXQXJVSX61ZoTIW0B2DSY/OT+derxT3D/AK9PpUBjMOhxHVTMpWPMKJSr2+H3oi9t4fzxjGspfw7gW2q0jdJ6pUN0qHY+OhFEUlREoiURKIlEWhnWUN4psNu6tIUFfCYMiR+4moZ4GzN0uVjGyX479bOapbwFTKuorinAuP4ZbbR+IxaY1AGSJ81Wy43yQlrOVcwJmRTh7+PW6jeBcoew6HOaNIURpRIMRMmxIvb+7Vfp2PJC069r7Kz1XJinc3w967+vL8qXfyLDrdDymklwXm9yNiRME+SKtOxonP1lu6ptzJ2x+G123r5qr5/xmtt9bSG0KQg6VawSVd+sAdOvfxWdk9RcyQsaBQ8/X8rVxOlMfEJHOIJ3FdvXyU1meNJy9TuHToJbCgEiCkGNUR1CZMjtVuaQ/pS+Pbb+1RgiH6wRzG96+Pl9TS894dfcTiWi2TqUsAx+0Cbz3ESb+/SsLFe8TN08k/2vpMxjHQOD+AD8vL18lZvUbMnErQyklKCnUYMaiSRB8CNvPtWh1SZ4cGA0KtZXRoGFrpCLN18FH8BZi4MQlmSptYMpNwmAVSO20fP2qHpszxKGcgqz1WBhhMlU4VuuvrjxirA4VLDCil/ESNSd0NiNRHYmQkH+0RBAr6BfLrwPhHht7McSjDs7qupR2QgbqPgW9yQOtEX0RkXo9luHQA40cQ5F1uqVc+EAhIHaxPk0RavFHovgMQ2r7Mk4Z7dKkqUUE9lIJMD+zHe+xIvnfHYR/A4lTatTb7C9wYKVJMhST9CCPBoi+qvTXin/AElgW31RzUy26BtzExJ9lAhUdNUdKIvO/wCUdgVctl62krCAOs6Vn6VXER8cydqpWTM39OIu+q/svDGWitQSkSpRAAHUmwFTkgCyq4BJoL2Hhn0badCRiHnNZEq5WkJT81Az72qpHlGR9NGyuSYojZbjurbwN6djKMW86HQ7rQEtkphSUlRKgRJBPwouPNhNSyyFpoKGKIOFleeeuHGS8VivsiFfc4cwoA2W7+0T/Z/CB0OrvUrCSLKieADQUZ6YenK81WpalFvDNnStYHxKVY6UTaYIJJ2kWM10uV7Ux6O5SlIBwylH+cp52T5+FYT+VEXlHqz6YDLUjE4ZSl4dStKkquppR2uBdB2BNwYBJmiLS9FeKVYPMENFR5OJIaWnoFGyFe4UYnso0RfUVESiJREoiURKIofiXJ14ptKUOlspVqkTf6Ebb1WyoHTNAa6t1cwspuO8uc3VYUogaUiTMAAk9fJqwNhuqp9o7BYM25hYc5X/AMmg6PeLR5ribV4Z0c1spMfR4rfE/wAbFqn8CN4oPr5gdDek6uZq/FIiNX7W/wCvSsrpwn8Q67r3+fzWz1U45iGitV7VXHy7LdzbK8A9ifjd0ukgKQlYAUdoNjCukAg/OppoMWSb2nU7ytQY+RmxQey229jXH+vqrDisUzhWgVkNtpASkfKwAFzYbDtV5744WW40FnRxy5ElNFk7rUyNzCOFTmGS3q2UUo0qE9xAMH84qLHdjvt0VX8KKlym5UdMmJrtvY/hRHGGZYJRDTwWpaerQEonySB2tfpVXOmxj7Elkjy7K706DLaPEjoA+ff6fvst7hLK8KhHNw5K9Vitf4h3TEDT9O29qmwoYGt1xb33VfqGRkOd4cwquw4+PvXgPrzji5m7iTsy222PYp5n71mryzlq+l/HjeUl9SsOXluhIBCwnSE6iR+E7kj+6KIr/wD7wLf9BX/zh/4URP8AeBb/AKCv/nD/AMKIvLfUTiZvMsYcS2yWdSEpWCoKKlJkapAH7Okf8NEXpH8mnGGcY0TaG1gdj8aT9fh+lEXH8o5ZlkSYEQJtsvpVME/qiP8Aj+VeIH6MH/l+FRPR3CJdzjCJUJAUpfzQhawfkoCrior6lTiWUqKQUg9QLX89JqESRNOkEKYxyuGogkLtj9ASVr2QCZmLC9dva0/5LhjnDZq+KsXiFOLW4oypaipR7kmT+ddrhfWPpVlwYyvCJSPxNB0+S595/wB0ewFcjldHhW2ulyo7iLJW8bhnMM9PLdEK0xIgggiQRIIBFulEVXyz0lythSVhhSloIUlS3XLEXBgKCfyoivNESiJREoiURR2PYfU8yppxKWkk81JF1Dxb9RG96gkbKXtLTQ7qzE+ERvD2248Hy9fNSNTqsqxx1lT2Ibb5I1BJJUiQJmINyBa/1rO6jBJK0aO3ZavSsmKF7vE2vg+vP8Lf4UwLjGGQh0/EJMTOkE2E+Knw43xwhr+VWz5mSzl0fH7rfwmYNOkhtxCyncJUDH0qZkrH/wCJBUEkEkYBe0i/MLzfEcH4ovFOmQVH7wkRBP4jeZ8b1gu6dOZCK2vlfTM6pjiIOveuPwrFx/lTrqGlNhSw3IUkXN9N467dO/vV7qUD5GtLd6Wb0nIjjc5rzV1X32Wn6fZS8h1bq0KQjRpAUCCokg7G8CN/PvUXTMeRry9woUpur5MT4xG02bvZVziTL3GcQ5rBhS1KSqLKCiTY973FZ+XC+OU6hyStPCnZLC3SeALHlSu3p/gHGmFFwFOtWpKTYxAEkdJ/QVsdNifHEdW1lYXV5mSSgMN0OV8/+tzJTnOJJFlBtQ8jlIH7wR8q0VlLc9K/TxjNm3lLfW2tpSRpQlJ+FQJBv5CvpRFef9gGH/pb39xFET/YBh/6W9/cRRFx/sCw0x9sdntpRRFbPT704aypx1xt5bhcSEkLSBEGelEVM/lIcrlMRPO1id40aVx4mfnUA8Pxv+Vfa/orB8XwP+N/evqqJ6Hf/c4f+y7/ANJdTquvc2sG4lWkpOr2N/M9fesURPB0kbrcdKwt1A7KczvCrVhlJF1BtQPk6SK03Mdpb7llNe3U73r4zqdQL7F4CWDluBj+is/9NIoinqIujzqUJKlEJSkEqUowABckk2AA60RYcJmDTolp1twd0LSr9xoi2aIlESiJREoiURRHE2AfebSnDu8tQVJOpSZEH9pInfpVXLilkZUbqPryVzCmhieTK3UK+P2KlGUkJSFHUQACdpPeKsgEDdVXEEkgUFhzLDc1pxsHSVoKZ7SIriVmthb5hdwyeHI15F0QVVOEeF3sO+XHSkAJKQEmdUx42/yrNwsGSGTU4rX6h1GKaLQy+fXzWvxTxW+1iFNNQlLcTKQSokBV52F+n1qPMz5Y5SxmwCkwemwyQh79yfsrPgc5SrCJxLg0jTqVHcGLe529xWjHkAwCV22yypcUtyDAzffZROWccNuuhtTakBR0pUSDc7ah0nbrVaLqbHv0EVfBVyfpEkcZeHXXI/j0F146z5xjQ20dKlgqKuoG0Ce97151HKfFTWbE9170rDjmt8m4HZRfB3Ejyn0surLiVyAVbpIBO+5BiIPj51sDMkdIGPNgq11HAiERkYKIVQ/lGcNKPJx6BKUjkvR+zclCj4kqSSeugda3F86vO/TDjM5Xiw4oFTLg0PJG+ncKT/WSb+QVC0yCL6mybOGMW2HcO6h1B6pO3gjdJ8GDRF0zzPMPg2i7iXUtoHVRufCRuo+BJoi+UOPeKVZjjV4m6U2S0k7oQnYW6zKj5UaIvbfQHLX04RzEvuOKDygGkrWogITPxAE21KJ+SR3oirf8o38TPy/76pD/AMs/+o/dX3f+EP8A2/CpPo3ig1mzCzeEuW7nlrFWZZBG0uKqRRmR4aF9KZdnnMUEqTpnYgz9arQ5et1EUrU2HobYNrbx2JKVBItaZqWWQtNBQxRhwsr5D4xyY4PGvsEQELOjyg/Ek/3SPzqZpsWoXCjS929BeKkP4MYRagH8PICSbraJkEd9M6TG0J717W68vZeqV6vFQfWjiVGEy51vUObiUlpCepSqy1R2CSb9ynvRF828NZQrGYpjDomXVhNugn4lfJMn5URfZ6EgAAbCwoi5oiURKIlEXR1wJBUohKRckmAB5NeEgCyvWtLjQFlcoWFAEEEESCLgjwaAgiwhBBoqP4iw7jmGcQyYcIteJuJE9JEj51Dkte6JwZyrGG+Nk7XScev2UHwDlj7Ac5oKEGNKSet5MdOnv8qp9NgliDtew8lf6tkQylug2e5Upm3E7GGcDbhUVbnSmdIPf/ASasT5sULtLuVVx+nzTs1s4/dYc/wOCWgYl8AiBCklQ1A7D4T8U/xaucmLHc3xZOPP+l3iTZbXeDEd/Lbbz54WNnFYfH4dzDtEohIASUxpAIKSBsUggbH6TXLZIcuIxM29bLp0c+FM2aTffnz8/moLKeCHkvJU6UBCFBR0kkqgzAsIB81Sg6ZIJAXkUFfyOrxGIiMGyFaOJOH0YtKZUULTOlQE77gjqP471o5WI3IAs0R3WVhZrsZxoWDyFWfsbOVqS44ovPEHQkDSEjYkmT7T5NutZ/hx4J1uOp3YcLV8WXqLSxg0t7nn5dvXdTOU58xmCVsOtRqSQptR1JWnYwYH0gePF3FzmznTVFZ2Z05+MNV2PXZeP8b+iWIaWpzAffNEzyiQHEeATZY82PSDubyzl5w7k+NwypUxiWVDqW3EH6wKIuWclxuJVKWMQ8o9Q24o/WDRF6XwL6JPOLS7mP3TQM8lKgVr8KUmyEnwdW4+E3oi9+YZShKUISEpSAlKUiAkCwAA2AHSiLyL14wuIxSWsOwwt4pUl37tBUpIhaTMDYmKriQ+OY/cCrJiH6cSe8j7Kg+mfDGIazNoYll1hOlcrcQUhJLatMza5ix3mk5jc0xudRTHErXCRrSQvoLLMjKFBS1AxcATf3qGHELHW4qafMD200craVjG1mCmR0V/HSpDKx5ohRCJ7BYKpXq16epzFtC2dKMU2ISTYOI30KPQyZB6SZ3kT2G0FBRdZXznisNicC/Cw7h32zI3QodJSR07KFj0rtcKzN+rGbhOkYwxtdpkn6luaIq1icTicc/Ky7iH1mB+Jaz1hIuYF7Cwoi+gvR702OXg4nFAfalphKZkMpO4nYrPUjYWBuaIvUKIlESiJREoiwY7CIebU24JSoQRMeenmuJI2yNLXcFSRSuieHs5C5wmGS0hKECEpEAeK9YwMaGt4C8kkdI4vdyVF5Nnin3nmiypAaMBRO94vYQTuN7fnWgyTJI5hbVK3k4bYYmSB16uyk8VjW2o5jiETYa1AT7TVh8jGf5GlVjikk/waT8N1X8+4QTiXuaHCgqjWNMzFpBkQYt16VRyentmk13XmtHE6o6CPwy2647Laz7IQ/hksNqCeVp0SbfCCkBXXY1Lk4olhEbTVVXyUOJmGGcyvF6rv5m9lCcO5YnAOFzFPNoUpOlKQroSCSbDqB4qpiwNxXapXAE7Ur2ZkOzGaIGEgGya9eal+M82Wzhgpk3cUEhYgwCCqR0vH51Zz53RRamd+6qdNxmyzlsg4F0q3wXnr5xKWlrU4hyZ1kkggFUgm/SI2vWfgZUplDHGwVp9Sw4RAZGgAiuNu9KQ49yJ11aXmklcJ0KSNxBJBA67nbxU/UsV7yJGC9qpVuk5kcbTE81vYPr4KM4XytzDqVi30KbbZSogKEKUSIgJN+vWLx8q+HA+ImeQUGg/H6K1nZDJmjHiIJcR8B81kRx+9rktt8ufwjVqj+1MT8q6HVpNW7RX3+v+lyeixaaDjfn2+n+1as04mZYbbcMq5qQpCUi5BEyZsBfrWlNmxxsDj34WTB0+WV7mDbTsSuch4kaxRKU6krAkpVEkdxBuKY2ZHPs3Y+S8y8CTGou3HmFM1bVJKIsScOkLK4+JQAJ8CYH5muQwBxd3K7L3Fob2C89xGFcS8pK0qKionY/FJ3Hea+ffG8SEOG9r6NkjHRAtO1fRXrAq5bTaXFAK0xcj6fKtyM6I2h53WBKNcjiwbLG3lYB/F8P8da4GOAedl2ckkcbre+FXY1Ps5V/aatXM8qYxCdD7LbqeiXEJUB7SLHzXvC85VeV6ZZUTq+xNz4KwPoFRXq8U7lGRYbCgjDsNMzvy0JST7kCT86IpGiJREoiURKIlESiJREoiqPGPDLuJdQ40pNk6ClRIi5Mix739uvTLzsKSd4c09qWx07qEePGWPB5vZTjeBWjCclC/vEtaEq2+LTAPgTV0RubDoadwKv5KgZmPyPEcNi6yPdaqfBOTYlrEFS0KbRpIXJHxHoN73vPv3rMwMeeOUlwod/etjqeVjyQ6Wmz293ryXTjLh/EOYkuNoLiVgREfDAAgydrTO165z8SV8utosFe9NzYGQBjzRF/NWPK8tQjCN4bElJJBlJV1JKgAZmUyBI7WrQhhDYBFL6/pZs+Q52S6aC/j8q+/vWTC5PhsElx5KCNKSVKJKjpFyBJ8fOumY8OOC9oXMmVPllsbjyeOFWmPUBfM+NpIanoTqSO87GO0Cs5vVna/ab7P3Wm/ordHsuOr7evmrrmeDD7K2iYC0xI6dj8jeteWMSMLD3WHBKYZA8dl54ngbE69J0BP8/VIj23nx+dYQ6XNqravNfSHq+Ppve/L/fC3ONcgWnlKaSpbaGktGBJTpmCQOhnfx5qXqGI4aSwWAK+ih6Zmsdqa80SSfqunAWUO8/nKSpCEgiVAjUTaADuOs+BXnTceQSeIRQC96rlR+F4YNk/ZeiVur5tKIqhxBnbrGNbSlUtlKdSIEGSQY6g1lZOVJFkAA7bbfNbOJiRzYriRvZ3+Stq1hIkkAeTWoSByscAnYKAzfCrLuoAqSQIgTHj63+dZ+RG8yagLC0ceRgj0k0VL4RkhoJNjB+VW42ER6SqcjwZNQTCsFJvSNhB3SR4I2WyRUpCiBXNerxKIlESiJREoiURKIlEUdmuVc9TSuYtHKVqhJgK23+n5nvUEsPiFpsiirMGR4TXDSDqFbrcxSlBCigArCTpB2KosD4mpXWGnTyoWBpcA7i91HcNv4hbROJQEL1EC0Sm1yJMXn6fWDFdM5lyijasZrIGSVAbFKtY3izEJxpaCRoDgb0abqEgTO8ncdLjes+TPlbkaANrqlqRdNhdi+ITvV368u6s/E+OWxhnHGx8QiDExJAJjwL1o5cjo4i5nKy8GFks7WP4ULwJnT+ILiXTrCQCFQBBM2MAA9/rVPp2TJLqD967q71XEihDTGKvsq9xjlr6sWsltawqNBSkqGmBYRtBm3z61Rz4ZTOTRPl3Wl06eEY4AcBXO9K4JxTbWGbZxjiQtbelQUbwRF4+mruN61Q9jIWsnO5G/r8rFMckk7pcduwNj1+FC4TgJJWFF/WzuAE3UncDUDEHuN/FVGdLbqDtVt9d1ek6y4NLQynft8vwtfjnO3kv8pC1NoSkH4CQVE3mReOkeDUfUcmRsmhpoKTpeJE6LxHAEm+d1OcC5o4+yrmnUUK0hR3IgG/cjv7Vd6dO+WM6+x5VDquPHDKNG1jhYeI+MPs7paQ2FqTGokwBImBa9iL1xldQEL9DRZ7qTD6X48fiOdQPCmeH83TimuYkaSDpUk3hQg79RBBnzVrGyBOzUFSy8V2PJoJvyK87zXiTEqfWoOrQEqISlJgAAxBGyj3mawp8yYykh1UeF9JBgY7YgC0Gxz64+S9HyLGKew7TihClJk++0jwd638eQyRNee4XzOVEIpnMbwCtTMsLhUvoefWkOAAIC1gCxmY6wTubC1QzMgEgkkO/aypoZMgwmKIbd6Cj+LGHFLQpIKm9NouAZN7dxF/FV85j3OBG4Vjp72Na5p2dak8kC28OSoG0lIO8R+V5qzjamQ25VcotfNTVly/HKWqFRft0r2GZzjRXM0LWiwt55cCrDjSrtFrltUijTYXjhS710vEoiURKIlESiJREoiURKItLFZq0262ypULc/CIP5npUTpmNeGE7lTsxpHxukaNhyt01KoFqYZTLp5qOWsj4dadKiPGoVG0xv9ttH3qZ4ljGh1j3cfZYszzlhghLzgSVbAgm20mAYHk23riXIiiIDzVruDEmmBdG26WZxxtlpS0pAQlJXCALgCbRa4rslsbC4cDdRhr5ZA0ncmt1WuHOMFYh8NLbSkLnSUkmIBVBnewN7e16z8XqBmk0OFXwtTM6W2CLxGuuuVH8Y8O4hzEl1tJcSsDYj4SABFyLWmfJqDOw5Xy62CwVY6dnQMhDHmiL+amWsV/o3Ath341iQEg/tKKlRPQAdfHtVsP8A0eONe5VJ0f67KcY9h5/Ch91q5ficNmhIdZ0utiRCjdM9FCJAPQi023NRRPhzTT20R65U00c/Txcbrafd3+G6sGVjDt/cMqbBTuhKgVDuVCZnyavxeEz/ALbK27LNn8eT/uyA7962+XZQHE3B6n3S60tKSqNQXMSBEgiegFqo5fTzK/Ww1fK0cLqghj8N4uuKUzkGUpwbGjVNytajYTA+gAA+lW8aBuPHpv3kqjl5LsqXVXuAWmcnwOLcU4nQtUyvQswT3IB69+tRfp8WdxcKJ70VP+qzMZgYbA7WP2v0FGY3jhLTpbQyC22dEgwbWOkRAA6Dr4qvJ1Nsb9AbsNlaj6QZI9bn+0d/r5n181g4vy9195t5pCloU2mCkT1JuNxYjxUedDJJIHsFggKTp08cUbo5DRBKsOCWrCYNHMEqSI0z1JJAnwD+VXYycfHGvkLNlAyck6OCtrKMz5wMp0keZBFSY+R4t7UosjH8Kt7W4htCTYJBPsJqYBreNlCXOdzushFdrhAKIuaIlESiJREoiURKIlESiJRF0UykkKKQVJ2JAkTvB6V4Wgm6XQc4AgHYo62FJKTcKBB9jahAIorxri0ghaGR5K3hUFDeohR1EqIJ7dABFQ4+OyBulqsZWW/JcHP7eSiOJuEzinQ4lwIMBKgUztNxfztVXLwPHeHA0rmF1IY8ZY5tqYdfZwjCEuLAQlIbGq5VAjYb2HSrRdHBGA47DZU2slyZS5gsk2sOS5ThUffYdKfjFlAkiOwkmL9BHauYIIG+3GOe67ycnId/25jx24/tVTE8VYkY0oH4Q7y+VpFxOneNUkXmY+VZj86YZGntdUtdnTsc4uo81er5fSlcM/ydOKa5aiUkHUlQ6G426iCbVqZOO2dmkrGxMp2NJrG/mFG5Nwt9mQ7ocKnVoKUrjSE2tAk9YJv0FQQYPgtdpPtEcqzk9R/UPbqbTQbrm1T8iyLEjFN/dLRoWCpRBCQAb/FsZEi281lY2LMJm+yRR5/2trKzMcwO9oGwdv227fhb/qOpznJCp5Wkaf5uq8+NW3yip+ql+sX/AI0q/RhH4Rr/ACvfzrt8lJsYPEP5XoMlw3SFGCpAVIBJ7jafFWGxzS4ek8/i1VdLBDn6hx39xr191pcDZK+3iOYtCm0hJSdViqYtHbrPgVD07GlZLrcKFKbqmXC+HQ02bClsbwSy68pzWpIUqVIEbm5g7if16Vak6bE+Qvs79lUi6tLHGGUDXBWHiviReEWhllCAAgKlQJESQAACO1cZua6BwYwDhd4GAzJYZJCee3r3qewDycXhkKWmA4mSnsfB9xY1dYRPEC4crPlacactaeDytjA4FDQIQN9yTJNdRQtjFNUcsz5DblgxmEUpci4P5VHJE5zrCkjla1tFb6RAFWBwq55XCExQCkJtdq9XiURKIlESiJREoiURKIlESiLSzhbyWlHDpSp22kK23E9R0nqKimMgYTGLKnxxEZAJTTVs4YqKE6wAvSNQGwVF48TXbboauVE/TqOnjsohP2z7afw/ZY/q9v72rV8o81W/+R+o/wCHr58/KlcP6X9L/wDp8/P6VXztYuLeHji0o0rCVImNWxCona4Nh+dc5uIcgCjRC76fnDGLtQsGvt/a3uH8r+zMJa1aiJJO1yZsO1TY0Pgxhl2q+XkfqJTJVLZxHKQeYvlpOwWrSD7aj+6u3aGnU6h71GzxXjQ2yPIfws5Mi3a1d/BR99155w1gcYnGgrDoueapU6VCD12VfaJ/KsPFjyRkW6/f5L6TNmxTikNI9wHP8j3qX4z4kdwziG2gkSnWVKEzciB9L+42qzn5kkLg1ip9NwIp2F7/ADqlP5JjS/h23VJgqEkdJmJHgxIq9jyGWJryOVnZUQhmcwG6VY4r4qeYxHLbCQlIBOoTqkT3FuluoNZ2bnSRS6GjhamB06KaHW8mz5dv9qyurW9hSpv4HHGpTf8ACpSZF+kE71okukhtuxI/CzGhkWRT9wHb/IqqcDZPiWn1KWhTaNJCtX7R6Wm8XM+/eszp+PNHIS4UFr9UyoJIQ1ps3t7vXkrhj8rZfjmtpXp2kbf5eK1JIY5P8xaxYsiWK9Dqtdc01IYVyRBAAASNhYWHgVzPqbEfD5XsGl8o8RanDjzikq1lRFoKu/W/WocN0jgdSnzWxtI0qSfxISQCDerL5A0gFVWRlwJCz1Io1wFV5a9pc16vEoiURKIlESiJREoiURKIlESiJRFrHMGw6GdY5hGoJ6x/HSo/FZr0Xv5KXwZPD8SvZ81ncVAJgmBMDc+1dk0FGBZpRPDOdnFoUotlvSrTvIPXeBcdRVbEyTO0uLa3VzNxBjODQ67CjONsgdxJbU1B0ggpJjeLjp0v8qr9QxHz6SzsrXTM2LHDg/v3U3kGBUxh22lq1KSLkbbkwPAmB7VbxozFE1jjZCo5czZpnPaKB9fdRfEPFicK6G+WVmAVHVEA9rGT9Ol6r5We2B4ZVq1h9NdkRl+qvLupZTDOKbQtTaVpIC060gwFAHrtaKtFsczQ4ixyqYfLjvc1riDwa9ywYrP8My4GVuBKrCIMJnaSBCbd+lRvyoY3aHGipI8KeVhka2x6+ZW3isuadIU42hZTsVJBI+tSviY824AqGOeSMEMcRah8/wCLEYVwNlClmAVQQIB99z4t0vVXJz2QPDCLV3E6a/IYX3SncM+HEJWm6VpCh7ESKuNcHNDhwVnvYWOLXcjZUROSYz/SHMhUczVzNQjlzMbz+G2n9L1jjGyP1WvtfPu9dl9AcvF/R6Pdx76/ne1eMwxqGGy44YSncwTvYWHmteSRsbS53CwYYXyvDGCyVzgcWh5CXGzqSq4P5fvpHI2Roc07FJYnRPLHiiFmKRXVLi1zXq8SiJREoiURKIlESiJREoiURKIlESiJRFgOCb5nN0J5gGnVF47TXHht1a6381J4r9Hh3t5LPXajSiJRFCZbnpdxTrBaUkNz8ZO8EC4i07i9wKqRZJfM6PTVd/X2V6bDEcDZtV329eXdZs24eYxKgt1JKgIkKIkdjFdTYkUxBeFxj500DS1h2UgwpH4EFPwQnSkj4ewjpap26eB2Vd4d/k7v91Wc54LS++XeaUpXBWnTJsAPhM2kDqDH5Vnz9OEsuvVV8rUxuqmGER6bI4P8q1WEfQVpcLJ3Kic34bYxKwtwK1ARKVRqHY/5XqrPhxTODnjdW8fPmgaWsOy2MzxicLh1LCCUtgAJT2skDwB+QqSWQQxl1bDso4InZEwZe57rtk2YjEModCSkKmx6QSPmLb17BKJYw8CrXmTAYJTGTdLPjMKh1BQ4kKSrcH6/vrt7GvbpcLCjjkdG4OYaIXOFw6W0BCEhKUiAB0oxgYNLRQR73PcXONkrgIVrJ1fDG1eU7Vd7JbdNVus1drhKIlESiJREoiURKIlESiJREoiURKIlESiJRFHZplqnlsqS6tsNq1EJ2WLWN/HmxNqglhLy0hxFH6qzBO2JrwWg2K37ev4UjU6rLo88lCSpaglIuSTAHua8c4NFldNa5x0tFlctuBQCkkEESCDII7g9RQEEWF4QWmjyorKeH28O666lSiXTcKIgSdVrXv3qvDisie54PKt5Ga+eNsbgPZUvVlU1C8RcPjFlolxSOWSfh6zG3ZVrGqmTiifTvVK9h5pxg4Bt36+nuU1VtUVwb0RAKIo/JncQoL+0IQghZCNJmU9zc/p7CoIHSm/EFb7fBWclsALfBJO29+fr+1I1OqyURKIlESiJREoiURKIlESiJREoiURKIlESiJREoiURKIsGOwaHkKbcGpCtxf36X3riSNsjS1w2UkUronh7DRC7YbDpbQlCBCUgADsBXrGhjQ1vAXL3ue4udyVlrpcqOOGe+0hzmjkaI5cX1d5/X5VDok8XVq9muFZ8SLwNGn2759ykamVZYMdhQ62ttUhK0lJgwYNrVxIwPaWnupIpDG8PHINrplmBSw0hpJJSgQCoye9eRRiNgYOy9nmdNIZHclbVSKJKIlESiJREoiURKIlESiJREoiURKIlESiJREoiURKIlESiJREoiURKIlESiJREoiURKIlESiJREoiURKIlESiJREoiU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SEhUUExQWFhUWGSAYGBgWFxoeHBkbICAdGiMgHRwgHiggHR0lHh8cJjIiJS0rLjEuHR8zODMsOCgtLisBCgoKDg0OGxAQGzQkICYvLDQzLDc0NCw0ODc0MSw0LDQwLCwsNCwwLC8wLCw0NCwsLCwvLCwsLCw0LywsLCwsL//AABEIANgA6QMBEQACEQEDEQH/xAAcAAEAAgIDAQAAAAAAAAAAAAAABQYDBAECBwj/xABEEAABAwIEBQIDBQMICgMAAAABAgMRACEEBRIxBhNBUWEHcSKBkRQjMqHBQrHwCFJUYnKS0eEVFhcYgpOzwtLxMzWy/8QAGgEBAAMBAQEAAAAAAAAAAAAAAAMEBQIBBv/EADYRAAEEAQMCAwcEAgEEAwAAAAEAAgMRBBIhMQVBE1HwImFxgZGhwRSx0fEy4WIVIzRyJEJj/9oADAMBAAIRAxEAPwD3GiJREoiURKIlESiJREoiURKIlESiLqtwCJIEmBJ3PYea8JA5XoaTwu1erxKIlESiJREoiURKIlESiJREoiURKIlESiJREoiURKIlESiJREoiURauEzBt1S0oWFKbMLA6H+AfoajZKx5IadxypZIJI2hzhQPC2qkUSjsuwjyHXlOPa0LMtpiNAvb6QPlPWoImSNc4udYPA8lZmlicxjWNojk+akanVZaOaZS3iNHMBOhWpMEi/nxUUsDJa1dt1PBkyQ3o7ilvVKoEoijsa3iC+0W1IDInmpIue0W/cR86geJTI0tPs91ZjdAInB4Ort6/tSNTqslESiJREoiURKIlESiJREoiURKIlESiJREoiURKIlEXRp1KhKVBQ7ggj6ivAQRYXTmlppwpd69XKwYfBttqWpCEpUsysgAFR8/U/U1w2NrSS0VfKkfK94AcbA4UZnecrYdZQlkuBwwVCbXAtbfrf/1BPkOje1obdq1i4rJo3vc+q7Kaq0qKhc6ydx55lxDxbS2ZKRN7g2g7kWv/AO6s8D5Htc11Ur2NlMijexzLJ7qaq0qKx4hBUhSUq0kggKH7JI3+VcuBIIBpdMIDgSL9yjeGsudYaKXnS4oqJBkmBa0m/n51BiwviZT3WbVrNnjmkDo26RXrhS1WVTUTl/EDTz7jCQrW3MkgQdJCTF5sT1qtHlMkkdGOQrk2FJFC2V1UfzuFmzzKhiW+Wpa0DUFSgwbfp+oB6V3PAJm6SSPguMXJOO/WADt3W+kQIqZViuaIlESiJREoiURKIlESiJREoiURKIlESiJRF1cQFAg3BEH2rwixS9BINhauVZa3h2+W0CEyTck3PvUcULIm6WcKWfIfO/W/laOdnF81n7OE8ufvJ09xvN4ifw3/ACqGcz62+Hx39fwrGMMXw3+N/l259fVSOYZg2wjW6oJTMSZuewAuT7VPLKyJup5oKtDDJM7SwWVzgcah5AW2oKSeo/UG4Pg17HI2RuppsLyWJ8TtDxRVV49zXEMqbDSihBElQAuqdiSLW6dZPas3qU80RboNDzWv0nGglDi8WfL3KyZI84thtTohwpBUIj5x0JF4rQgc90bS/mll5TWMmc2Pi1XOPcoffLZaSVoAIKQRZXeCb2t4+dUOo48spbo3HktPpOTDCHB5o+asWRYdxvDtodMrSmFGZ+U9YECfFXsdr2xNa/lZuU9j5nOjGxKxcS49bGGccbEqTESJAkgTHiucqV0URc3ldYULZp2sfwVFcDZ09iUuB34tBELgCZmQYtaBt3qt07Jkmade9d1c6piRQFpj2u9lMYrG4bDrlam23HNyYClDYFR3jybVafJDE72iASqUcWRMz2QSB62/0tvFuKS2tSE61BJKU/ziBIHzNSvJDSQLKhjaHPAcaF7laHDeOeeZ1Pt8teoiIKZFr6VXHUX7T1qHFkkkZcjaKsZsMUUmmJ2oV8fuNlIOtSUnURHQdalc2yDartdQIpZa7XCURKIlESiJREoiURKIlESiJREoiURR2VYh9anQ80EJSqGyDOpN7m/te2+1qgidKS7WKF7KzOyFrWmN1kjf3Fc59inWmFLZRzFiITBPW5gXMDoK9yHvZGXMFleYkcckobIaHmsmXYpSmEuPJ5atOpYNtPffbvB2r2J5MYc8Ua3XM0bRKWRmxey0so4lYxKy22VagJGpMagOo/wMGooMyKZxa07qfIwJoGB7+E4oyP7W2lIVpUlWoEiRtEH/ABpl43js03VJg5n6Z5cRYK4yPLk4DDqC3JAJcWqIAsBYewHufpXmPC3FiIcfeSvcqd2ZMNLfcAtjKM9ZxOoNKkp3BBBjvfcV3DkxzXoPCjyMOXHovHKieMeI3MKUIbSklQKiVgkQLQACL/x1qtnZjoCA0cq307AZkBznnYeSl+H8yOJw6HSnSVSCBtIJSY8Wq1jTeNEHkVap5cAgmMYN0oji/iZeFUhDaUlShqJXJETEAAi/z/fVXOzXQENaNyrnTsBmQ0uedhtspjI8w+0sIdKY1Agje4JSflIq1jy+NGH1yqWVB4Exju6/tYMuz3Crc5LS06rwAkgGN9JiD8q4iyoHO0MO6kmw8hrPFkG3rnuonijhJeJeDqHEpBASoKm0dRG/tb3vVbMwHTSa2lXMHqTYItDm35UrKw2llpKSfhbQBJ7JESfpWg0CNldgFlucZZCa3J/dYsBmiHiQmZF7jceKjiyGSGgu5cd8Qtyz4l8IAJEyYqR79ItRsZrNLKkyJroG1yRSarxS0pc16vEoiURKIlESiJREoiURKIlESiLEjEIKikKSVJ/EkESJ7jcVyHtJIB3C6LHABxGx7rDmWZNYdOt1YSmYFiST4AkmuZZmRN1PNBSQwSTO0xiyuWXm8S1KSFtuAi3UGxHcUa5krLG4K8c2SCSiKcFD5Fwk3hnS4FqWYITqiwPtufp1tVXHwGQv1g2ruV1J+RHoIA81F8RcYusYhTaEIKURq1TKpAVYg/DY9j38VWyuovilLGjYK1h9LjmhD3E2fL1v9lZ8xwicVhygykOJBnqDZQt4MWrRljE0Rae6y4ZTjzBw3o/6UNw9w4nAlx5x0H4SJiAlMgkm5k2FVMXDGMS9zuyu5mccsNjY3v8AHdbDWYYLHnlmFlNwFpIPkpJj6VIJcbKOnmlG6DLwxrGwPkb+qw57xM3glJZba1EJB0ghKUjoNjfxFcZOazGIY1t/Zd4vT35YMjnV9yVmffwmLwwxDyRy0yfimUmYIlN7mLDe1dudBPCJJBt69e9cNZk405hjO5+/19Bd8iz7DP8A3LQKNKYCCnTKdvhgx+te4+VDL7DNvdwucrDnh/7km99+d/eovJuCixiEuF0KQgykAQT0E9LeN/FV4Om+FLr1bDhW8nqwlhLA2ieV24x4mdwzqW2gn8OsqUCZkkQLjt+fSmdmvheGsHa1507p8c8Ze896U/lmI+04ZC1pjmI+Ie9jHjtV2J3jRAuHIWfOz9POWtPBXGW5SlkkglR2E9BXMOM2I2DaT5LpRRFLfcUBuR86sEgcquAey7V6vEoiURKIlESiJREoiURKIlESiKOzM4jWzyAgo1fe6twm23y1fOPNQS+Lqboqr3VmAQaH+Ld1tXn6r7qRqdVlE4Dh9pnEOYhJVrcmQSIGohRi03I61WjxWRyOkHJVyXNklhbC6qH42CxcU5D9rQkBehSCSCRIM7g/leuczF/UNAuiF1g5v6ZxJFgrLkmV/ZMOUJPMUJUempXYDpsBXWPB4EWkbrnKyP1M2o7DYKq8K8S4l7FJQtWtK5lOkDRAJkQJEGBed+9ZuHmzSTaXbg/Za2fgY8WOXNFEVvfPr3fsp/PX8Ah1JxIQXYEfCpRjpqgG3vV7IfiteDLV/VZ2KzMdGRDen419L/ChOPc2dCmg04pLS0awpCiNZn+cNwBpP/F7VS6lkPBaGGgRdjur/ScaMtcXttwNUe3y+v0W5kaHcbl7jbijJUUoWrqE6VCT1GoEE+Kmxw/JxS15+B+n5UOUY8TMa9g+I+N/jda3C3CbzOIS67pSETASZKiQU/IQTUeHgSRyh7+ykzupRSwmOPe1J8TcLIxKw5zeUqAkyJCu1pF6sZeC2Z2q6Kq4XUXQNLNOofT+VsvcNp+xnCoUR11HqqdUnxP5VI7Db4Hgg/NRNz3fqfHcPl7qpRXCvCTjDwddUj4QQkIJMkiJJIFoJt+6Kq4fT3xSa3njilcz+psmi8OMHfm1UsRjMT9pJ1L5+uAkE7zZIH83xsRWa6SfxuTqv18lrsix/AGw0Vz+fj+V6PnruFAR9rCCf2QpOo+YABMbeNq3sl0DQDNX0tfM4rckk+Bfv3pZcbjgMMXGIIgaSNgJjbx26RXss1Q64/X9LmKEmfRL6/tYOHcc45qCzqiDMD6WqPEme+w7dSZkLI6Ldlu43CqUoEdoippYy42FDFIGtoraaTAA7CpmihSgcbNrlCYoBSE2u1erxKIlESiJREoiURKIlESiLq64EgqUQEgSSTAA7k14SALK9a0uNDldMNiEOJC0KCknYpMjtvXjXteLabC6exzHaXCiqpieNdOKLXKlCV8sqn4pnSSBERPTrWa7qVTeHp2urWszpOqDxNW9XXZWXN8ZyWXHQNRQkqjv/lWhNJ4cZf5BZmPF4srWXVlVrhDid3EuqbdSn8JUCkERBAg3Nr/+5rPwc18zyx47WtPqPT44Iw9hPNbqRxfEuEYeUg2XMLUlFgf6xFz8pqd+bBHIWnnvsq8eBkzRhw47C/2UBxRwu+9iC6yA4hyD+IDTYDqbi0yKo5mDLJLrZuCtDB6hDFCI5NiL7e/91asrydKMM2w6EuaRfUARMk2kbCYFacOOGwiN+9fNZM+U587pYyW38v2UNxnny8Ly2mAEEpnVpHwgWASNu9VM/KdBTI9rV3puGzI1SS7+u/dd+CeIHMTrQ7BUgAhQESDa4Fp9v0r3p+W+a2v5Hdc9TwmQU+Pg9lU+N1rOLcDkwI0A7BMDb3Mz5ntWZ1FzjOQ75LY6WGDGaWfP4q48G4lwYHW5KtOooncoFx+cgeIrWwHvGPbu118Fi9SjYcrSza6v4qmf624rXzOZ1nRA0R2jt5381kf9QyNWrV8uy2/+mY2jRp+ff19l6nh1BaUr0wSkG+4m8V9I3cAr5N4LSW2qrxlkLzzqHWhrhOgpkAiCTNyBF6zM/EkkeHs32qlrdNzIooyyQ1vd/wBLcyxYwLCUPGVrJVpTeNh7f5k71JERixBsnJ7KGcHLlLo+B3UxgsU2pvWgQkTIiI67d6txyMczU3hUpY3tfpdysWDzErVBETtXEc5eaIXcsAY2wVvOLgTVgmlXAso2uaA2hFLtXq8SiJREoiURKIlESiJRFHLzJQxIY5Syko1c39kG9tv13It1qAzESiPSarlWRADAZdQu6rutrG4VLram1iUqEGpJGB7S13BUUUjo3h7eQsWU5ajDthtudIkyTJJPU1zDC2FmhvC6yJ3zv1v5WF/JsPzeeptOtPxFRJgR1InTI7ntXLseLX4hG/mu25U+jwWuNHt+PP5LLgszZxGoNuJXH4gO3sdx+VdRzRy2Gm1zLjyw0XtIUe9jcFgVafgaUu5CEEmPOkGBvHzqB0uNjGtgT7v4VhsWXli93AeZ/lVvMeDnHnlOsuNqadUVhRJtqOo7C+9r1Ql6c6SQvYRR3+q04eqMijDJGkObtXwVmzrEHB4L7u5bSltJPyRJ/jetCd5x8f2ewA/Cy8Zgysr2+5JP3KpvD3E2I+0NpW4pxLiwkpVH7RiRa0TNrVk4ubN4oDjYJW3mdPg8Fxa2iAT9FeM+yFrFhIXIUn8Kk7idxexFbGRisnA1du6wcTNkxidO4PZQ2S4zAYNSm0PStRhS1AkW6agNIAv+pqrBJi45LGu38/8AfCu5MWblAPczYcD/AFdqczx3Dob5r6ULSnbUkKMnYJnqauZDoms1yCwPmqOK2Zz9ERIJ99fVROVcaMuuBsoU3qMJJiJ2AMbT9Kqw9Rikdoqlbn6TLGwvBBrlbH+p2F5mvQd50ajon27eNvFSf9Pg1aq+Xb6KP/qmTo038+/1/PKsFXVnLTZ189yZ5elGn+18eqPlp/Kom6vEd5UPrvf4UztHhNrmz9Nq/K0c/wAmL5SpBAUkRCtiN9+9QZWMZSC07hWMTKEQLXDYrJgG04VGlxQ1KM2k+LdY817E1uO2nncrmVzsh1sGwW7hmGx8SAL9f42qZjGD2mqB73n2XLKFJVaZruw5cUWrulMV6BS8Jtc16vEoiURKIlESiJREoiURKIsOHxSHJ0LSuDB0qBg9jGxrlr2u/wATa7fG9n+QIVH4rxWNTi4aLoTblBAOlVhMxZR1T+LpWPmPyRPTLrtXHr4rewI8Q49vq97vn+Rt5K45lgy+wtsnSVoiR0P6ia1ZY/EjLDtYWLDKIpQ8b0VXuEeFnMM6px1SfwlICCTMkGSSB22/wqhhYL4Xl7z27LR6h1GOeMMYDze60eLeFn3cQp1oBaVxI1AFJACepuLTbzaoc3Blkl1s3tWOn9RhjhEchoi/n3W7i8xOWYVlmA46QredIvqPkgFQA2nxUz5jhQNZyVBHAOoZD5OG7fH3fssvDfEAxwWw+2mdMkCdKk2Bsbggkdf3V1iZYyQY5BuuM3COIWyxO2v5grq7gsDlyw4rVrM6ASVEd4HT3P1oY8XEOs89u69bLmZzSwcd+3r4BSKc1RjMO8MOr49ChBsoEgx+fUVOJ25ETvCO9H3KscZ+LMwzDax7xzv/AEvKFJIOkgggxBFwdojv4r5ijdd19ddiwvQMxyV5zLWW4JcbhWjqRChp9wkj6RW7LjSPxGt7itl87DlxR5z3/wD1Ni/pv8yFVcoyB911KeWtACgVKUkpCQDfcb9hWZBiSvkAoj38LXyM2GOMnUD5C7XrlfUL45KIo3iLHqYw63ED4hAE7CSBPymq+XKYoi4cq1hwtmmDHcKsZDnjxdQFrKwtQBBjqYkdorMxsqXxAHG7Wpl4cQjJaKIVhzfL1rWFpvaCJFt+/vV7Igc52pqzsadrW6XLbwbGlBQVDUZkA7VNGymaSd1DK+36wNlkwuHKTJ/Kuo2Fp3XMkgcNlnVUhUYXIr1eLmiJREoiURKIlESiLhSgNzHvRegE8IRReKLyLIWsIF8sqOsgnUQYAmALCwk+arY+KyC9PdW8rMkySNdbeSlEqBEgyPFWbtVSCOVSs043U1iFIDaS2hWlUzrMWJF4HgQZ+dZE3UyyUtDdh9VuQdIbJCHF3tEWPJbnqDi3W2EcsqSlSoWpJIO1hPQE/uA61L1OSRkY0bb7qDpEcb5TrFkDYLW9OcY6sOhalKbTGkqJMKMyAT4gx0+dR9LkkeHBxsbKXrMUbC0tFE369fhTHE3D6cYlPxaFonSqJEGJBE+BVvLxBkAb0QqWDmuxnHawVh4X4YGEKlqXrcUNMgQEp3gXvJAv4Hz4w8IQW4myVJndQOSA0CgFWfUTBrD4dIJbUkJCugImx7bz8z5rO6pG4SB/alqdHlYYfDHIPH5WT04way8p2CGwgpnookgwO8RftbvXXSo3ay/tS56zKwRiPvdrT469WMFgnVIZbTicSmyiICUEdC5BJI7JnqCQa29Iu63Xzut1ab28l5tjPW/M1n4eQ2OyG5//AEpVdLlZct9c8xQRzUsPJ6goKT8ikwD8jRF67wF6mYXM/uxLOIiSysg6oueWr9sD2BsTEXoiu1EXmnq5x07lwShDLTqXIBDmrY6uyh2F6rF+uUwuG1WrbWaIRO00dVfZUvgX1RbDrzmKZbbQ0ypxOgrK1L1ISEIClEEkKO+0TIANIsSKM6mheS5s0rdLjsorNfXHMHFkshplE2SEazH9ZStz5AHtVlVVYfTX1LxGMxbeGdZSpSySHG5TpgFRKgSQRY3BHsarmCjbSrInsU4L2bNsxRh2y46tLbaRKlqMAD+OlSuJGwULQDuV45xL69QSjAsBQFua/MG/RtJBiNiVA3uBXQXJVSX61ZoTIW0B2DSY/OT+derxT3D/AK9PpUBjMOhxHVTMpWPMKJSr2+H3oi9t4fzxjGspfw7gW2q0jdJ6pUN0qHY+OhFEUlREoiURKIlEWhnWUN4psNu6tIUFfCYMiR+4moZ4GzN0uVjGyX479bOapbwFTKuorinAuP4ZbbR+IxaY1AGSJ81Wy43yQlrOVcwJmRTh7+PW6jeBcoew6HOaNIURpRIMRMmxIvb+7Vfp2PJC069r7Kz1XJinc3w967+vL8qXfyLDrdDymklwXm9yNiRME+SKtOxonP1lu6ptzJ2x+G123r5qr5/xmtt9bSG0KQg6VawSVd+sAdOvfxWdk9RcyQsaBQ8/X8rVxOlMfEJHOIJ3FdvXyU1meNJy9TuHToJbCgEiCkGNUR1CZMjtVuaQ/pS+Pbb+1RgiH6wRzG96+Pl9TS894dfcTiWi2TqUsAx+0Cbz3ESb+/SsLFe8TN08k/2vpMxjHQOD+AD8vL18lZvUbMnErQyklKCnUYMaiSRB8CNvPtWh1SZ4cGA0KtZXRoGFrpCLN18FH8BZi4MQlmSptYMpNwmAVSO20fP2qHpszxKGcgqz1WBhhMlU4VuuvrjxirA4VLDCil/ESNSd0NiNRHYmQkH+0RBAr6BfLrwPhHht7McSjDs7qupR2QgbqPgW9yQOtEX0RkXo9luHQA40cQ5F1uqVc+EAhIHaxPk0RavFHovgMQ2r7Mk4Z7dKkqUUE9lIJMD+zHe+xIvnfHYR/A4lTatTb7C9wYKVJMhST9CCPBoi+qvTXin/AElgW31RzUy26BtzExJ9lAhUdNUdKIvO/wCUdgVctl62krCAOs6Vn6VXER8cydqpWTM39OIu+q/svDGWitQSkSpRAAHUmwFTkgCyq4BJoL2Hhn0badCRiHnNZEq5WkJT81Az72qpHlGR9NGyuSYojZbjurbwN6djKMW86HQ7rQEtkphSUlRKgRJBPwouPNhNSyyFpoKGKIOFleeeuHGS8VivsiFfc4cwoA2W7+0T/Z/CB0OrvUrCSLKieADQUZ6YenK81WpalFvDNnStYHxKVY6UTaYIJJ2kWM10uV7Ux6O5SlIBwylH+cp52T5+FYT+VEXlHqz6YDLUjE4ZSl4dStKkquppR2uBdB2BNwYBJmiLS9FeKVYPMENFR5OJIaWnoFGyFe4UYnso0RfUVESiJREoiURKIofiXJ14ptKUOlspVqkTf6Ebb1WyoHTNAa6t1cwspuO8uc3VYUogaUiTMAAk9fJqwNhuqp9o7BYM25hYc5X/AMmg6PeLR5ribV4Z0c1spMfR4rfE/wAbFqn8CN4oPr5gdDek6uZq/FIiNX7W/wCvSsrpwn8Q67r3+fzWz1U45iGitV7VXHy7LdzbK8A9ifjd0ukgKQlYAUdoNjCukAg/OppoMWSb2nU7ytQY+RmxQey229jXH+vqrDisUzhWgVkNtpASkfKwAFzYbDtV5744WW40FnRxy5ElNFk7rUyNzCOFTmGS3q2UUo0qE9xAMH84qLHdjvt0VX8KKlym5UdMmJrtvY/hRHGGZYJRDTwWpaerQEonySB2tfpVXOmxj7Elkjy7K706DLaPEjoA+ff6fvst7hLK8KhHNw5K9Vitf4h3TEDT9O29qmwoYGt1xb33VfqGRkOd4cwquw4+PvXgPrzji5m7iTsy222PYp5n71mryzlq+l/HjeUl9SsOXluhIBCwnSE6iR+E7kj+6KIr/wD7wLf9BX/zh/4URP8AeBb/AKCv/nD/AMKIvLfUTiZvMsYcS2yWdSEpWCoKKlJkapAH7Okf8NEXpH8mnGGcY0TaG1gdj8aT9fh+lEXH8o5ZlkSYEQJtsvpVME/qiP8Aj+VeIH6MH/l+FRPR3CJdzjCJUJAUpfzQhawfkoCrior6lTiWUqKQUg9QLX89JqESRNOkEKYxyuGogkLtj9ASVr2QCZmLC9dva0/5LhjnDZq+KsXiFOLW4oypaipR7kmT+ddrhfWPpVlwYyvCJSPxNB0+S595/wB0ewFcjldHhW2ulyo7iLJW8bhnMM9PLdEK0xIgggiQRIIBFulEVXyz0lythSVhhSloIUlS3XLEXBgKCfyoivNESiJREoiURR2PYfU8yppxKWkk81JF1Dxb9RG96gkbKXtLTQ7qzE+ERvD2248Hy9fNSNTqsqxx1lT2Ibb5I1BJJUiQJmINyBa/1rO6jBJK0aO3ZavSsmKF7vE2vg+vP8Lf4UwLjGGQh0/EJMTOkE2E+Knw43xwhr+VWz5mSzl0fH7rfwmYNOkhtxCyncJUDH0qZkrH/wCJBUEkEkYBe0i/MLzfEcH4ovFOmQVH7wkRBP4jeZ8b1gu6dOZCK2vlfTM6pjiIOveuPwrFx/lTrqGlNhSw3IUkXN9N467dO/vV7qUD5GtLd6Wb0nIjjc5rzV1X32Wn6fZS8h1bq0KQjRpAUCCokg7G8CN/PvUXTMeRry9woUpur5MT4xG02bvZVziTL3GcQ5rBhS1KSqLKCiTY973FZ+XC+OU6hyStPCnZLC3SeALHlSu3p/gHGmFFwFOtWpKTYxAEkdJ/QVsdNifHEdW1lYXV5mSSgMN0OV8/+tzJTnOJJFlBtQ8jlIH7wR8q0VlLc9K/TxjNm3lLfW2tpSRpQlJ+FQJBv5CvpRFef9gGH/pb39xFET/YBh/6W9/cRRFx/sCw0x9sdntpRRFbPT704aypx1xt5bhcSEkLSBEGelEVM/lIcrlMRPO1id40aVx4mfnUA8Pxv+Vfa/orB8XwP+N/evqqJ6Hf/c4f+y7/ANJdTquvc2sG4lWkpOr2N/M9fesURPB0kbrcdKwt1A7KczvCrVhlJF1BtQPk6SK03Mdpb7llNe3U73r4zqdQL7F4CWDluBj+is/9NIoinqIujzqUJKlEJSkEqUowABckk2AA60RYcJmDTolp1twd0LSr9xoi2aIlESiJREoiURRHE2AfebSnDu8tQVJOpSZEH9pInfpVXLilkZUbqPryVzCmhieTK3UK+P2KlGUkJSFHUQACdpPeKsgEDdVXEEkgUFhzLDc1pxsHSVoKZ7SIriVmthb5hdwyeHI15F0QVVOEeF3sO+XHSkAJKQEmdUx42/yrNwsGSGTU4rX6h1GKaLQy+fXzWvxTxW+1iFNNQlLcTKQSokBV52F+n1qPMz5Y5SxmwCkwemwyQh79yfsrPgc5SrCJxLg0jTqVHcGLe529xWjHkAwCV22yypcUtyDAzffZROWccNuuhtTakBR0pUSDc7ah0nbrVaLqbHv0EVfBVyfpEkcZeHXXI/j0F146z5xjQ20dKlgqKuoG0Ce97151HKfFTWbE9170rDjmt8m4HZRfB3Ejyn0surLiVyAVbpIBO+5BiIPj51sDMkdIGPNgq11HAiERkYKIVQ/lGcNKPJx6BKUjkvR+zclCj4kqSSeugda3F86vO/TDjM5Xiw4oFTLg0PJG+ncKT/WSb+QVC0yCL6mybOGMW2HcO6h1B6pO3gjdJ8GDRF0zzPMPg2i7iXUtoHVRufCRuo+BJoi+UOPeKVZjjV4m6U2S0k7oQnYW6zKj5UaIvbfQHLX04RzEvuOKDygGkrWogITPxAE21KJ+SR3oirf8o38TPy/76pD/AMs/+o/dX3f+EP8A2/CpPo3ig1mzCzeEuW7nlrFWZZBG0uKqRRmR4aF9KZdnnMUEqTpnYgz9arQ5et1EUrU2HobYNrbx2JKVBItaZqWWQtNBQxRhwsr5D4xyY4PGvsEQELOjyg/Ek/3SPzqZpsWoXCjS929BeKkP4MYRagH8PICSbraJkEd9M6TG0J717W68vZeqV6vFQfWjiVGEy51vUObiUlpCepSqy1R2CSb9ynvRF828NZQrGYpjDomXVhNugn4lfJMn5URfZ6EgAAbCwoi5oiURKIlEXR1wJBUohKRckmAB5NeEgCyvWtLjQFlcoWFAEEEESCLgjwaAgiwhBBoqP4iw7jmGcQyYcIteJuJE9JEj51Dkte6JwZyrGG+Nk7XScev2UHwDlj7Ac5oKEGNKSet5MdOnv8qp9NgliDtew8lf6tkQylug2e5Upm3E7GGcDbhUVbnSmdIPf/ASasT5sULtLuVVx+nzTs1s4/dYc/wOCWgYl8AiBCklQ1A7D4T8U/xaucmLHc3xZOPP+l3iTZbXeDEd/Lbbz54WNnFYfH4dzDtEohIASUxpAIKSBsUggbH6TXLZIcuIxM29bLp0c+FM2aTffnz8/moLKeCHkvJU6UBCFBR0kkqgzAsIB81Sg6ZIJAXkUFfyOrxGIiMGyFaOJOH0YtKZUULTOlQE77gjqP471o5WI3IAs0R3WVhZrsZxoWDyFWfsbOVqS44ovPEHQkDSEjYkmT7T5NutZ/hx4J1uOp3YcLV8WXqLSxg0t7nn5dvXdTOU58xmCVsOtRqSQptR1JWnYwYH0gePF3FzmznTVFZ2Z05+MNV2PXZeP8b+iWIaWpzAffNEzyiQHEeATZY82PSDubyzl5w7k+NwypUxiWVDqW3EH6wKIuWclxuJVKWMQ8o9Q24o/WDRF6XwL6JPOLS7mP3TQM8lKgVr8KUmyEnwdW4+E3oi9+YZShKUISEpSAlKUiAkCwAA2AHSiLyL14wuIxSWsOwwt4pUl37tBUpIhaTMDYmKriQ+OY/cCrJiH6cSe8j7Kg+mfDGIazNoYll1hOlcrcQUhJLatMza5ix3mk5jc0xudRTHErXCRrSQvoLLMjKFBS1AxcATf3qGHELHW4qafMD200craVjG1mCmR0V/HSpDKx5ohRCJ7BYKpXq16epzFtC2dKMU2ISTYOI30KPQyZB6SZ3kT2G0FBRdZXznisNicC/Cw7h32zI3QodJSR07KFj0rtcKzN+rGbhOkYwxtdpkn6luaIq1icTicc/Ky7iH1mB+Jaz1hIuYF7Cwoi+gvR702OXg4nFAfalphKZkMpO4nYrPUjYWBuaIvUKIlESiJREoiwY7CIebU24JSoQRMeenmuJI2yNLXcFSRSuieHs5C5wmGS0hKECEpEAeK9YwMaGt4C8kkdI4vdyVF5Nnin3nmiypAaMBRO94vYQTuN7fnWgyTJI5hbVK3k4bYYmSB16uyk8VjW2o5jiETYa1AT7TVh8jGf5GlVjikk/waT8N1X8+4QTiXuaHCgqjWNMzFpBkQYt16VRyentmk13XmtHE6o6CPwy2647Laz7IQ/hksNqCeVp0SbfCCkBXXY1Lk4olhEbTVVXyUOJmGGcyvF6rv5m9lCcO5YnAOFzFPNoUpOlKQroSCSbDqB4qpiwNxXapXAE7Ur2ZkOzGaIGEgGya9eal+M82Wzhgpk3cUEhYgwCCqR0vH51Zz53RRamd+6qdNxmyzlsg4F0q3wXnr5xKWlrU4hyZ1kkggFUgm/SI2vWfgZUplDHGwVp9Sw4RAZGgAiuNu9KQ49yJ11aXmklcJ0KSNxBJBA67nbxU/UsV7yJGC9qpVuk5kcbTE81vYPr4KM4XytzDqVi30KbbZSogKEKUSIgJN+vWLx8q+HA+ImeQUGg/H6K1nZDJmjHiIJcR8B81kRx+9rktt8ufwjVqj+1MT8q6HVpNW7RX3+v+lyeixaaDjfn2+n+1as04mZYbbcMq5qQpCUi5BEyZsBfrWlNmxxsDj34WTB0+WV7mDbTsSuch4kaxRKU6krAkpVEkdxBuKY2ZHPs3Y+S8y8CTGou3HmFM1bVJKIsScOkLK4+JQAJ8CYH5muQwBxd3K7L3Fob2C89xGFcS8pK0qKionY/FJ3Hea+ffG8SEOG9r6NkjHRAtO1fRXrAq5bTaXFAK0xcj6fKtyM6I2h53WBKNcjiwbLG3lYB/F8P8da4GOAedl2ckkcbre+FXY1Ps5V/aatXM8qYxCdD7LbqeiXEJUB7SLHzXvC85VeV6ZZUTq+xNz4KwPoFRXq8U7lGRYbCgjDsNMzvy0JST7kCT86IpGiJREoiURKIlESiJREoiqPGPDLuJdQ40pNk6ClRIi5Mix739uvTLzsKSd4c09qWx07qEePGWPB5vZTjeBWjCclC/vEtaEq2+LTAPgTV0RubDoadwKv5KgZmPyPEcNi6yPdaqfBOTYlrEFS0KbRpIXJHxHoN73vPv3rMwMeeOUlwod/etjqeVjyQ6Wmz293ryXTjLh/EOYkuNoLiVgREfDAAgydrTO165z8SV8utosFe9NzYGQBjzRF/NWPK8tQjCN4bElJJBlJV1JKgAZmUyBI7WrQhhDYBFL6/pZs+Q52S6aC/j8q+/vWTC5PhsElx5KCNKSVKJKjpFyBJ8fOumY8OOC9oXMmVPllsbjyeOFWmPUBfM+NpIanoTqSO87GO0Cs5vVna/ab7P3Wm/ordHsuOr7evmrrmeDD7K2iYC0xI6dj8jeteWMSMLD3WHBKYZA8dl54ngbE69J0BP8/VIj23nx+dYQ6XNqravNfSHq+Ppve/L/fC3ONcgWnlKaSpbaGktGBJTpmCQOhnfx5qXqGI4aSwWAK+ih6Zmsdqa80SSfqunAWUO8/nKSpCEgiVAjUTaADuOs+BXnTceQSeIRQC96rlR+F4YNk/ZeiVur5tKIqhxBnbrGNbSlUtlKdSIEGSQY6g1lZOVJFkAA7bbfNbOJiRzYriRvZ3+Stq1hIkkAeTWoSByscAnYKAzfCrLuoAqSQIgTHj63+dZ+RG8yagLC0ceRgj0k0VL4RkhoJNjB+VW42ER6SqcjwZNQTCsFJvSNhB3SR4I2WyRUpCiBXNerxKIlESiJREoiURKIlEUdmuVc9TSuYtHKVqhJgK23+n5nvUEsPiFpsiirMGR4TXDSDqFbrcxSlBCigArCTpB2KosD4mpXWGnTyoWBpcA7i91HcNv4hbROJQEL1EC0Sm1yJMXn6fWDFdM5lyijasZrIGSVAbFKtY3izEJxpaCRoDgb0abqEgTO8ncdLjes+TPlbkaANrqlqRdNhdi+ITvV368u6s/E+OWxhnHGx8QiDExJAJjwL1o5cjo4i5nKy8GFks7WP4ULwJnT+ILiXTrCQCFQBBM2MAA9/rVPp2TJLqD967q71XEihDTGKvsq9xjlr6sWsltawqNBSkqGmBYRtBm3z61Rz4ZTOTRPl3Wl06eEY4AcBXO9K4JxTbWGbZxjiQtbelQUbwRF4+mruN61Q9jIWsnO5G/r8rFMckk7pcduwNj1+FC4TgJJWFF/WzuAE3UncDUDEHuN/FVGdLbqDtVt9d1ek6y4NLQynft8vwtfjnO3kv8pC1NoSkH4CQVE3mReOkeDUfUcmRsmhpoKTpeJE6LxHAEm+d1OcC5o4+yrmnUUK0hR3IgG/cjv7Vd6dO+WM6+x5VDquPHDKNG1jhYeI+MPs7paQ2FqTGokwBImBa9iL1xldQEL9DRZ7qTD6X48fiOdQPCmeH83TimuYkaSDpUk3hQg79RBBnzVrGyBOzUFSy8V2PJoJvyK87zXiTEqfWoOrQEqISlJgAAxBGyj3mawp8yYykh1UeF9JBgY7YgC0Gxz64+S9HyLGKew7TihClJk++0jwd638eQyRNee4XzOVEIpnMbwCtTMsLhUvoefWkOAAIC1gCxmY6wTubC1QzMgEgkkO/aypoZMgwmKIbd6Cj+LGHFLQpIKm9NouAZN7dxF/FV85j3OBG4Vjp72Na5p2dak8kC28OSoG0lIO8R+V5qzjamQ25VcotfNTVly/HKWqFRft0r2GZzjRXM0LWiwt55cCrDjSrtFrltUijTYXjhS710vEoiURKIlESiJREoiURKItLFZq0262ypULc/CIP5npUTpmNeGE7lTsxpHxukaNhyt01KoFqYZTLp5qOWsj4dadKiPGoVG0xv9ttH3qZ4ljGh1j3cfZYszzlhghLzgSVbAgm20mAYHk23riXIiiIDzVruDEmmBdG26WZxxtlpS0pAQlJXCALgCbRa4rslsbC4cDdRhr5ZA0ncmt1WuHOMFYh8NLbSkLnSUkmIBVBnewN7e16z8XqBmk0OFXwtTM6W2CLxGuuuVH8Y8O4hzEl1tJcSsDYj4SABFyLWmfJqDOw5Xy62CwVY6dnQMhDHmiL+amWsV/o3Ath341iQEg/tKKlRPQAdfHtVsP8A0eONe5VJ0f67KcY9h5/Ch91q5ficNmhIdZ0utiRCjdM9FCJAPQi023NRRPhzTT20R65U00c/Txcbrafd3+G6sGVjDt/cMqbBTuhKgVDuVCZnyavxeEz/ALbK27LNn8eT/uyA7962+XZQHE3B6n3S60tKSqNQXMSBEgiegFqo5fTzK/Ww1fK0cLqghj8N4uuKUzkGUpwbGjVNytajYTA+gAA+lW8aBuPHpv3kqjl5LsqXVXuAWmcnwOLcU4nQtUyvQswT3IB69+tRfp8WdxcKJ70VP+qzMZgYbA7WP2v0FGY3jhLTpbQyC22dEgwbWOkRAA6Dr4qvJ1Nsb9AbsNlaj6QZI9bn+0d/r5n181g4vy9195t5pCloU2mCkT1JuNxYjxUedDJJIHsFggKTp08cUbo5DRBKsOCWrCYNHMEqSI0z1JJAnwD+VXYycfHGvkLNlAyck6OCtrKMz5wMp0keZBFSY+R4t7UosjH8Kt7W4htCTYJBPsJqYBreNlCXOdzushFdrhAKIuaIlESiJREoiURKIlESiJRF0UykkKKQVJ2JAkTvB6V4Wgm6XQc4AgHYo62FJKTcKBB9jahAIorxri0ghaGR5K3hUFDeohR1EqIJ7dABFQ4+OyBulqsZWW/JcHP7eSiOJuEzinQ4lwIMBKgUztNxfztVXLwPHeHA0rmF1IY8ZY5tqYdfZwjCEuLAQlIbGq5VAjYb2HSrRdHBGA47DZU2slyZS5gsk2sOS5ThUffYdKfjFlAkiOwkmL9BHauYIIG+3GOe67ycnId/25jx24/tVTE8VYkY0oH4Q7y+VpFxOneNUkXmY+VZj86YZGntdUtdnTsc4uo81er5fSlcM/ydOKa5aiUkHUlQ6G426iCbVqZOO2dmkrGxMp2NJrG/mFG5Nwt9mQ7ocKnVoKUrjSE2tAk9YJv0FQQYPgtdpPtEcqzk9R/UPbqbTQbrm1T8iyLEjFN/dLRoWCpRBCQAb/FsZEi281lY2LMJm+yRR5/2trKzMcwO9oGwdv227fhb/qOpznJCp5Wkaf5uq8+NW3yip+ql+sX/AI0q/RhH4Rr/ACvfzrt8lJsYPEP5XoMlw3SFGCpAVIBJ7jafFWGxzS4ek8/i1VdLBDn6hx39xr191pcDZK+3iOYtCm0hJSdViqYtHbrPgVD07GlZLrcKFKbqmXC+HQ02bClsbwSy68pzWpIUqVIEbm5g7if16Vak6bE+Qvs79lUi6tLHGGUDXBWHiviReEWhllCAAgKlQJESQAACO1cZua6BwYwDhd4GAzJYZJCee3r3qewDycXhkKWmA4mSnsfB9xY1dYRPEC4crPlacactaeDytjA4FDQIQN9yTJNdRQtjFNUcsz5DblgxmEUpci4P5VHJE5zrCkjla1tFb6RAFWBwq55XCExQCkJtdq9XiURKIlESiJREoiURKIlESiLSzhbyWlHDpSp22kK23E9R0nqKimMgYTGLKnxxEZAJTTVs4YqKE6wAvSNQGwVF48TXbboauVE/TqOnjsohP2z7afw/ZY/q9v72rV8o81W/+R+o/wCHr58/KlcP6X9L/wDp8/P6VXztYuLeHji0o0rCVImNWxCona4Nh+dc5uIcgCjRC76fnDGLtQsGvt/a3uH8r+zMJa1aiJJO1yZsO1TY0Pgxhl2q+XkfqJTJVLZxHKQeYvlpOwWrSD7aj+6u3aGnU6h71GzxXjQ2yPIfws5Mi3a1d/BR99155w1gcYnGgrDoueapU6VCD12VfaJ/KsPFjyRkW6/f5L6TNmxTikNI9wHP8j3qX4z4kdwziG2gkSnWVKEzciB9L+42qzn5kkLg1ip9NwIp2F7/ADqlP5JjS/h23VJgqEkdJmJHgxIq9jyGWJryOVnZUQhmcwG6VY4r4qeYxHLbCQlIBOoTqkT3FuluoNZ2bnSRS6GjhamB06KaHW8mz5dv9qyurW9hSpv4HHGpTf8ACpSZF+kE71okukhtuxI/CzGhkWRT9wHb/IqqcDZPiWn1KWhTaNJCtX7R6Wm8XM+/eszp+PNHIS4UFr9UyoJIQ1ps3t7vXkrhj8rZfjmtpXp2kbf5eK1JIY5P8xaxYsiWK9Dqtdc01IYVyRBAAASNhYWHgVzPqbEfD5XsGl8o8RanDjzikq1lRFoKu/W/WocN0jgdSnzWxtI0qSfxISQCDerL5A0gFVWRlwJCz1Io1wFV5a9pc16vEoiURKIlESiJREoiURKIlESiJRFrHMGw6GdY5hGoJ6x/HSo/FZr0Xv5KXwZPD8SvZ81ncVAJgmBMDc+1dk0FGBZpRPDOdnFoUotlvSrTvIPXeBcdRVbEyTO0uLa3VzNxBjODQ67CjONsgdxJbU1B0ggpJjeLjp0v8qr9QxHz6SzsrXTM2LHDg/v3U3kGBUxh22lq1KSLkbbkwPAmB7VbxozFE1jjZCo5czZpnPaKB9fdRfEPFicK6G+WVmAVHVEA9rGT9Ol6r5We2B4ZVq1h9NdkRl+qvLupZTDOKbQtTaVpIC060gwFAHrtaKtFsczQ4ixyqYfLjvc1riDwa9ywYrP8My4GVuBKrCIMJnaSBCbd+lRvyoY3aHGipI8KeVhka2x6+ZW3isuadIU42hZTsVJBI+tSviY824AqGOeSMEMcRah8/wCLEYVwNlClmAVQQIB99z4t0vVXJz2QPDCLV3E6a/IYX3SncM+HEJWm6VpCh7ESKuNcHNDhwVnvYWOLXcjZUROSYz/SHMhUczVzNQjlzMbz+G2n9L1jjGyP1WvtfPu9dl9AcvF/R6Pdx76/ne1eMwxqGGy44YSncwTvYWHmteSRsbS53CwYYXyvDGCyVzgcWh5CXGzqSq4P5fvpHI2Roc07FJYnRPLHiiFmKRXVLi1zXq8SiJREoiURKIlESiJREoiURKIlESiJRFgOCb5nN0J5gGnVF47TXHht1a6381J4r9Hh3t5LPXajSiJRFCZbnpdxTrBaUkNz8ZO8EC4i07i9wKqRZJfM6PTVd/X2V6bDEcDZtV329eXdZs24eYxKgt1JKgIkKIkdjFdTYkUxBeFxj500DS1h2UgwpH4EFPwQnSkj4ewjpap26eB2Vd4d/k7v91Wc54LS++XeaUpXBWnTJsAPhM2kDqDH5Vnz9OEsuvVV8rUxuqmGER6bI4P8q1WEfQVpcLJ3Kic34bYxKwtwK1ARKVRqHY/5XqrPhxTODnjdW8fPmgaWsOy2MzxicLh1LCCUtgAJT2skDwB+QqSWQQxl1bDso4InZEwZe57rtk2YjEModCSkKmx6QSPmLb17BKJYw8CrXmTAYJTGTdLPjMKh1BQ4kKSrcH6/vrt7GvbpcLCjjkdG4OYaIXOFw6W0BCEhKUiAB0oxgYNLRQR73PcXONkrgIVrJ1fDG1eU7Vd7JbdNVus1drhKIlESiJREoiURKIlESiJREoiURKIlESiJRFHZplqnlsqS6tsNq1EJ2WLWN/HmxNqglhLy0hxFH6qzBO2JrwWg2K37ev4UjU6rLo88lCSpaglIuSTAHua8c4NFldNa5x0tFlctuBQCkkEESCDII7g9RQEEWF4QWmjyorKeH28O666lSiXTcKIgSdVrXv3qvDisie54PKt5Ga+eNsbgPZUvVlU1C8RcPjFlolxSOWSfh6zG3ZVrGqmTiifTvVK9h5pxg4Bt36+nuU1VtUVwb0RAKIo/JncQoL+0IQghZCNJmU9zc/p7CoIHSm/EFb7fBWclsALfBJO29+fr+1I1OqyURKIlESiJREoiURKIlESiJREoiURKIlESiJREoiURKIsGOwaHkKbcGpCtxf36X3riSNsjS1w2UkUronh7DRC7YbDpbQlCBCUgADsBXrGhjQ1vAXL3ue4udyVlrpcqOOGe+0hzmjkaI5cX1d5/X5VDok8XVq9muFZ8SLwNGn2759ykamVZYMdhQ62ttUhK0lJgwYNrVxIwPaWnupIpDG8PHINrplmBSw0hpJJSgQCoye9eRRiNgYOy9nmdNIZHclbVSKJKIlESiJREoiURKIlESiJREoiURKIlESiJREoiURKIlESiJREoiURKIlESiJREoiURKIlESiJREoiURKIlESiJREoiUR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94" y="4694709"/>
            <a:ext cx="1772605" cy="16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outlook</a:t>
            </a:r>
            <a:endParaRPr lang="en-US" dirty="0"/>
          </a:p>
        </p:txBody>
      </p:sp>
      <p:pic>
        <p:nvPicPr>
          <p:cNvPr id="4" name="Picture 3" descr="RootOfTrust_SP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1" y="1944128"/>
            <a:ext cx="8732053" cy="28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78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36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Real-world e-voting</a:t>
            </a:r>
            <a:endParaRPr lang="en-GB" dirty="0"/>
          </a:p>
        </p:txBody>
      </p:sp>
      <p:pic>
        <p:nvPicPr>
          <p:cNvPr id="1026" name="Picture 2" descr="C:\Users\nfh19\Dropbox\MyProposals\ERC Starting Grant\Presentation\DRE-dieb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1906157"/>
            <a:ext cx="1965151" cy="21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fh19\Dropbox\MyProposals\ERC Starting Grant\Presentation\e-voting-estoni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94" y="2208354"/>
            <a:ext cx="2257424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-343520" y="4278248"/>
            <a:ext cx="5472142" cy="93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	DRE at local polling station</a:t>
            </a:r>
          </a:p>
          <a:p>
            <a:pPr marL="457200" lvl="1" indent="0" algn="ctr">
              <a:buNone/>
            </a:pPr>
            <a:r>
              <a:rPr lang="en-US" sz="2000" dirty="0" smtClean="0"/>
              <a:t>(e.g., widely used in USA, India, Brazil)</a:t>
            </a:r>
            <a:endParaRPr lang="en-GB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54621" y="4191813"/>
            <a:ext cx="5664200" cy="11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	Remote e-voting</a:t>
            </a:r>
          </a:p>
          <a:p>
            <a:pPr marL="0" indent="0" algn="ctr">
              <a:buNone/>
            </a:pPr>
            <a:r>
              <a:rPr lang="en-US" sz="2000" dirty="0" smtClean="0"/>
              <a:t>(e.g., Estonia Internet voting 2007)</a:t>
            </a:r>
          </a:p>
        </p:txBody>
      </p:sp>
    </p:spTree>
    <p:extLst>
      <p:ext uri="{BB962C8B-B14F-4D97-AF65-F5344CB8AC3E}">
        <p14:creationId xmlns:p14="http://schemas.microsoft.com/office/powerpoint/2010/main" val="5887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Controversies of e-voting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38" y="1600200"/>
            <a:ext cx="4220308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2000, rapid adoption of e-voting in the USA</a:t>
            </a:r>
          </a:p>
          <a:p>
            <a:r>
              <a:rPr lang="en-GB" dirty="0" smtClean="0"/>
              <a:t>2006, rapid abandonment by several stages in US</a:t>
            </a:r>
          </a:p>
          <a:p>
            <a:r>
              <a:rPr lang="en-GB" dirty="0" smtClean="0"/>
              <a:t>2008, Netherlands suspended e-voting</a:t>
            </a:r>
          </a:p>
          <a:p>
            <a:r>
              <a:rPr lang="en-GB" dirty="0" smtClean="0"/>
              <a:t>2009, Germany declared e-voting unconstitutional</a:t>
            </a:r>
          </a:p>
          <a:p>
            <a:r>
              <a:rPr lang="en-GB" dirty="0" smtClean="0"/>
              <a:t>2009, Ireland scraped e-voting machines</a:t>
            </a:r>
            <a:endParaRPr lang="en-GB" dirty="0"/>
          </a:p>
        </p:txBody>
      </p:sp>
      <p:pic>
        <p:nvPicPr>
          <p:cNvPr id="2050" name="Picture 2" descr="C:\Users\nfh19\Dropbox\MyProposals\ERC Starting Grant\Presentation\HAVA_U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4" y="1528478"/>
            <a:ext cx="3532764" cy="50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future of e-voting?</a:t>
            </a:r>
            <a:endParaRPr lang="en-GB" dirty="0"/>
          </a:p>
        </p:txBody>
      </p:sp>
      <p:pic>
        <p:nvPicPr>
          <p:cNvPr id="3074" name="Picture 2" descr="C:\Users\nfh19\Dropbox\MyProposals\ERC Starting Grant\Presentation\crossro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38" y="1388437"/>
            <a:ext cx="4870827" cy="36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6249" y="5387545"/>
            <a:ext cx="7676397" cy="1186249"/>
          </a:xfrm>
        </p:spPr>
        <p:txBody>
          <a:bodyPr>
            <a:normAutofit/>
          </a:bodyPr>
          <a:lstStyle/>
          <a:p>
            <a:r>
              <a:rPr lang="en-US" dirty="0" smtClean="0"/>
              <a:t>Will e-voting be more widely used? </a:t>
            </a:r>
          </a:p>
          <a:p>
            <a:r>
              <a:rPr lang="en-US" dirty="0" smtClean="0"/>
              <a:t>Or should it be abandoned?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8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of railway</a:t>
            </a:r>
            <a:endParaRPr lang="en-GB" dirty="0"/>
          </a:p>
        </p:txBody>
      </p:sp>
      <p:pic>
        <p:nvPicPr>
          <p:cNvPr id="1026" name="Picture 2" descr="http://www.sdrm.org/history/timeline/t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09" y="1417638"/>
            <a:ext cx="4791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6966" y="5387545"/>
            <a:ext cx="7755359" cy="11862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always controversy with any </a:t>
            </a:r>
            <a:r>
              <a:rPr lang="en-US" b="1" dirty="0" smtClean="0"/>
              <a:t>new</a:t>
            </a:r>
            <a:r>
              <a:rPr lang="en-US" dirty="0" smtClean="0"/>
              <a:t> technology – we need to keep an open mind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wrong with existing e-voting?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04509"/>
            <a:ext cx="8229600" cy="122165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black-box voting system is not trustworthy</a:t>
            </a:r>
          </a:p>
          <a:p>
            <a:r>
              <a:rPr lang="en-US" dirty="0" smtClean="0"/>
              <a:t>A hacker may alter the outcome without being noticed</a:t>
            </a:r>
          </a:p>
        </p:txBody>
      </p:sp>
      <p:pic>
        <p:nvPicPr>
          <p:cNvPr id="4099" name="Picture 3" descr="C:\Users\nfh19\Dropbox\MyProposals\ERC Starting Grant\Presentation\black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04" y="1769197"/>
            <a:ext cx="69246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E2E verifiable e-voting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nd-to-end (E2E) verifiable</a:t>
            </a:r>
          </a:p>
          <a:p>
            <a:pPr lvl="1"/>
            <a:r>
              <a:rPr lang="en-US" dirty="0" smtClean="0"/>
              <a:t>Individual: vote captured/recorded correctly</a:t>
            </a:r>
          </a:p>
          <a:p>
            <a:pPr lvl="1"/>
            <a:r>
              <a:rPr lang="en-US" dirty="0" smtClean="0"/>
              <a:t>Universal: all votes tallied correctly</a:t>
            </a:r>
          </a:p>
          <a:p>
            <a:r>
              <a:rPr lang="en-US" dirty="0" smtClean="0"/>
              <a:t>Not any new concept</a:t>
            </a:r>
          </a:p>
          <a:p>
            <a:r>
              <a:rPr lang="en-US" dirty="0" smtClean="0"/>
              <a:t>Extensively researched for over 20 years</a:t>
            </a:r>
          </a:p>
          <a:p>
            <a:r>
              <a:rPr lang="en-US" dirty="0" smtClean="0"/>
              <a:t>Many E2E schemes available</a:t>
            </a:r>
          </a:p>
          <a:p>
            <a:r>
              <a:rPr lang="en-US" dirty="0" smtClean="0"/>
              <a:t>Problem solved?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877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What’s the impact of E2E schemes on real-world national elections?</a:t>
            </a:r>
          </a:p>
          <a:p>
            <a:pPr lvl="1"/>
            <a:r>
              <a:rPr lang="en-US" dirty="0" smtClean="0"/>
              <a:t>Sadly, very little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went wrong?</a:t>
            </a:r>
          </a:p>
        </p:txBody>
      </p:sp>
      <p:pic>
        <p:nvPicPr>
          <p:cNvPr id="5122" name="Picture 2" descr="http://wallfive.com/wp-content/uploads/2013/05/Sad-Pupp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92" y="3377052"/>
            <a:ext cx="1548536" cy="11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648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Self-Enforcing E-Voting (SEEV)</vt:lpstr>
      <vt:lpstr>What’s e-voting?</vt:lpstr>
      <vt:lpstr>Real-world e-voting</vt:lpstr>
      <vt:lpstr>Controversies of e-voting</vt:lpstr>
      <vt:lpstr>What’s the future of e-voting?</vt:lpstr>
      <vt:lpstr>History of railway</vt:lpstr>
      <vt:lpstr>What’s wrong with existing e-voting?</vt:lpstr>
      <vt:lpstr>E2E verifiable e-voting</vt:lpstr>
      <vt:lpstr>Back to reality</vt:lpstr>
      <vt:lpstr>State-of-the-art E2E e-voting</vt:lpstr>
      <vt:lpstr>What might be wrong?</vt:lpstr>
      <vt:lpstr>A real-world example</vt:lpstr>
      <vt:lpstr>Other practical problems of Helios</vt:lpstr>
      <vt:lpstr>Tallying authorities</vt:lpstr>
      <vt:lpstr>Our goals</vt:lpstr>
      <vt:lpstr>Our proposal: Self-Enforcing E-Voting</vt:lpstr>
      <vt:lpstr>Categories of e-voting protocols</vt:lpstr>
      <vt:lpstr>How DRE-i works?</vt:lpstr>
      <vt:lpstr>Stage 1: setup (single-candidate)</vt:lpstr>
      <vt:lpstr>Stage 2: voting</vt:lpstr>
      <vt:lpstr>Stage 3: tallying</vt:lpstr>
      <vt:lpstr>Conclusion</vt:lpstr>
      <vt:lpstr>Future outlook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Feng Hao</dc:creator>
  <cp:lastModifiedBy>nfh19</cp:lastModifiedBy>
  <cp:revision>395</cp:revision>
  <dcterms:created xsi:type="dcterms:W3CDTF">2013-07-18T13:59:23Z</dcterms:created>
  <dcterms:modified xsi:type="dcterms:W3CDTF">2013-09-12T14:01:11Z</dcterms:modified>
</cp:coreProperties>
</file>