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1" r:id="rId10"/>
    <p:sldId id="272" r:id="rId11"/>
    <p:sldId id="273" r:id="rId12"/>
    <p:sldId id="275" r:id="rId13"/>
    <p:sldId id="274" r:id="rId14"/>
    <p:sldId id="276" r:id="rId15"/>
    <p:sldId id="277" r:id="rId16"/>
    <p:sldId id="266" r:id="rId17"/>
    <p:sldId id="278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993A8-3944-4327-8917-DF4A49E0729F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CC64C-DF0A-41C5-822D-B5D623BC7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911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CC64C-DF0A-41C5-822D-B5D623BC7FF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810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CC64C-DF0A-41C5-822D-B5D623BC7FF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085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CC64C-DF0A-41C5-822D-B5D623BC7FF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806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CC64C-DF0A-41C5-822D-B5D623BC7FF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510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CC64C-DF0A-41C5-822D-B5D623BC7F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351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CC64C-DF0A-41C5-822D-B5D623BC7FF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419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CC64C-DF0A-41C5-822D-B5D623BC7FF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303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CC64C-DF0A-41C5-822D-B5D623BC7FF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148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CC64C-DF0A-41C5-822D-B5D623BC7FF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962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CC64C-DF0A-41C5-822D-B5D623BC7FF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043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CC64C-DF0A-41C5-822D-B5D623BC7FF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14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D894-E562-44E9-9A3A-B191AEF962A3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1C4F-7F20-4D98-B728-3629BCD9F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73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D894-E562-44E9-9A3A-B191AEF962A3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1C4F-7F20-4D98-B728-3629BCD9F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98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D894-E562-44E9-9A3A-B191AEF962A3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1C4F-7F20-4D98-B728-3629BCD9F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73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D894-E562-44E9-9A3A-B191AEF962A3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1C4F-7F20-4D98-B728-3629BCD9F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00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D894-E562-44E9-9A3A-B191AEF962A3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1C4F-7F20-4D98-B728-3629BCD9F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64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D894-E562-44E9-9A3A-B191AEF962A3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1C4F-7F20-4D98-B728-3629BCD9F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68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D894-E562-44E9-9A3A-B191AEF962A3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1C4F-7F20-4D98-B728-3629BCD9F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61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D894-E562-44E9-9A3A-B191AEF962A3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1C4F-7F20-4D98-B728-3629BCD9F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6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D894-E562-44E9-9A3A-B191AEF962A3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1C4F-7F20-4D98-B728-3629BCD9F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D894-E562-44E9-9A3A-B191AEF962A3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1C4F-7F20-4D98-B728-3629BCD9F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68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D894-E562-44E9-9A3A-B191AEF962A3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F1C4F-7F20-4D98-B728-3629BCD9F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D894-E562-44E9-9A3A-B191AEF962A3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F1C4F-7F20-4D98-B728-3629BCD9F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59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On the Privacy of Private Browsing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Kiavash Satvat, Matt Forshaw, </a:t>
            </a:r>
            <a:r>
              <a:rPr lang="en-GB" u="sng" dirty="0" smtClean="0"/>
              <a:t>Feng Hao</a:t>
            </a:r>
            <a:r>
              <a:rPr lang="en-GB" dirty="0" smtClean="0"/>
              <a:t>, Ehsan Toreini</a:t>
            </a:r>
          </a:p>
          <a:p>
            <a:endParaRPr lang="en-GB" dirty="0" smtClean="0"/>
          </a:p>
          <a:p>
            <a:r>
              <a:rPr lang="en-GB" dirty="0" smtClean="0"/>
              <a:t>Newcastle University</a:t>
            </a:r>
          </a:p>
          <a:p>
            <a:endParaRPr lang="en-GB" dirty="0"/>
          </a:p>
          <a:p>
            <a:r>
              <a:rPr lang="en-GB" dirty="0" smtClean="0"/>
              <a:t>DPM’13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8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Adding a bookmark (Safari)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15" y="4077072"/>
            <a:ext cx="8138041" cy="2448272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(</a:t>
            </a:r>
            <a:r>
              <a:rPr lang="en-GB" dirty="0" smtClean="0">
                <a:solidFill>
                  <a:srgbClr val="FF0000"/>
                </a:solidFill>
              </a:rPr>
              <a:t>serious</a:t>
            </a:r>
            <a:r>
              <a:rPr lang="en-GB" dirty="0" smtClean="0"/>
              <a:t>) Once the user adds one bookmark, all websites visited in private mode will persist in the database.</a:t>
            </a:r>
          </a:p>
          <a:p>
            <a:r>
              <a:rPr lang="en-GB" dirty="0" smtClean="0"/>
              <a:t>We filed a bug report (#14685058)</a:t>
            </a:r>
          </a:p>
          <a:p>
            <a:pPr lvl="1"/>
            <a:r>
              <a:rPr lang="en-GB" dirty="0" smtClean="0"/>
              <a:t>12/08 (Apple): “Engineering has determined that this is not to be fixed.”</a:t>
            </a:r>
          </a:p>
          <a:p>
            <a:pPr lvl="1"/>
            <a:r>
              <a:rPr lang="en-GB" dirty="0" smtClean="0"/>
              <a:t>13/08, we asked Apple to clarify the decision.</a:t>
            </a:r>
          </a:p>
          <a:p>
            <a:pPr lvl="1"/>
            <a:r>
              <a:rPr lang="en-GB" dirty="0" smtClean="0"/>
              <a:t>18/08 (Apple): “After </a:t>
            </a:r>
            <a:r>
              <a:rPr lang="en-GB" dirty="0"/>
              <a:t>much deliberation, engineering has removed this feature</a:t>
            </a:r>
            <a:r>
              <a:rPr lang="en-GB" dirty="0" smtClean="0"/>
              <a:t>.”</a:t>
            </a:r>
            <a:endParaRPr lang="en-GB" dirty="0"/>
          </a:p>
        </p:txBody>
      </p:sp>
      <p:pic>
        <p:nvPicPr>
          <p:cNvPr id="5122" name="Picture 2" descr="C:\Users\nfh19\Dropbox\papers\PrivateBrowsing\figures\NewSafariScreenshotSmallVe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64091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4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Browser extensions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Browser extensions pose a realistic threat to break privacy of private browsing.</a:t>
            </a:r>
          </a:p>
          <a:p>
            <a:r>
              <a:rPr lang="en-GB" dirty="0" smtClean="0"/>
              <a:t>We tested four latest browsers in 2013</a:t>
            </a:r>
          </a:p>
          <a:p>
            <a:pPr lvl="1"/>
            <a:r>
              <a:rPr lang="en-GB" dirty="0" smtClean="0"/>
              <a:t>Firefox: extension enabled by default (</a:t>
            </a:r>
            <a:r>
              <a:rPr lang="en-GB" dirty="0" smtClean="0">
                <a:solidFill>
                  <a:srgbClr val="FF0000"/>
                </a:solidFill>
              </a:rPr>
              <a:t>vulnerable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Safari: extension enabled by default (</a:t>
            </a:r>
            <a:r>
              <a:rPr lang="en-GB" dirty="0" smtClean="0">
                <a:solidFill>
                  <a:srgbClr val="FF0000"/>
                </a:solidFill>
              </a:rPr>
              <a:t>vulnerable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Chrome: extension disabled by default (good)</a:t>
            </a:r>
          </a:p>
          <a:p>
            <a:pPr lvl="1"/>
            <a:r>
              <a:rPr lang="en-GB" dirty="0" smtClean="0"/>
              <a:t>IE: extensions disabled by default (good)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5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Firefox extension (proof of concept)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4869160"/>
            <a:ext cx="7632848" cy="1440160"/>
          </a:xfrm>
        </p:spPr>
        <p:txBody>
          <a:bodyPr/>
          <a:lstStyle/>
          <a:p>
            <a:r>
              <a:rPr lang="en-GB" dirty="0" smtClean="0"/>
              <a:t>Records all user activities in private session</a:t>
            </a:r>
          </a:p>
          <a:p>
            <a:r>
              <a:rPr lang="en-GB" dirty="0" smtClean="0"/>
              <a:t>Then sends to a remote server</a:t>
            </a:r>
            <a:endParaRPr lang="en-GB" dirty="0"/>
          </a:p>
        </p:txBody>
      </p:sp>
      <p:pic>
        <p:nvPicPr>
          <p:cNvPr id="6146" name="Picture 2" descr="C:\Users\nfh19\Dropbox\papers\PrivateBrowsing\figures\Firefox_extension_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85" y="1628800"/>
            <a:ext cx="5904656" cy="307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14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Addressing the threat of extensions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One straightforward solution is to disable extensions by default in the private mode</a:t>
            </a:r>
          </a:p>
          <a:p>
            <a:r>
              <a:rPr lang="en-GB" dirty="0" smtClean="0"/>
              <a:t>Adopted by Google Chrome and Microsoft IE</a:t>
            </a:r>
          </a:p>
          <a:p>
            <a:r>
              <a:rPr lang="en-GB" dirty="0" smtClean="0"/>
              <a:t>However, we still need to be careful.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84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Cross mode interference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Chrome allows two modes to run in parallel</a:t>
            </a:r>
          </a:p>
          <a:p>
            <a:pPr lvl="1"/>
            <a:r>
              <a:rPr lang="en-GB" dirty="0" smtClean="0"/>
              <a:t>Normal mode window: extension </a:t>
            </a:r>
            <a:r>
              <a:rPr lang="en-GB" dirty="0" smtClean="0">
                <a:solidFill>
                  <a:srgbClr val="FF0000"/>
                </a:solidFill>
              </a:rPr>
              <a:t>enabled</a:t>
            </a:r>
          </a:p>
          <a:p>
            <a:pPr lvl="1"/>
            <a:r>
              <a:rPr lang="en-GB" dirty="0" smtClean="0"/>
              <a:t>Private mode window: extension </a:t>
            </a:r>
            <a:r>
              <a:rPr lang="en-GB" dirty="0" smtClean="0">
                <a:solidFill>
                  <a:srgbClr val="FF0000"/>
                </a:solidFill>
              </a:rPr>
              <a:t>disabled</a:t>
            </a:r>
          </a:p>
          <a:p>
            <a:r>
              <a:rPr lang="en-GB" dirty="0" smtClean="0"/>
              <a:t>However, since the two windows share some common resources</a:t>
            </a:r>
          </a:p>
          <a:p>
            <a:r>
              <a:rPr lang="en-GB" dirty="0" smtClean="0"/>
              <a:t>Attacker may exploit cross mode interference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3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 of cross mode interference</a:t>
            </a:r>
            <a:endParaRPr lang="en-GB" dirty="0"/>
          </a:p>
        </p:txBody>
      </p:sp>
      <p:pic>
        <p:nvPicPr>
          <p:cNvPr id="7170" name="Picture 2" descr="C:\Users\nfh19\Dropbox\papers\PrivateBrowsing\figures\privateBrowsingTraceWithBothVideos_RedArr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59" y="1124744"/>
            <a:ext cx="876222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5328948"/>
            <a:ext cx="8229600" cy="96897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Our suggested countermeasure: always run in a single mode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4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Remote attacks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Goal of attack: remote website wishes to find out if the user is in the private mode.</a:t>
            </a:r>
          </a:p>
          <a:p>
            <a:r>
              <a:rPr lang="en-GB" dirty="0" smtClean="0"/>
              <a:t>E.g., if the user is in the private mode, remote website may push more adult-oriented content or advertisement.</a:t>
            </a:r>
          </a:p>
          <a:p>
            <a:r>
              <a:rPr lang="en-GB" dirty="0" smtClean="0"/>
              <a:t>Hence, we </a:t>
            </a:r>
            <a:r>
              <a:rPr lang="en-GB" dirty="0"/>
              <a:t>consider </a:t>
            </a:r>
            <a:r>
              <a:rPr lang="en-GB" b="1" dirty="0"/>
              <a:t>the fact of using private browsing a privacy feature itself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2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Example: cookie timing attack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time it takes to write cookies is different between the usual and private modes.</a:t>
            </a:r>
          </a:p>
          <a:p>
            <a:r>
              <a:rPr lang="en-GB" dirty="0" smtClean="0"/>
              <a:t>We conducted extensive experiments to collect data.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6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(box plots)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716" y="4941168"/>
            <a:ext cx="8229600" cy="1604563"/>
          </a:xfrm>
        </p:spPr>
        <p:txBody>
          <a:bodyPr/>
          <a:lstStyle/>
          <a:p>
            <a:r>
              <a:rPr lang="en-GB" dirty="0" smtClean="0"/>
              <a:t>With the exception of IE, the timing difference between the two modes is significant.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1"/>
            <a:ext cx="8964488" cy="296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5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private browsing private?</a:t>
            </a:r>
          </a:p>
          <a:p>
            <a:r>
              <a:rPr lang="en-US" dirty="0" smtClean="0"/>
              <a:t>We took a forensic approach</a:t>
            </a:r>
          </a:p>
          <a:p>
            <a:pPr lvl="1"/>
            <a:r>
              <a:rPr lang="en-US" dirty="0" smtClean="0"/>
              <a:t>Defined a threat model to define “security”</a:t>
            </a:r>
          </a:p>
          <a:p>
            <a:pPr lvl="1"/>
            <a:r>
              <a:rPr lang="en-US" dirty="0" smtClean="0"/>
              <a:t>Evaluated against local/remote attacks</a:t>
            </a:r>
          </a:p>
          <a:p>
            <a:pPr lvl="1"/>
            <a:r>
              <a:rPr lang="en-US" dirty="0" smtClean="0"/>
              <a:t>Validated all previously known attacks</a:t>
            </a:r>
          </a:p>
          <a:p>
            <a:pPr lvl="1"/>
            <a:r>
              <a:rPr lang="en-US" dirty="0" smtClean="0"/>
              <a:t>Discovered several new attacks</a:t>
            </a:r>
          </a:p>
          <a:p>
            <a:r>
              <a:rPr lang="en-US" dirty="0" smtClean="0"/>
              <a:t>For further details</a:t>
            </a:r>
          </a:p>
          <a:p>
            <a:pPr lvl="1"/>
            <a:r>
              <a:rPr lang="en-US" dirty="0" smtClean="0"/>
              <a:t>See the paper and also open source code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685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2005, Safari first introduced private browsing</a:t>
            </a:r>
          </a:p>
          <a:p>
            <a:r>
              <a:rPr lang="en-GB" dirty="0" smtClean="0"/>
              <a:t>Today, </a:t>
            </a:r>
            <a:r>
              <a:rPr lang="en-GB" dirty="0"/>
              <a:t>p</a:t>
            </a:r>
            <a:r>
              <a:rPr lang="en-GB" dirty="0" smtClean="0"/>
              <a:t>rivate browsing has become an integrated feature in all major browsers</a:t>
            </a:r>
          </a:p>
          <a:p>
            <a:r>
              <a:rPr lang="en-GB" dirty="0" smtClean="0"/>
              <a:t>How many people use it in the real world?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19% </a:t>
            </a:r>
            <a:r>
              <a:rPr lang="en-GB" dirty="0" smtClean="0"/>
              <a:t>based on a survey (</a:t>
            </a:r>
            <a:r>
              <a:rPr lang="en-GB" dirty="0" err="1" smtClean="0"/>
              <a:t>Aggarwal</a:t>
            </a:r>
            <a:r>
              <a:rPr lang="en-GB" dirty="0" smtClean="0"/>
              <a:t> et al, 2010)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 2.4 billion</a:t>
            </a:r>
            <a:r>
              <a:rPr lang="en-GB" dirty="0" smtClean="0"/>
              <a:t> Internet users (world stat, 2012)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oughly, </a:t>
            </a:r>
            <a:r>
              <a:rPr lang="en-GB" dirty="0" smtClean="0">
                <a:solidFill>
                  <a:srgbClr val="FF0000"/>
                </a:solidFill>
              </a:rPr>
              <a:t>450 millions</a:t>
            </a:r>
            <a:r>
              <a:rPr lang="en-GB" dirty="0" smtClean="0"/>
              <a:t> users of private browsing</a:t>
            </a:r>
          </a:p>
          <a:p>
            <a:r>
              <a:rPr lang="en-GB" dirty="0" smtClean="0"/>
              <a:t>How secure is private browsing?</a:t>
            </a:r>
          </a:p>
        </p:txBody>
      </p:sp>
    </p:spTree>
    <p:extLst>
      <p:ext uri="{BB962C8B-B14F-4D97-AF65-F5344CB8AC3E}">
        <p14:creationId xmlns:p14="http://schemas.microsoft.com/office/powerpoint/2010/main" val="365181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Threat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First, need to define what is meant by “secure”</a:t>
            </a:r>
          </a:p>
          <a:p>
            <a:r>
              <a:rPr lang="en-GB" dirty="0" smtClean="0"/>
              <a:t>Local attacker</a:t>
            </a:r>
          </a:p>
          <a:p>
            <a:pPr lvl="1"/>
            <a:r>
              <a:rPr lang="en-GB" dirty="0" smtClean="0"/>
              <a:t>Capability: full physical access to the computer after private session, but not before</a:t>
            </a:r>
          </a:p>
          <a:p>
            <a:pPr lvl="1"/>
            <a:r>
              <a:rPr lang="en-GB" dirty="0" smtClean="0"/>
              <a:t>Goal: discover any sensitive information related to the private session</a:t>
            </a:r>
          </a:p>
          <a:p>
            <a:r>
              <a:rPr lang="en-GB" dirty="0" smtClean="0"/>
              <a:t>Remote attacker</a:t>
            </a:r>
          </a:p>
          <a:p>
            <a:pPr lvl="1"/>
            <a:r>
              <a:rPr lang="en-GB" dirty="0" smtClean="0"/>
              <a:t>Capability: able to engage with user through http (e.g., news website)</a:t>
            </a:r>
          </a:p>
          <a:p>
            <a:pPr lvl="1"/>
            <a:r>
              <a:rPr lang="en-GB" dirty="0" smtClean="0"/>
              <a:t>Goal: discover if the user is in the private session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14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attacks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5229200"/>
            <a:ext cx="8229600" cy="1040979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* new</a:t>
            </a:r>
            <a:r>
              <a:rPr lang="en-GB" dirty="0" smtClean="0"/>
              <a:t> results discovered by our work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We will select only a few attacks to present here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822455" cy="393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21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attack – memory inspection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223" y="5301208"/>
            <a:ext cx="7427168" cy="96753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Artefacts about private browsing scattered in memory even after the browser is closed</a:t>
            </a:r>
            <a:endParaRPr lang="en-GB" dirty="0"/>
          </a:p>
        </p:txBody>
      </p:sp>
      <p:pic>
        <p:nvPicPr>
          <p:cNvPr id="2050" name="Picture 2" descr="C:\Users\nfh19\Dropbox\papers\PrivateBrowsing\figures\WinHe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51" y="1515998"/>
            <a:ext cx="7560840" cy="33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716016" y="3402748"/>
            <a:ext cx="2016224" cy="79208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3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SQLite Database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SQLite: an </a:t>
            </a:r>
            <a:r>
              <a:rPr lang="en-GB" dirty="0"/>
              <a:t>o</a:t>
            </a:r>
            <a:r>
              <a:rPr lang="en-GB" dirty="0" smtClean="0"/>
              <a:t>pen source database used by Firefox, Chrome and Safari to store user profile</a:t>
            </a:r>
          </a:p>
          <a:p>
            <a:r>
              <a:rPr lang="en-GB" dirty="0" smtClean="0"/>
              <a:t>In normal cases, it seems all browsers have removed private browsing records successfully</a:t>
            </a:r>
          </a:p>
          <a:p>
            <a:r>
              <a:rPr lang="en-GB" dirty="0" smtClean="0"/>
              <a:t>However, it is essential to also test </a:t>
            </a:r>
            <a:r>
              <a:rPr lang="en-GB" dirty="0" smtClean="0">
                <a:solidFill>
                  <a:srgbClr val="FF0000"/>
                </a:solidFill>
              </a:rPr>
              <a:t>edge cases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When the browser crashes</a:t>
            </a:r>
          </a:p>
          <a:p>
            <a:pPr lvl="1"/>
            <a:r>
              <a:rPr lang="en-GB" dirty="0" smtClean="0"/>
              <a:t>When the user adds a bookmark</a:t>
            </a:r>
          </a:p>
        </p:txBody>
      </p:sp>
    </p:spTree>
    <p:extLst>
      <p:ext uri="{BB962C8B-B14F-4D97-AF65-F5344CB8AC3E}">
        <p14:creationId xmlns:p14="http://schemas.microsoft.com/office/powerpoint/2010/main" val="335796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the browser crashes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May happen due to overload, manual termination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Firefox (</a:t>
            </a:r>
            <a:r>
              <a:rPr lang="en-GB" dirty="0" smtClean="0">
                <a:solidFill>
                  <a:srgbClr val="FF0000"/>
                </a:solidFill>
              </a:rPr>
              <a:t>minor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WAL files left on disk</a:t>
            </a:r>
          </a:p>
          <a:p>
            <a:pPr lvl="1"/>
            <a:r>
              <a:rPr lang="en-GB" dirty="0" smtClean="0"/>
              <a:t>Indicate occurrence of private browsing and times</a:t>
            </a:r>
          </a:p>
          <a:p>
            <a:r>
              <a:rPr lang="en-GB" dirty="0" smtClean="0"/>
              <a:t>Chrome (</a:t>
            </a:r>
            <a:r>
              <a:rPr lang="en-GB" dirty="0" smtClean="0">
                <a:solidFill>
                  <a:srgbClr val="FF0000"/>
                </a:solidFill>
              </a:rPr>
              <a:t>minor</a:t>
            </a:r>
            <a:r>
              <a:rPr lang="en-GB" dirty="0" smtClean="0"/>
              <a:t>)</a:t>
            </a:r>
          </a:p>
          <a:p>
            <a:pPr marL="914400" lvl="1" indent="-457200"/>
            <a:r>
              <a:rPr lang="en-GB" dirty="0" smtClean="0"/>
              <a:t>Journal files left on disk</a:t>
            </a:r>
          </a:p>
          <a:p>
            <a:pPr marL="914400" lvl="1" indent="-457200"/>
            <a:r>
              <a:rPr lang="en-GB" dirty="0" smtClean="0"/>
              <a:t>Indicate occurrence of private browsing and time</a:t>
            </a:r>
            <a:endParaRPr lang="en-GB" dirty="0"/>
          </a:p>
          <a:p>
            <a:pPr marL="514350" indent="-457200"/>
            <a:r>
              <a:rPr lang="en-GB" dirty="0" smtClean="0"/>
              <a:t>Safari (</a:t>
            </a:r>
            <a:r>
              <a:rPr lang="en-GB" dirty="0" smtClean="0">
                <a:solidFill>
                  <a:srgbClr val="FF0000"/>
                </a:solidFill>
              </a:rPr>
              <a:t>serious</a:t>
            </a:r>
            <a:r>
              <a:rPr lang="en-GB" dirty="0" smtClean="0"/>
              <a:t>)</a:t>
            </a:r>
          </a:p>
          <a:p>
            <a:pPr marL="914400" lvl="1" indent="-457200"/>
            <a:r>
              <a:rPr lang="en-GB" dirty="0" smtClean="0"/>
              <a:t>Doesn’t use in-memory SQLite</a:t>
            </a:r>
          </a:p>
          <a:p>
            <a:pPr marL="914400" lvl="1" indent="-457200"/>
            <a:r>
              <a:rPr lang="en-GB" dirty="0" smtClean="0"/>
              <a:t>Inserts records of private browsing and deletes later</a:t>
            </a:r>
          </a:p>
          <a:p>
            <a:pPr marL="914400" lvl="1" indent="-457200"/>
            <a:r>
              <a:rPr lang="en-GB" dirty="0" smtClean="0"/>
              <a:t>But in case of crash, private browsing records will persist </a:t>
            </a:r>
          </a:p>
        </p:txBody>
      </p:sp>
    </p:spTree>
    <p:extLst>
      <p:ext uri="{BB962C8B-B14F-4D97-AF65-F5344CB8AC3E}">
        <p14:creationId xmlns:p14="http://schemas.microsoft.com/office/powerpoint/2010/main" val="34766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Adding a bookmark (Firefox)</a:t>
            </a:r>
            <a:endParaRPr lang="en-GB" dirty="0"/>
          </a:p>
        </p:txBody>
      </p:sp>
      <p:pic>
        <p:nvPicPr>
          <p:cNvPr id="3074" name="Picture 2" descr="C:\Users\nfh19\Dropbox\papers\PrivateBrowsing\figures\moz_bookmark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4752528" cy="237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fh19\Dropbox\papers\PrivateBrowsing\figures\moaz_pla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94" y="3954837"/>
            <a:ext cx="4810027" cy="259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92052" y="2092206"/>
            <a:ext cx="1977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err="1" smtClean="0"/>
              <a:t>Moz_bookmarks</a:t>
            </a:r>
            <a:r>
              <a:rPr lang="en-GB" sz="2000" dirty="0" smtClean="0"/>
              <a:t> </a:t>
            </a:r>
          </a:p>
          <a:p>
            <a:pPr algn="ctr"/>
            <a:r>
              <a:rPr lang="en-GB" sz="2000" dirty="0" smtClean="0"/>
              <a:t>(table)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660232" y="4715852"/>
            <a:ext cx="1478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err="1" smtClean="0"/>
              <a:t>Moz_places</a:t>
            </a:r>
            <a:r>
              <a:rPr lang="en-GB" sz="2000" dirty="0" smtClean="0"/>
              <a:t> </a:t>
            </a:r>
          </a:p>
          <a:p>
            <a:pPr algn="ctr"/>
            <a:r>
              <a:rPr lang="en-GB" sz="2000" dirty="0" smtClean="0"/>
              <a:t>(table)</a:t>
            </a:r>
            <a:endParaRPr lang="en-GB" sz="2000" dirty="0"/>
          </a:p>
        </p:txBody>
      </p:sp>
      <p:sp>
        <p:nvSpPr>
          <p:cNvPr id="9" name="Oval 8"/>
          <p:cNvSpPr/>
          <p:nvPr/>
        </p:nvSpPr>
        <p:spPr>
          <a:xfrm>
            <a:off x="3275856" y="4724236"/>
            <a:ext cx="1080120" cy="52771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499992" y="4724236"/>
            <a:ext cx="1008112" cy="52771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483768" y="5423738"/>
            <a:ext cx="3346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Empty title and </a:t>
            </a:r>
            <a:r>
              <a:rPr lang="en-GB" sz="2000" dirty="0" err="1" smtClean="0">
                <a:solidFill>
                  <a:srgbClr val="FF0000"/>
                </a:solidFill>
              </a:rPr>
              <a:t>last_visit_date</a:t>
            </a:r>
            <a:endParaRPr lang="en-GB" sz="20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19872" y="5251954"/>
            <a:ext cx="145235" cy="1717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858813" y="5301208"/>
            <a:ext cx="145235" cy="1717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8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Adding a bookmark (Chrome)</a:t>
            </a:r>
            <a:endParaRPr lang="en-GB" dirty="0"/>
          </a:p>
        </p:txBody>
      </p:sp>
      <p:pic>
        <p:nvPicPr>
          <p:cNvPr id="4098" name="Picture 2" descr="C:\Users\nfh19\Dropbox\papers\PrivateBrowsing\figures\incognitourlsinhistoryd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556792"/>
            <a:ext cx="816172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211960" y="4561636"/>
            <a:ext cx="936104" cy="52771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64956" y="5412254"/>
            <a:ext cx="167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rgbClr val="FF0000"/>
                </a:solidFill>
              </a:rPr>
              <a:t>Vist_count</a:t>
            </a:r>
            <a:r>
              <a:rPr lang="en-GB" sz="2000" dirty="0" smtClean="0">
                <a:solidFill>
                  <a:srgbClr val="FF0000"/>
                </a:solidFill>
              </a:rPr>
              <a:t> = 0</a:t>
            </a:r>
            <a:endParaRPr lang="en-GB" sz="20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571390" y="5122324"/>
            <a:ext cx="72618" cy="3229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156176" y="4509120"/>
            <a:ext cx="864096" cy="52771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945939" y="5436816"/>
            <a:ext cx="1309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Hidden = </a:t>
            </a:r>
            <a:r>
              <a:rPr lang="en-GB" sz="2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516216" y="5122324"/>
            <a:ext cx="72618" cy="3229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9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758</Words>
  <Application>Microsoft Office PowerPoint</Application>
  <PresentationFormat>On-screen Show (4:3)</PresentationFormat>
  <Paragraphs>111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On the Privacy of Private Browsing</vt:lpstr>
      <vt:lpstr>Introduction</vt:lpstr>
      <vt:lpstr>Threat model</vt:lpstr>
      <vt:lpstr>Summary of attacks</vt:lpstr>
      <vt:lpstr>Local attack – memory inspection</vt:lpstr>
      <vt:lpstr>SQLite Database</vt:lpstr>
      <vt:lpstr>When the browser crashes</vt:lpstr>
      <vt:lpstr>Adding a bookmark (Firefox)</vt:lpstr>
      <vt:lpstr>Adding a bookmark (Chrome)</vt:lpstr>
      <vt:lpstr>Adding a bookmark (Safari)</vt:lpstr>
      <vt:lpstr>Browser extensions</vt:lpstr>
      <vt:lpstr>Firefox extension (proof of concept)</vt:lpstr>
      <vt:lpstr>Addressing the threat of extensions</vt:lpstr>
      <vt:lpstr>Cross mode interference</vt:lpstr>
      <vt:lpstr>Example of cross mode interference</vt:lpstr>
      <vt:lpstr>Remote attacks</vt:lpstr>
      <vt:lpstr>Example: cookie timing attack</vt:lpstr>
      <vt:lpstr>Results (box plots)</vt:lpstr>
      <vt:lpstr>Conclusion</vt:lpstr>
    </vt:vector>
  </TitlesOfParts>
  <Company>Newcastle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Privacy of Private Browsing - A Forensic Approach</dc:title>
  <dc:creator>nfh19</dc:creator>
  <cp:lastModifiedBy>nfh19</cp:lastModifiedBy>
  <cp:revision>212</cp:revision>
  <dcterms:created xsi:type="dcterms:W3CDTF">2013-09-06T12:48:48Z</dcterms:created>
  <dcterms:modified xsi:type="dcterms:W3CDTF">2013-09-11T09:12:23Z</dcterms:modified>
</cp:coreProperties>
</file>