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256" r:id="rId2"/>
    <p:sldId id="257" r:id="rId3"/>
    <p:sldId id="314" r:id="rId4"/>
    <p:sldId id="315" r:id="rId5"/>
    <p:sldId id="258" r:id="rId6"/>
    <p:sldId id="317" r:id="rId7"/>
    <p:sldId id="316" r:id="rId8"/>
    <p:sldId id="273" r:id="rId9"/>
    <p:sldId id="274" r:id="rId10"/>
    <p:sldId id="318" r:id="rId11"/>
    <p:sldId id="319" r:id="rId12"/>
    <p:sldId id="320" r:id="rId13"/>
    <p:sldId id="324" r:id="rId14"/>
    <p:sldId id="321" r:id="rId15"/>
    <p:sldId id="323" r:id="rId16"/>
    <p:sldId id="325" r:id="rId17"/>
    <p:sldId id="326" r:id="rId18"/>
    <p:sldId id="275" r:id="rId19"/>
    <p:sldId id="276" r:id="rId20"/>
    <p:sldId id="278" r:id="rId21"/>
    <p:sldId id="259" r:id="rId22"/>
    <p:sldId id="279" r:id="rId23"/>
    <p:sldId id="284" r:id="rId24"/>
    <p:sldId id="327" r:id="rId25"/>
    <p:sldId id="280" r:id="rId26"/>
    <p:sldId id="281" r:id="rId27"/>
    <p:sldId id="260" r:id="rId28"/>
    <p:sldId id="261" r:id="rId29"/>
    <p:sldId id="262" r:id="rId30"/>
    <p:sldId id="263" r:id="rId31"/>
    <p:sldId id="282" r:id="rId32"/>
    <p:sldId id="283" r:id="rId33"/>
    <p:sldId id="285" r:id="rId34"/>
    <p:sldId id="287" r:id="rId35"/>
    <p:sldId id="288" r:id="rId36"/>
    <p:sldId id="289" r:id="rId37"/>
    <p:sldId id="291" r:id="rId38"/>
    <p:sldId id="292" r:id="rId39"/>
    <p:sldId id="293" r:id="rId40"/>
    <p:sldId id="294" r:id="rId41"/>
    <p:sldId id="295" r:id="rId42"/>
    <p:sldId id="297" r:id="rId43"/>
    <p:sldId id="298" r:id="rId44"/>
    <p:sldId id="296" r:id="rId45"/>
    <p:sldId id="299" r:id="rId46"/>
    <p:sldId id="300" r:id="rId47"/>
    <p:sldId id="301" r:id="rId48"/>
    <p:sldId id="310" r:id="rId49"/>
    <p:sldId id="311" r:id="rId50"/>
    <p:sldId id="312" r:id="rId51"/>
    <p:sldId id="269" r:id="rId52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FE3"/>
    <a:srgbClr val="F2F576"/>
    <a:srgbClr val="EFEF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04" y="-7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772EC-3056-44E1-8EC8-5CF3B8FC6A53}" type="datetimeFigureOut">
              <a:rPr lang="en-GB" smtClean="0"/>
              <a:t>30/04/2013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F1A957-5717-41A6-9024-BA3970E6EF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157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91544-59D1-4E9C-B45B-D95480E897C3}" type="datetimeFigureOut">
              <a:rPr lang="en-GB" smtClean="0"/>
              <a:t>30/04/2013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57B85-071F-47B4-B096-94FA538F8C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378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5581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74583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8629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5337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02765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15912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1350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6673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63324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3056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934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8773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2792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69554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512735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50544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099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90342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5858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893490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20442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844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541065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76143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22645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69554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1278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58589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59767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77837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55456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65181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381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83395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80096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95682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58589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27984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7653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477578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158589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28495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69554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127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74535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53122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9117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66379-78FB-DD4A-B195-6301C0741D3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747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64260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57B85-071F-47B4-B096-94FA538F8CA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603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DD7B5-BECC-41BA-95E2-C2CF5113D4A8}" type="datetime1">
              <a:rPr lang="en-GB" smtClean="0"/>
              <a:t>30/04/2013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4935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2CD384-826D-4BDC-8490-33C0D24A014F}" type="datetime1">
              <a:rPr lang="en-GB" smtClean="0"/>
              <a:t>30/04/2013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322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A0D50-DB3C-436C-A5A8-0A8C1A4ECB83}" type="datetime1">
              <a:rPr lang="en-GB" smtClean="0"/>
              <a:t>30/04/2013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8351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EF721-5C04-47D8-A00A-A7289A03D191}" type="datetime1">
              <a:rPr lang="en-GB" smtClean="0"/>
              <a:t>30/04/2013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540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53902-114C-4863-B0B8-3F5C0716624B}" type="datetime1">
              <a:rPr lang="en-GB" smtClean="0"/>
              <a:t>30/04/2013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16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4D08F-7B41-4602-9429-C26843C02C2F}" type="datetime1">
              <a:rPr lang="en-GB" smtClean="0"/>
              <a:t>30/04/2013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980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68F46-7566-4B8B-8F81-BA57032441C6}" type="datetime1">
              <a:rPr lang="en-GB" smtClean="0"/>
              <a:t>30/04/2013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711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3F04F-F98A-4C72-9977-F91156702B45}" type="datetime1">
              <a:rPr lang="en-GB" smtClean="0"/>
              <a:t>30/04/2013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35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7FA67-D704-4B06-B8E0-E9304E02F58F}" type="datetime1">
              <a:rPr lang="en-GB" smtClean="0"/>
              <a:t>30/04/2013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286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A280-7E69-4E2F-ADDD-FF53792E4ABE}" type="datetime1">
              <a:rPr lang="en-GB" smtClean="0"/>
              <a:t>30/04/2013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3929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8BEF75-E521-4875-AB48-AD9A58C65DF1}" type="datetime1">
              <a:rPr lang="en-GB" smtClean="0"/>
              <a:t>30/04/2013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612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CC208-9192-485E-B1E3-D4353E024BDD}" type="datetime1">
              <a:rPr lang="en-GB" smtClean="0"/>
              <a:t>30/04/2013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9CD28-3685-4761-86A2-649B251FC2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508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1772817"/>
            <a:ext cx="7200800" cy="1512167"/>
          </a:xfrm>
        </p:spPr>
        <p:txBody>
          <a:bodyPr>
            <a:normAutofit/>
          </a:bodyPr>
          <a:lstStyle/>
          <a:p>
            <a:r>
              <a:rPr lang="en-US" dirty="0" smtClean="0"/>
              <a:t>Robust Key Exchange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sz="4200" dirty="0" smtClean="0"/>
              <a:t>Feng Hao</a:t>
            </a:r>
          </a:p>
          <a:p>
            <a:endParaRPr lang="en-GB" dirty="0"/>
          </a:p>
          <a:p>
            <a:r>
              <a:rPr lang="en-GB" sz="3600" dirty="0" smtClean="0"/>
              <a:t>Dependability Group Tech Chat</a:t>
            </a:r>
          </a:p>
          <a:p>
            <a:r>
              <a:rPr lang="en-GB" sz="3600" dirty="0" smtClean="0"/>
              <a:t>12 Feb, 2013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04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so difficult?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nature of security research</a:t>
            </a:r>
          </a:p>
          <a:p>
            <a:r>
              <a:rPr lang="en-US" dirty="0" smtClean="0"/>
              <a:t>Dealing with an unpredictable enemy</a:t>
            </a:r>
          </a:p>
          <a:p>
            <a:r>
              <a:rPr lang="en-US" dirty="0" smtClean="0"/>
              <a:t>It’s like building a castle</a:t>
            </a:r>
          </a:p>
          <a:p>
            <a:pPr lvl="1"/>
            <a:r>
              <a:rPr lang="en-US" dirty="0" smtClean="0"/>
              <a:t>Attacker only needs to find one weak entry to break 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4751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contributions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Designed two AKE protocols</a:t>
            </a:r>
          </a:p>
          <a:p>
            <a:pPr lvl="1"/>
            <a:r>
              <a:rPr lang="en-GB" dirty="0" smtClean="0"/>
              <a:t>J-PAKE (Hao, Ryan, SPW’08) 	</a:t>
            </a:r>
            <a:r>
              <a:rPr lang="en-GB" dirty="0" smtClean="0">
                <a:solidFill>
                  <a:srgbClr val="FF0000"/>
                </a:solidFill>
              </a:rPr>
              <a:t>Not broken</a:t>
            </a:r>
          </a:p>
          <a:p>
            <a:pPr lvl="1"/>
            <a:r>
              <a:rPr lang="en-GB" dirty="0" smtClean="0"/>
              <a:t>YAK (Hao, FC’10)			</a:t>
            </a:r>
            <a:r>
              <a:rPr lang="en-GB" dirty="0" smtClean="0">
                <a:solidFill>
                  <a:srgbClr val="FF0000"/>
                </a:solidFill>
              </a:rPr>
              <a:t>Not broken</a:t>
            </a:r>
          </a:p>
          <a:p>
            <a:r>
              <a:rPr lang="en-GB" dirty="0" smtClean="0"/>
              <a:t>Meanwhile, we have broken several others’ protocols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968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design approach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Simplicity</a:t>
            </a:r>
            <a:r>
              <a:rPr lang="en-GB" dirty="0" smtClean="0"/>
              <a:t> principle</a:t>
            </a:r>
          </a:p>
          <a:p>
            <a:pPr lvl="1"/>
            <a:r>
              <a:rPr lang="en-GB" dirty="0" smtClean="0"/>
              <a:t>Make it as simple as possible but not more</a:t>
            </a:r>
          </a:p>
          <a:p>
            <a:r>
              <a:rPr lang="en-GB" b="1" dirty="0" smtClean="0"/>
              <a:t>Anderson-Needham 6</a:t>
            </a:r>
            <a:r>
              <a:rPr lang="en-GB" b="1" baseline="30000" dirty="0" smtClean="0"/>
              <a:t>th</a:t>
            </a:r>
            <a:r>
              <a:rPr lang="en-GB" b="1" dirty="0" smtClean="0"/>
              <a:t> </a:t>
            </a:r>
            <a:r>
              <a:rPr lang="en-GB" dirty="0" smtClean="0"/>
              <a:t>principle (1995)</a:t>
            </a:r>
          </a:p>
          <a:p>
            <a:pPr lvl="1"/>
            <a:r>
              <a:rPr lang="en-GB" dirty="0" smtClean="0"/>
              <a:t>“</a:t>
            </a:r>
            <a:r>
              <a:rPr lang="en-GB" i="1" dirty="0" smtClean="0"/>
              <a:t>Do not assume that a message you receive has a particular form (such as g</a:t>
            </a:r>
            <a:r>
              <a:rPr lang="en-GB" i="1" baseline="30000" dirty="0" smtClean="0"/>
              <a:t>r</a:t>
            </a:r>
            <a:r>
              <a:rPr lang="en-GB" i="1" dirty="0" smtClean="0"/>
              <a:t> for known r) unless you can check this</a:t>
            </a:r>
            <a:r>
              <a:rPr lang="en-GB" dirty="0" smtClean="0"/>
              <a:t>” </a:t>
            </a:r>
            <a:endParaRPr lang="en-GB" i="1" dirty="0" smtClean="0"/>
          </a:p>
          <a:p>
            <a:pPr lvl="1"/>
            <a:r>
              <a:rPr lang="en-GB" dirty="0" smtClean="0"/>
              <a:t>Require using Zero Knowledge Proofs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0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Importance of Zero Knowledge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ZKP forces participants to strictly follow protocol specification</a:t>
            </a:r>
          </a:p>
          <a:p>
            <a:r>
              <a:rPr lang="en-US" dirty="0" smtClean="0"/>
              <a:t>Extremely important in multi/two-party secure computation problems</a:t>
            </a:r>
          </a:p>
          <a:p>
            <a:r>
              <a:rPr lang="en-US" dirty="0" smtClean="0"/>
              <a:t>Universally agreed by the security community</a:t>
            </a:r>
          </a:p>
          <a:p>
            <a:r>
              <a:rPr lang="en-US" dirty="0" smtClean="0"/>
              <a:t>But ZKP not used in past AKE protocols, why?</a:t>
            </a:r>
          </a:p>
          <a:p>
            <a:pPr lvl="1"/>
            <a:r>
              <a:rPr lang="en-US" dirty="0" smtClean="0"/>
              <a:t>Isn’t key exchange a two-party secure computation problem 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27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devil of efficiency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ZKP widely considered too expensive!</a:t>
            </a:r>
          </a:p>
          <a:p>
            <a:r>
              <a:rPr lang="en-GB" dirty="0" smtClean="0"/>
              <a:t>Nearly all researchers have chosen to discard it to optimize efficiency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i="1" dirty="0" smtClean="0"/>
              <a:t>Optimisation </a:t>
            </a:r>
            <a:r>
              <a:rPr lang="en-GB" i="1" dirty="0"/>
              <a:t>is the process </a:t>
            </a:r>
            <a:r>
              <a:rPr lang="en-GB" i="1" dirty="0" smtClean="0"/>
              <a:t>of taking </a:t>
            </a:r>
            <a:r>
              <a:rPr lang="en-GB" i="1" dirty="0"/>
              <a:t>something that works and replacing it with something that almost works</a:t>
            </a:r>
            <a:r>
              <a:rPr lang="en-GB" i="1" dirty="0" smtClean="0"/>
              <a:t>, but </a:t>
            </a:r>
            <a:r>
              <a:rPr lang="en-GB" i="1" dirty="0"/>
              <a:t>is </a:t>
            </a:r>
            <a:r>
              <a:rPr lang="en-GB" i="1" dirty="0" smtClean="0"/>
              <a:t>cheaper</a:t>
            </a:r>
            <a:r>
              <a:rPr lang="en-GB" dirty="0" smtClean="0"/>
              <a:t>”</a:t>
            </a:r>
          </a:p>
          <a:p>
            <a:pPr marL="0" indent="0" algn="r">
              <a:buNone/>
            </a:pPr>
            <a:r>
              <a:rPr lang="en-GB" dirty="0" smtClean="0"/>
              <a:t>- Roger Needham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Efficiency and Security </a:t>
            </a:r>
            <a:r>
              <a:rPr lang="en-US" dirty="0"/>
              <a:t>C</a:t>
            </a:r>
            <a:r>
              <a:rPr lang="en-US" dirty="0" smtClean="0"/>
              <a:t>an </a:t>
            </a:r>
            <a:r>
              <a:rPr lang="en-US" dirty="0"/>
              <a:t>C</a:t>
            </a:r>
            <a:r>
              <a:rPr lang="en-US" dirty="0" smtClean="0"/>
              <a:t>o-exit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don’t discard ZKPs (we value the </a:t>
            </a:r>
            <a:r>
              <a:rPr lang="en-US" smtClean="0"/>
              <a:t>6</a:t>
            </a:r>
            <a:r>
              <a:rPr lang="en-US" baseline="30000" smtClean="0"/>
              <a:t>th </a:t>
            </a:r>
            <a:r>
              <a:rPr lang="en-US" smtClean="0"/>
              <a:t>P)</a:t>
            </a:r>
            <a:endParaRPr lang="en-US" dirty="0" smtClean="0"/>
          </a:p>
          <a:p>
            <a:r>
              <a:rPr lang="en-US" dirty="0" smtClean="0"/>
              <a:t>Instead, we use novel techniques to minimize the number of ZKPs, so the protocol is still efficient overall.</a:t>
            </a:r>
          </a:p>
          <a:p>
            <a:r>
              <a:rPr lang="en-US" dirty="0" smtClean="0"/>
              <a:t>J-PAKE: password-based AKE</a:t>
            </a:r>
          </a:p>
          <a:p>
            <a:pPr lvl="1"/>
            <a:r>
              <a:rPr lang="en-US" dirty="0" smtClean="0"/>
              <a:t>Comparable to the most efficient but more robust</a:t>
            </a:r>
          </a:p>
          <a:p>
            <a:r>
              <a:rPr lang="en-US" dirty="0" smtClean="0"/>
              <a:t>YAK: public key based AKE</a:t>
            </a:r>
          </a:p>
          <a:p>
            <a:pPr lvl="1"/>
            <a:r>
              <a:rPr lang="en-US" dirty="0" smtClean="0"/>
              <a:t>Comparable to the most efficient but more robust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83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J-PAKE and YAK are really the simplest we can achieve under the 6</a:t>
            </a:r>
            <a:r>
              <a:rPr lang="en-US" baseline="30000" dirty="0" smtClean="0"/>
              <a:t>th</a:t>
            </a:r>
            <a:r>
              <a:rPr lang="en-US" dirty="0" smtClean="0"/>
              <a:t> principle</a:t>
            </a:r>
          </a:p>
          <a:p>
            <a:r>
              <a:rPr lang="en-US" dirty="0" smtClean="0"/>
              <a:t>Difficult to envision any improvement in this regard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254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far only half of the story</a:t>
            </a:r>
            <a:endParaRPr lang="en-US" dirty="0"/>
          </a:p>
        </p:txBody>
      </p:sp>
      <p:pic>
        <p:nvPicPr>
          <p:cNvPr id="1026" name="Picture 2" descr="https://encrypted-tbn0.gstatic.com/images?q=tbn:ANd9GcSTXBrN-QCwrR7yHu1_XYenpDh4Ps1NlZOnPzT2Gil5SKLes4y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636912"/>
            <a:ext cx="4032448" cy="2783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77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other half of story: formal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Aim: provable security</a:t>
            </a:r>
          </a:p>
          <a:p>
            <a:r>
              <a:rPr lang="en-US" dirty="0" smtClean="0"/>
              <a:t>Three components in provable security</a:t>
            </a:r>
          </a:p>
          <a:p>
            <a:pPr lvl="1"/>
            <a:r>
              <a:rPr lang="en-US" dirty="0" smtClean="0"/>
              <a:t>Formal security definition</a:t>
            </a:r>
          </a:p>
          <a:p>
            <a:pPr lvl="1"/>
            <a:r>
              <a:rPr lang="en-US" dirty="0" smtClean="0"/>
              <a:t>Formal adversarial model</a:t>
            </a:r>
          </a:p>
          <a:p>
            <a:pPr lvl="1"/>
            <a:r>
              <a:rPr lang="en-US" dirty="0" smtClean="0"/>
              <a:t>Formal security proofs</a:t>
            </a:r>
          </a:p>
          <a:p>
            <a:r>
              <a:rPr lang="en-US" dirty="0" smtClean="0"/>
              <a:t>Nowadays, almost every protocol claims to have been “formally proven secure”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548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Harsh reality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“provably secure” protocols eventually prove to be insecure</a:t>
            </a:r>
          </a:p>
          <a:p>
            <a:pPr lvl="1"/>
            <a:r>
              <a:rPr lang="en-US" dirty="0" smtClean="0"/>
              <a:t>In fact we have broken a few ourselves</a:t>
            </a:r>
          </a:p>
          <a:p>
            <a:r>
              <a:rPr lang="en-US" dirty="0" smtClean="0"/>
              <a:t>What’s going 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87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EPSRC First Grant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talk is based on the following grant: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   “</a:t>
            </a:r>
            <a:r>
              <a:rPr lang="en-GB" dirty="0" smtClean="0">
                <a:solidFill>
                  <a:srgbClr val="0000FF"/>
                </a:solidFill>
              </a:rPr>
              <a:t>Bridging Theory and Practice in Key Exchange     </a:t>
            </a:r>
          </a:p>
          <a:p>
            <a:pPr marL="0" indent="0">
              <a:buNone/>
            </a:pPr>
            <a:r>
              <a:rPr lang="en-GB" dirty="0">
                <a:solidFill>
                  <a:srgbClr val="0000FF"/>
                </a:solidFill>
              </a:rPr>
              <a:t> </a:t>
            </a:r>
            <a:r>
              <a:rPr lang="en-GB" dirty="0" smtClean="0">
                <a:solidFill>
                  <a:srgbClr val="0000FF"/>
                </a:solidFill>
              </a:rPr>
              <a:t>  Protocols</a:t>
            </a:r>
            <a:r>
              <a:rPr lang="en-GB" dirty="0" smtClean="0"/>
              <a:t>”, </a:t>
            </a:r>
            <a:r>
              <a:rPr lang="en-GB" dirty="0"/>
              <a:t>PI (Feng Hao), EPSRC </a:t>
            </a:r>
            <a:r>
              <a:rPr lang="en-GB" dirty="0" smtClean="0"/>
              <a:t>First Grant, 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2012-2014.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37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role of security proofs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Do we need rigorous definition and proofs?</a:t>
            </a:r>
          </a:p>
          <a:p>
            <a:pPr lvl="1"/>
            <a:r>
              <a:rPr lang="en-GB" dirty="0" smtClean="0"/>
              <a:t>Absolutely. This applies to any science and engineering discipline.</a:t>
            </a:r>
          </a:p>
          <a:p>
            <a:r>
              <a:rPr lang="en-GB" dirty="0" smtClean="0"/>
              <a:t>But not good enough, the proofs must be constructed within “a formal model”</a:t>
            </a:r>
          </a:p>
          <a:p>
            <a:pPr lvl="1"/>
            <a:r>
              <a:rPr lang="en-GB" dirty="0" smtClean="0"/>
              <a:t>OK, but which model?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5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Existing formal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Password-based </a:t>
            </a:r>
            <a:r>
              <a:rPr lang="en-GB" dirty="0" smtClean="0"/>
              <a:t>AKE</a:t>
            </a:r>
          </a:p>
          <a:p>
            <a:pPr lvl="1"/>
            <a:r>
              <a:rPr lang="en-GB" dirty="0" err="1" smtClean="0"/>
              <a:t>Bellare</a:t>
            </a:r>
            <a:r>
              <a:rPr lang="en-GB" dirty="0" err="1"/>
              <a:t>-</a:t>
            </a:r>
            <a:r>
              <a:rPr lang="en-GB" dirty="0" err="1" smtClean="0"/>
              <a:t>Pointchevel</a:t>
            </a:r>
            <a:r>
              <a:rPr lang="en-GB" dirty="0" err="1"/>
              <a:t>-</a:t>
            </a:r>
            <a:r>
              <a:rPr lang="en-GB" dirty="0" err="1" smtClean="0"/>
              <a:t>Rogaway</a:t>
            </a:r>
            <a:r>
              <a:rPr lang="en-GB" dirty="0"/>
              <a:t>	</a:t>
            </a:r>
            <a:r>
              <a:rPr lang="en-GB" dirty="0" smtClean="0"/>
              <a:t>Eurocrypt’00	Cited by 833</a:t>
            </a:r>
          </a:p>
          <a:p>
            <a:pPr lvl="1"/>
            <a:r>
              <a:rPr lang="en-GB" dirty="0" err="1" smtClean="0"/>
              <a:t>Abdalla-Pointcheval</a:t>
            </a:r>
            <a:r>
              <a:rPr lang="en-GB" dirty="0"/>
              <a:t>	</a:t>
            </a:r>
            <a:r>
              <a:rPr lang="en-GB" dirty="0" smtClean="0"/>
              <a:t>	RSA’05		Cited by 144</a:t>
            </a:r>
          </a:p>
          <a:p>
            <a:pPr lvl="1"/>
            <a:r>
              <a:rPr lang="en-GB" dirty="0" smtClean="0"/>
              <a:t>Katz-</a:t>
            </a:r>
            <a:r>
              <a:rPr lang="en-GB" dirty="0" err="1" smtClean="0"/>
              <a:t>Ostrovsky</a:t>
            </a:r>
            <a:r>
              <a:rPr lang="en-GB" dirty="0" smtClean="0"/>
              <a:t>-Yung		Eurocrypt’01	Cited by 279</a:t>
            </a:r>
          </a:p>
          <a:p>
            <a:pPr lvl="1"/>
            <a:r>
              <a:rPr lang="en-GB" dirty="0" smtClean="0"/>
              <a:t>Jiang-Gong			SAC’04		Cited by 37</a:t>
            </a:r>
          </a:p>
          <a:p>
            <a:pPr lvl="1"/>
            <a:r>
              <a:rPr lang="en-GB" dirty="0" err="1" smtClean="0"/>
              <a:t>Gennaro-Lindell</a:t>
            </a:r>
            <a:r>
              <a:rPr lang="en-GB" dirty="0"/>
              <a:t>	</a:t>
            </a:r>
            <a:r>
              <a:rPr lang="en-GB" dirty="0" smtClean="0"/>
              <a:t>		Eurocrypt’03	Cited by 128</a:t>
            </a:r>
          </a:p>
          <a:p>
            <a:r>
              <a:rPr lang="en-GB" dirty="0" smtClean="0"/>
              <a:t>PKI-based AKE</a:t>
            </a:r>
          </a:p>
          <a:p>
            <a:pPr lvl="1"/>
            <a:r>
              <a:rPr lang="en-GB" dirty="0" err="1" smtClean="0"/>
              <a:t>Cannetti-Kcrawczyk</a:t>
            </a:r>
            <a:r>
              <a:rPr lang="en-GB" dirty="0" smtClean="0"/>
              <a:t>		Eurocrypt’01	Cited by 668</a:t>
            </a:r>
          </a:p>
          <a:p>
            <a:pPr lvl="1"/>
            <a:r>
              <a:rPr lang="en-GB" dirty="0" err="1" smtClean="0"/>
              <a:t>LaMacchia-Lauter-Mityagin</a:t>
            </a:r>
            <a:r>
              <a:rPr lang="en-GB" dirty="0" smtClean="0"/>
              <a:t>		ProvSec’07	Cited by 170</a:t>
            </a:r>
          </a:p>
          <a:p>
            <a:pPr lvl="1"/>
            <a:r>
              <a:rPr lang="en-GB" dirty="0" err="1" smtClean="0"/>
              <a:t>Kcrawczyk</a:t>
            </a:r>
            <a:r>
              <a:rPr lang="en-GB" dirty="0" smtClean="0"/>
              <a:t>				Crypto’05	Cited by 289</a:t>
            </a:r>
          </a:p>
          <a:p>
            <a:r>
              <a:rPr lang="en-GB" dirty="0"/>
              <a:t>Multi-factor based AKE</a:t>
            </a:r>
          </a:p>
          <a:p>
            <a:pPr lvl="1"/>
            <a:r>
              <a:rPr lang="en-GB" dirty="0" err="1"/>
              <a:t>Pointcheval</a:t>
            </a:r>
            <a:r>
              <a:rPr lang="en-GB" dirty="0"/>
              <a:t>-Zimmer		ACNS’08		Cited by 15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2600" dirty="0" smtClean="0"/>
              <a:t>* Citation data from Google Scholar (8 July, 2012)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013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Which is the “right” model?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question first raised by two professors: </a:t>
            </a:r>
            <a:r>
              <a:rPr lang="en-GB" dirty="0" err="1" smtClean="0"/>
              <a:t>Menezes</a:t>
            </a:r>
            <a:r>
              <a:rPr lang="en-GB" dirty="0" smtClean="0"/>
              <a:t> and </a:t>
            </a:r>
            <a:r>
              <a:rPr lang="en-GB" dirty="0" err="1" smtClean="0"/>
              <a:t>Koblitz</a:t>
            </a:r>
            <a:r>
              <a:rPr lang="en-GB" dirty="0"/>
              <a:t> </a:t>
            </a:r>
            <a:endParaRPr lang="en-GB" dirty="0" smtClean="0"/>
          </a:p>
          <a:p>
            <a:pPr lvl="1"/>
            <a:r>
              <a:rPr lang="en-GB" dirty="0"/>
              <a:t>S</a:t>
            </a:r>
            <a:r>
              <a:rPr lang="en-GB" dirty="0" smtClean="0"/>
              <a:t>ee “The </a:t>
            </a:r>
            <a:r>
              <a:rPr lang="en-GB" dirty="0"/>
              <a:t>uneasy relationship between mathematics and </a:t>
            </a:r>
            <a:r>
              <a:rPr lang="en-GB" dirty="0" smtClean="0"/>
              <a:t>cryptography” (AMS’07)</a:t>
            </a:r>
          </a:p>
          <a:p>
            <a:r>
              <a:rPr lang="en-GB" dirty="0" smtClean="0"/>
              <a:t>Surprisingly, no answer even today</a:t>
            </a:r>
          </a:p>
          <a:p>
            <a:r>
              <a:rPr lang="en-GB" dirty="0" smtClean="0"/>
              <a:t>Every model claims to be the “right” one.</a:t>
            </a:r>
          </a:p>
          <a:p>
            <a:pPr lvl="1"/>
            <a:r>
              <a:rPr lang="en-GB" dirty="0" smtClean="0"/>
              <a:t>But that cannot be right.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33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 criterion of truth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Fortunately, each model comes with a concrete example of a practical protocol.</a:t>
            </a:r>
          </a:p>
          <a:p>
            <a:r>
              <a:rPr lang="en-GB" dirty="0" smtClean="0"/>
              <a:t>Hence,</a:t>
            </a:r>
          </a:p>
          <a:p>
            <a:endParaRPr lang="en-GB" i="1" dirty="0"/>
          </a:p>
          <a:p>
            <a:pPr marL="0" indent="0">
              <a:buNone/>
            </a:pPr>
            <a:r>
              <a:rPr lang="en-GB" i="1" dirty="0" smtClean="0"/>
              <a:t>    </a:t>
            </a:r>
            <a:r>
              <a:rPr lang="en-GB" i="1" dirty="0"/>
              <a:t>We take “</a:t>
            </a:r>
            <a:r>
              <a:rPr lang="en-GB" i="1" dirty="0">
                <a:solidFill>
                  <a:srgbClr val="FF0000"/>
                </a:solidFill>
              </a:rPr>
              <a:t>practice</a:t>
            </a:r>
            <a:r>
              <a:rPr lang="en-GB" i="1" dirty="0"/>
              <a:t>” as one and the only one</a:t>
            </a:r>
          </a:p>
          <a:p>
            <a:pPr marL="0" indent="0">
              <a:buNone/>
            </a:pPr>
            <a:r>
              <a:rPr lang="en-GB" i="1" dirty="0"/>
              <a:t>    criterion to evaluate the truth of a theory.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65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Basic intuition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right </a:t>
            </a:r>
            <a:r>
              <a:rPr lang="en-GB" b="1" dirty="0" smtClean="0"/>
              <a:t>theoretical</a:t>
            </a:r>
            <a:r>
              <a:rPr lang="en-GB" dirty="0" smtClean="0"/>
              <a:t> model should give right </a:t>
            </a:r>
            <a:r>
              <a:rPr lang="en-GB" b="1" dirty="0" smtClean="0"/>
              <a:t>practical</a:t>
            </a:r>
            <a:r>
              <a:rPr lang="en-GB" dirty="0" smtClean="0"/>
              <a:t> results.</a:t>
            </a:r>
          </a:p>
          <a:p>
            <a:r>
              <a:rPr lang="en-GB" dirty="0" smtClean="0"/>
              <a:t>If not, the model </a:t>
            </a:r>
            <a:r>
              <a:rPr lang="en-GB" smtClean="0"/>
              <a:t>may not be “right</a:t>
            </a:r>
            <a:r>
              <a:rPr lang="en-GB" dirty="0" smtClean="0"/>
              <a:t>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3649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 study 1: Password based AKE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Authenticated key exchange based on a shared password without any PKI</a:t>
            </a:r>
          </a:p>
          <a:p>
            <a:r>
              <a:rPr lang="en-GB" dirty="0"/>
              <a:t>Also known as </a:t>
            </a:r>
            <a:r>
              <a:rPr lang="en-GB" dirty="0" smtClean="0"/>
              <a:t>PAKE</a:t>
            </a:r>
          </a:p>
          <a:p>
            <a:r>
              <a:rPr lang="en-GB" dirty="0" smtClean="0"/>
              <a:t>The first PAKE protocol is called EKE</a:t>
            </a:r>
          </a:p>
          <a:p>
            <a:r>
              <a:rPr lang="en-GB" dirty="0" smtClean="0"/>
              <a:t>Designed by </a:t>
            </a:r>
            <a:r>
              <a:rPr lang="en-GB" dirty="0" err="1" smtClean="0"/>
              <a:t>Bellovin</a:t>
            </a:r>
            <a:r>
              <a:rPr lang="en-GB" dirty="0" smtClean="0"/>
              <a:t> and </a:t>
            </a:r>
            <a:r>
              <a:rPr lang="en-GB" dirty="0" err="1" smtClean="0"/>
              <a:t>Merrit</a:t>
            </a:r>
            <a:r>
              <a:rPr lang="en-GB" dirty="0" smtClean="0"/>
              <a:t> in 1992.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53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Encrypted Key Exchange (1992)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55576" y="1916832"/>
            <a:ext cx="2736304" cy="2664296"/>
          </a:xfrm>
          <a:prstGeom prst="rect">
            <a:avLst/>
          </a:prstGeom>
          <a:solidFill>
            <a:srgbClr val="F2F57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580112" y="1916832"/>
            <a:ext cx="2736304" cy="2664296"/>
          </a:xfrm>
          <a:prstGeom prst="rect">
            <a:avLst/>
          </a:prstGeom>
          <a:solidFill>
            <a:srgbClr val="F2F57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004048" y="278092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3491880" y="3789040"/>
            <a:ext cx="5676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91880" y="2780928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004048" y="3789040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995936" y="2492896"/>
            <a:ext cx="1080120" cy="648072"/>
          </a:xfrm>
          <a:prstGeom prst="rect">
            <a:avLst/>
          </a:prstGeom>
          <a:solidFill>
            <a:srgbClr val="FEFFE3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</a:rPr>
              <a:t>E</a:t>
            </a:r>
            <a:r>
              <a:rPr lang="en-US" sz="2400" baseline="-25000" dirty="0" err="1">
                <a:solidFill>
                  <a:schemeClr val="tx1"/>
                </a:solidFill>
              </a:rPr>
              <a:t>s</a:t>
            </a:r>
            <a:r>
              <a:rPr lang="en-US" sz="2400" dirty="0" smtClean="0">
                <a:solidFill>
                  <a:schemeClr val="tx1"/>
                </a:solidFill>
              </a:rPr>
              <a:t>(A)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95936" y="3429000"/>
            <a:ext cx="1080120" cy="648072"/>
          </a:xfrm>
          <a:prstGeom prst="rect">
            <a:avLst/>
          </a:prstGeom>
          <a:solidFill>
            <a:srgbClr val="FEFFE3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E</a:t>
            </a:r>
            <a:r>
              <a:rPr lang="en-US" sz="2400" baseline="-25000" dirty="0" err="1">
                <a:solidFill>
                  <a:schemeClr val="tx1"/>
                </a:solidFill>
              </a:rPr>
              <a:t>s</a:t>
            </a:r>
            <a:r>
              <a:rPr lang="en-US" sz="2400" dirty="0" smtClean="0">
                <a:solidFill>
                  <a:schemeClr val="tx1"/>
                </a:solidFill>
              </a:rPr>
              <a:t>(B)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43919" y="1844824"/>
            <a:ext cx="10558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</a:t>
            </a:r>
            <a:r>
              <a:rPr lang="en-US" sz="2800" dirty="0" smtClean="0"/>
              <a:t>, g, p</a:t>
            </a:r>
            <a:endParaRPr lang="en-US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228184" y="1844824"/>
            <a:ext cx="10725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b, g, p</a:t>
            </a:r>
            <a:endParaRPr lang="en-US" sz="2800" dirty="0"/>
          </a:p>
        </p:txBody>
      </p:sp>
      <p:sp>
        <p:nvSpPr>
          <p:cNvPr id="19" name="TextBox 18"/>
          <p:cNvSpPr txBox="1"/>
          <p:nvPr/>
        </p:nvSpPr>
        <p:spPr>
          <a:xfrm>
            <a:off x="1115616" y="2401724"/>
            <a:ext cx="20904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 = </a:t>
            </a:r>
            <a:r>
              <a:rPr lang="en-US" sz="2800" dirty="0" err="1" smtClean="0"/>
              <a:t>g</a:t>
            </a:r>
            <a:r>
              <a:rPr lang="en-US" sz="2800" baseline="30000" dirty="0" err="1" smtClean="0"/>
              <a:t>a</a:t>
            </a:r>
            <a:r>
              <a:rPr lang="en-US" sz="2800" dirty="0" smtClean="0"/>
              <a:t> mod p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5937898" y="2276872"/>
            <a:ext cx="2031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</a:t>
            </a:r>
            <a:r>
              <a:rPr lang="en-US" sz="2800" dirty="0" smtClean="0"/>
              <a:t> = </a:t>
            </a:r>
            <a:r>
              <a:rPr lang="en-US" sz="2800" dirty="0" err="1" smtClean="0"/>
              <a:t>g</a:t>
            </a:r>
            <a:r>
              <a:rPr lang="en-US" sz="2800" baseline="30000" dirty="0" err="1"/>
              <a:t>b</a:t>
            </a:r>
            <a:r>
              <a:rPr lang="en-US" sz="2800" dirty="0" smtClean="0"/>
              <a:t> mod p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1115616" y="3409836"/>
            <a:ext cx="211351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K</a:t>
            </a:r>
            <a:r>
              <a:rPr lang="en-US" sz="2800" dirty="0" smtClean="0"/>
              <a:t> = B</a:t>
            </a:r>
            <a:r>
              <a:rPr lang="en-US" sz="2800" baseline="30000" dirty="0"/>
              <a:t>a</a:t>
            </a:r>
            <a:r>
              <a:rPr lang="en-US" sz="2800" dirty="0" smtClean="0"/>
              <a:t> mod p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= g</a:t>
            </a:r>
            <a:r>
              <a:rPr lang="en-US" sz="2800" baseline="30000" dirty="0" smtClean="0"/>
              <a:t>ab</a:t>
            </a:r>
            <a:r>
              <a:rPr lang="en-US" sz="2800" dirty="0" smtClean="0"/>
              <a:t> </a:t>
            </a:r>
            <a:r>
              <a:rPr lang="en-US" sz="2800" dirty="0"/>
              <a:t>mod 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68144" y="3356992"/>
            <a:ext cx="211351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K</a:t>
            </a:r>
            <a:r>
              <a:rPr lang="en-US" sz="2800" dirty="0" smtClean="0"/>
              <a:t> = </a:t>
            </a:r>
            <a:r>
              <a:rPr lang="en-US" sz="2800" dirty="0" err="1" smtClean="0"/>
              <a:t>A</a:t>
            </a:r>
            <a:r>
              <a:rPr lang="en-US" sz="2800" baseline="30000" dirty="0" err="1"/>
              <a:t>b</a:t>
            </a:r>
            <a:r>
              <a:rPr lang="en-US" sz="2800" dirty="0" smtClean="0"/>
              <a:t> mod p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= g</a:t>
            </a:r>
            <a:r>
              <a:rPr lang="en-US" sz="2800" baseline="30000" dirty="0" smtClean="0"/>
              <a:t>ab</a:t>
            </a:r>
            <a:r>
              <a:rPr lang="en-US" sz="2800" dirty="0" smtClean="0"/>
              <a:t> </a:t>
            </a:r>
            <a:r>
              <a:rPr lang="en-US" sz="2800" dirty="0"/>
              <a:t>mod p</a:t>
            </a:r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395536" y="4797152"/>
            <a:ext cx="8352928" cy="1540768"/>
          </a:xfrm>
        </p:spPr>
        <p:txBody>
          <a:bodyPr>
            <a:normAutofit/>
          </a:bodyPr>
          <a:lstStyle/>
          <a:p>
            <a:r>
              <a:rPr lang="en-GB" dirty="0" smtClean="0"/>
              <a:t>A known weakness: the exchanged items leak password info to a passive attacker (Jaspan’96)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331640" y="1340768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Alice (s)</a:t>
            </a:r>
            <a:endParaRPr lang="en-GB" sz="3200" dirty="0"/>
          </a:p>
        </p:txBody>
      </p:sp>
      <p:sp>
        <p:nvSpPr>
          <p:cNvPr id="21" name="TextBox 20"/>
          <p:cNvSpPr txBox="1"/>
          <p:nvPr/>
        </p:nvSpPr>
        <p:spPr>
          <a:xfrm>
            <a:off x="6228184" y="1332057"/>
            <a:ext cx="13436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Bob (s)</a:t>
            </a:r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317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However, EKE is “provably secure”</a:t>
            </a:r>
            <a:endParaRPr lang="en-GB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GB" dirty="0" err="1" smtClean="0"/>
              <a:t>Bellare-Pointcheval-Rogaway</a:t>
            </a:r>
            <a:r>
              <a:rPr lang="en-GB" dirty="0"/>
              <a:t> </a:t>
            </a:r>
            <a:r>
              <a:rPr lang="en-GB" dirty="0" smtClean="0"/>
              <a:t>formally proved that EKE is “provably secure” (Eurocrypt’00)</a:t>
            </a:r>
          </a:p>
          <a:p>
            <a:r>
              <a:rPr lang="en-GB" dirty="0" smtClean="0"/>
              <a:t>That conclusion clearly contradicts the known information leakage problem.</a:t>
            </a:r>
          </a:p>
          <a:p>
            <a:r>
              <a:rPr lang="en-GB" dirty="0" smtClean="0"/>
              <a:t>What’s going on?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83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Implicit assumption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Bellare-Pointcheval-Rogaway</a:t>
            </a:r>
            <a:r>
              <a:rPr lang="en-GB" dirty="0" smtClean="0"/>
              <a:t> define a formal “ideal cipher” model.</a:t>
            </a:r>
          </a:p>
          <a:p>
            <a:r>
              <a:rPr lang="en-GB" dirty="0" smtClean="0"/>
              <a:t>The ideal cipher is assumed never to leak any info even when using a low-entropy key.</a:t>
            </a:r>
          </a:p>
          <a:p>
            <a:r>
              <a:rPr lang="en-GB" dirty="0" smtClean="0"/>
              <a:t>What exactly is this cipher? (Boyd, 2003)</a:t>
            </a:r>
          </a:p>
          <a:p>
            <a:pPr lvl="1"/>
            <a:r>
              <a:rPr lang="en-GB" dirty="0" smtClean="0"/>
              <a:t>Not defined in the [BPR00] paper.</a:t>
            </a:r>
          </a:p>
          <a:p>
            <a:pPr lvl="1"/>
            <a:r>
              <a:rPr lang="en-GB" dirty="0" smtClean="0"/>
              <a:t>No one really knows.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78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Others examples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Several PAKE protocols claim provably secure under “standard” models (no idealized functions)</a:t>
            </a:r>
          </a:p>
          <a:p>
            <a:pPr lvl="1"/>
            <a:r>
              <a:rPr lang="en-GB" dirty="0"/>
              <a:t>Katz-</a:t>
            </a:r>
            <a:r>
              <a:rPr lang="en-GB" dirty="0" err="1"/>
              <a:t>Ostrovsky</a:t>
            </a:r>
            <a:r>
              <a:rPr lang="en-GB" dirty="0"/>
              <a:t>-Yung (Eurocrpt’01</a:t>
            </a:r>
            <a:r>
              <a:rPr lang="en-GB" dirty="0" smtClean="0"/>
              <a:t>)</a:t>
            </a:r>
          </a:p>
          <a:p>
            <a:pPr lvl="1"/>
            <a:r>
              <a:rPr lang="en-GB" dirty="0" err="1"/>
              <a:t>Gennaro-Lindell</a:t>
            </a:r>
            <a:r>
              <a:rPr lang="en-GB" dirty="0"/>
              <a:t> (Eurocrypt’03</a:t>
            </a:r>
            <a:r>
              <a:rPr lang="en-GB" dirty="0" smtClean="0"/>
              <a:t>)</a:t>
            </a:r>
          </a:p>
          <a:p>
            <a:pPr lvl="1"/>
            <a:r>
              <a:rPr lang="en-GB" dirty="0"/>
              <a:t>Jiang-Gong (SAC’04</a:t>
            </a:r>
            <a:r>
              <a:rPr lang="en-GB" dirty="0" smtClean="0"/>
              <a:t>)</a:t>
            </a:r>
          </a:p>
          <a:p>
            <a:pPr lvl="1"/>
            <a:r>
              <a:rPr lang="en-GB" dirty="0" err="1" smtClean="0"/>
              <a:t>Abdalla-Poincheval</a:t>
            </a:r>
            <a:r>
              <a:rPr lang="en-GB" dirty="0" smtClean="0"/>
              <a:t> (RSA’05)</a:t>
            </a:r>
          </a:p>
          <a:p>
            <a:r>
              <a:rPr lang="en-GB" dirty="0" smtClean="0"/>
              <a:t>“Provably secure” without idealized functions</a:t>
            </a:r>
          </a:p>
          <a:p>
            <a:pPr lvl="1"/>
            <a:r>
              <a:rPr lang="en-GB" dirty="0" smtClean="0"/>
              <a:t>Sounds perfect in theory</a:t>
            </a:r>
          </a:p>
          <a:p>
            <a:pPr lvl="1"/>
            <a:r>
              <a:rPr lang="en-GB" dirty="0" smtClean="0"/>
              <a:t>How about in practice?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92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 record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7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“Cryptanalysis of the Dragonfly Key Exchange Protocol”</a:t>
            </a:r>
          </a:p>
          <a:p>
            <a:pPr lvl="1"/>
            <a:r>
              <a:rPr lang="en-US" dirty="0" smtClean="0"/>
              <a:t>Dylan, Hao’13</a:t>
            </a:r>
          </a:p>
          <a:p>
            <a:r>
              <a:rPr lang="en-US" dirty="0" smtClean="0"/>
              <a:t>“Security </a:t>
            </a:r>
            <a:r>
              <a:rPr lang="en-US" dirty="0"/>
              <a:t>Analysis of a Multi-Factor Authenticated Key </a:t>
            </a:r>
            <a:r>
              <a:rPr lang="en-US" dirty="0" smtClean="0"/>
              <a:t>Exchange” </a:t>
            </a:r>
          </a:p>
          <a:p>
            <a:pPr lvl="1"/>
            <a:r>
              <a:rPr lang="en-US" dirty="0" smtClean="0"/>
              <a:t>Hao, Dylan, ACNS’12</a:t>
            </a:r>
          </a:p>
          <a:p>
            <a:r>
              <a:rPr lang="en-US" dirty="0"/>
              <a:t>“On Robust Key Agreement Based on Public Key Authentication</a:t>
            </a:r>
            <a:r>
              <a:rPr lang="en-US" dirty="0" smtClean="0"/>
              <a:t>” </a:t>
            </a:r>
          </a:p>
          <a:p>
            <a:pPr lvl="1"/>
            <a:r>
              <a:rPr lang="en-US" dirty="0" smtClean="0"/>
              <a:t>Hao, SCN’12 (</a:t>
            </a:r>
            <a:r>
              <a:rPr lang="en-US" dirty="0" smtClean="0">
                <a:solidFill>
                  <a:srgbClr val="FF0000"/>
                </a:solidFill>
              </a:rPr>
              <a:t>BPA</a:t>
            </a:r>
            <a:r>
              <a:rPr lang="en-US" dirty="0" smtClean="0"/>
              <a:t>)</a:t>
            </a:r>
          </a:p>
          <a:p>
            <a:r>
              <a:rPr lang="en-US" dirty="0" smtClean="0"/>
              <a:t>“On Small Subgroup Non-Confinement Attacks” </a:t>
            </a:r>
          </a:p>
          <a:p>
            <a:pPr lvl="1"/>
            <a:r>
              <a:rPr lang="en-US" dirty="0" smtClean="0"/>
              <a:t>Hao, CIT’10</a:t>
            </a:r>
            <a:endParaRPr lang="en-US" dirty="0"/>
          </a:p>
          <a:p>
            <a:r>
              <a:rPr lang="en-US" dirty="0" smtClean="0"/>
              <a:t>“Password </a:t>
            </a:r>
            <a:r>
              <a:rPr lang="en-US" dirty="0"/>
              <a:t>Authenticated Key Exchange by </a:t>
            </a:r>
            <a:r>
              <a:rPr lang="en-US" dirty="0" smtClean="0"/>
              <a:t>Juggling”</a:t>
            </a:r>
          </a:p>
          <a:p>
            <a:pPr lvl="1"/>
            <a:r>
              <a:rPr lang="en-US" dirty="0" smtClean="0"/>
              <a:t>Hao, Ryan, SPW’08</a:t>
            </a:r>
          </a:p>
          <a:p>
            <a:r>
              <a:rPr lang="en-US" dirty="0" smtClean="0"/>
              <a:t>“Kish's </a:t>
            </a:r>
            <a:r>
              <a:rPr lang="en-US" dirty="0"/>
              <a:t>Key Exchange Scheme Is </a:t>
            </a:r>
            <a:r>
              <a:rPr lang="en-US" dirty="0" smtClean="0"/>
              <a:t>insecure” </a:t>
            </a:r>
          </a:p>
          <a:p>
            <a:pPr lvl="1"/>
            <a:r>
              <a:rPr lang="en-US" dirty="0" smtClean="0"/>
              <a:t>Hao, IET IF’06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277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realistic weakness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In practice, none of these protocols have been implemented (to the best of my knowledge).</a:t>
            </a:r>
            <a:endParaRPr lang="en-GB" dirty="0"/>
          </a:p>
          <a:p>
            <a:r>
              <a:rPr lang="en-GB" dirty="0" smtClean="0"/>
              <a:t>All them require a </a:t>
            </a:r>
            <a:r>
              <a:rPr lang="en-GB" dirty="0" smtClean="0">
                <a:solidFill>
                  <a:srgbClr val="0000FF"/>
                </a:solidFill>
              </a:rPr>
              <a:t>trusted third party</a:t>
            </a:r>
            <a:r>
              <a:rPr lang="en-GB" dirty="0" smtClean="0"/>
              <a:t> to define protocol parameters.</a:t>
            </a:r>
          </a:p>
          <a:p>
            <a:r>
              <a:rPr lang="en-GB" dirty="0" smtClean="0"/>
              <a:t>How to realize such a trusted third party?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42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define protocol parameters?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Katz-</a:t>
            </a:r>
            <a:r>
              <a:rPr lang="en-GB" dirty="0" err="1"/>
              <a:t>Ostrovsky</a:t>
            </a:r>
            <a:r>
              <a:rPr lang="en-GB" dirty="0"/>
              <a:t>-</a:t>
            </a:r>
            <a:r>
              <a:rPr lang="en-GB" dirty="0" smtClean="0"/>
              <a:t>Yung’s paper: </a:t>
            </a:r>
            <a:r>
              <a:rPr lang="en-GB" dirty="0" smtClean="0">
                <a:solidFill>
                  <a:srgbClr val="0000FF"/>
                </a:solidFill>
              </a:rPr>
              <a:t>“use a trusted third party or a source of randomness”</a:t>
            </a:r>
          </a:p>
          <a:p>
            <a:pPr lvl="1"/>
            <a:r>
              <a:rPr lang="en-GB" dirty="0" smtClean="0"/>
              <a:t>But no concrete explanation of the “source of randomness” in the paper</a:t>
            </a:r>
          </a:p>
          <a:p>
            <a:r>
              <a:rPr lang="en-GB" dirty="0" smtClean="0"/>
              <a:t>Jiang-Gong’s paper: </a:t>
            </a:r>
            <a:r>
              <a:rPr lang="en-GB" dirty="0" smtClean="0">
                <a:solidFill>
                  <a:srgbClr val="0000FF"/>
                </a:solidFill>
              </a:rPr>
              <a:t>“use a trusted third party or a threshold scheme”</a:t>
            </a:r>
          </a:p>
          <a:p>
            <a:pPr lvl="1"/>
            <a:r>
              <a:rPr lang="en-GB" dirty="0" smtClean="0"/>
              <a:t>But no concrete explanation of the “threshold scheme” in the paper</a:t>
            </a:r>
          </a:p>
          <a:p>
            <a:r>
              <a:rPr lang="en-GB" dirty="0" err="1" smtClean="0"/>
              <a:t>Gennaro-Lindell’s</a:t>
            </a:r>
            <a:r>
              <a:rPr lang="en-GB" dirty="0" smtClean="0"/>
              <a:t> paper: </a:t>
            </a:r>
            <a:r>
              <a:rPr lang="en-GB" dirty="0" smtClean="0">
                <a:solidFill>
                  <a:srgbClr val="0000FF"/>
                </a:solidFill>
              </a:rPr>
              <a:t>“choose a large organization as the trusted third party”</a:t>
            </a:r>
          </a:p>
          <a:p>
            <a:pPr lvl="1"/>
            <a:r>
              <a:rPr lang="en-GB" dirty="0" smtClean="0"/>
              <a:t>But that would fundamentally remove benefits of PAKE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54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Roadmap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Password-based 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AKE</a:t>
            </a:r>
          </a:p>
          <a:p>
            <a:pPr lvl="1"/>
            <a:r>
              <a:rPr lang="en-GB" dirty="0" err="1" smtClean="0">
                <a:solidFill>
                  <a:schemeClr val="bg1">
                    <a:lumMod val="65000"/>
                  </a:schemeClr>
                </a:solidFill>
              </a:rPr>
              <a:t>Bellare</a:t>
            </a:r>
            <a:r>
              <a:rPr lang="en-GB" dirty="0" err="1">
                <a:solidFill>
                  <a:schemeClr val="bg1">
                    <a:lumMod val="65000"/>
                  </a:schemeClr>
                </a:solidFill>
              </a:rPr>
              <a:t>-</a:t>
            </a:r>
            <a:r>
              <a:rPr lang="en-GB" dirty="0" err="1" smtClean="0">
                <a:solidFill>
                  <a:schemeClr val="bg1">
                    <a:lumMod val="65000"/>
                  </a:schemeClr>
                </a:solidFill>
              </a:rPr>
              <a:t>Pointchevel</a:t>
            </a:r>
            <a:r>
              <a:rPr lang="en-GB" dirty="0" err="1">
                <a:solidFill>
                  <a:schemeClr val="bg1">
                    <a:lumMod val="65000"/>
                  </a:schemeClr>
                </a:solidFill>
              </a:rPr>
              <a:t>-</a:t>
            </a:r>
            <a:r>
              <a:rPr lang="en-GB" dirty="0" err="1" smtClean="0">
                <a:solidFill>
                  <a:schemeClr val="bg1">
                    <a:lumMod val="65000"/>
                  </a:schemeClr>
                </a:solidFill>
              </a:rPr>
              <a:t>Rogaway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Eurocrypt’00	Cited by 833</a:t>
            </a:r>
          </a:p>
          <a:p>
            <a:pPr lvl="1"/>
            <a:r>
              <a:rPr lang="en-GB" dirty="0" err="1" smtClean="0">
                <a:solidFill>
                  <a:schemeClr val="bg1">
                    <a:lumMod val="65000"/>
                  </a:schemeClr>
                </a:solidFill>
              </a:rPr>
              <a:t>Abdalla-Pointcheval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	RSA’05		Cited by 144</a:t>
            </a:r>
          </a:p>
          <a:p>
            <a:pPr lvl="1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Katz-</a:t>
            </a:r>
            <a:r>
              <a:rPr lang="en-GB" dirty="0" err="1" smtClean="0">
                <a:solidFill>
                  <a:schemeClr val="bg1">
                    <a:lumMod val="65000"/>
                  </a:schemeClr>
                </a:solidFill>
              </a:rPr>
              <a:t>Ostrovsky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-Yung		Eurocrypt’01	Cited by 279</a:t>
            </a:r>
          </a:p>
          <a:p>
            <a:pPr lvl="1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Jiang-Gong			SAC’04		Cited by 37</a:t>
            </a:r>
          </a:p>
          <a:p>
            <a:pPr lvl="1"/>
            <a:r>
              <a:rPr lang="en-GB" dirty="0" err="1" smtClean="0">
                <a:solidFill>
                  <a:schemeClr val="bg1">
                    <a:lumMod val="65000"/>
                  </a:schemeClr>
                </a:solidFill>
              </a:rPr>
              <a:t>Gennaro-Lindell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		Eurocrypt’03	Cited by 128</a:t>
            </a:r>
          </a:p>
          <a:p>
            <a:r>
              <a:rPr lang="en-GB" dirty="0" smtClean="0"/>
              <a:t>PKI-based AKE</a:t>
            </a:r>
          </a:p>
          <a:p>
            <a:pPr lvl="1"/>
            <a:r>
              <a:rPr lang="en-GB" dirty="0" err="1" smtClean="0"/>
              <a:t>Cannetti-Kcrawczyk</a:t>
            </a:r>
            <a:r>
              <a:rPr lang="en-GB" dirty="0" smtClean="0"/>
              <a:t>		Eurocrypt’01	Cited by 668</a:t>
            </a:r>
          </a:p>
          <a:p>
            <a:pPr lvl="1"/>
            <a:r>
              <a:rPr lang="en-GB" dirty="0" err="1" smtClean="0"/>
              <a:t>LaMacchia-Lauter-Mityagin</a:t>
            </a:r>
            <a:r>
              <a:rPr lang="en-GB" dirty="0" smtClean="0"/>
              <a:t>		ProvSec’07	Cited by 170</a:t>
            </a:r>
          </a:p>
          <a:p>
            <a:pPr lvl="1"/>
            <a:r>
              <a:rPr lang="en-GB" dirty="0" err="1" smtClean="0"/>
              <a:t>Kcrawczyk</a:t>
            </a:r>
            <a:r>
              <a:rPr lang="en-GB" dirty="0" smtClean="0"/>
              <a:t>				Crypto’05	Cited by 289</a:t>
            </a:r>
          </a:p>
          <a:p>
            <a:r>
              <a:rPr lang="en-GB" dirty="0"/>
              <a:t>Multi-factor based AKE</a:t>
            </a:r>
          </a:p>
          <a:p>
            <a:pPr lvl="1"/>
            <a:r>
              <a:rPr lang="en-GB" dirty="0" err="1"/>
              <a:t>Pointcheval</a:t>
            </a:r>
            <a:r>
              <a:rPr lang="en-GB" dirty="0"/>
              <a:t>-Zimmer		ACNS’08		Cited by 15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2600" dirty="0" smtClean="0"/>
              <a:t>* Citation data from Google Scholar (8 July, 2012)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56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 study 2: PKI-based AKE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Alice and Bob have authentic public keys of each other (through PKI).</a:t>
            </a:r>
          </a:p>
          <a:p>
            <a:r>
              <a:rPr lang="en-GB" dirty="0" smtClean="0"/>
              <a:t>They establish a session key based on their respective private keys.</a:t>
            </a:r>
          </a:p>
          <a:p>
            <a:r>
              <a:rPr lang="en-GB" dirty="0" smtClean="0"/>
              <a:t>Menezes-</a:t>
            </a:r>
            <a:r>
              <a:rPr lang="en-GB" dirty="0" err="1" smtClean="0"/>
              <a:t>Qu</a:t>
            </a:r>
            <a:r>
              <a:rPr lang="en-GB" dirty="0" smtClean="0"/>
              <a:t>-Vanstone protocol (MQV) is one of the most well-known examples</a:t>
            </a:r>
          </a:p>
          <a:p>
            <a:r>
              <a:rPr lang="en-GB" dirty="0" smtClean="0"/>
              <a:t>Widely standardized (e.g., IEEE P1363)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42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Menezes-</a:t>
            </a:r>
            <a:r>
              <a:rPr lang="en-GB" dirty="0" err="1" smtClean="0"/>
              <a:t>Qu</a:t>
            </a:r>
            <a:r>
              <a:rPr lang="en-GB" dirty="0" smtClean="0"/>
              <a:t>-Vanstone (MQV)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55576" y="1916832"/>
            <a:ext cx="2736304" cy="2664296"/>
          </a:xfrm>
          <a:prstGeom prst="rect">
            <a:avLst/>
          </a:prstGeom>
          <a:solidFill>
            <a:srgbClr val="F2F57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580112" y="1916832"/>
            <a:ext cx="2736304" cy="2664296"/>
          </a:xfrm>
          <a:prstGeom prst="rect">
            <a:avLst/>
          </a:prstGeom>
          <a:solidFill>
            <a:srgbClr val="F2F57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004048" y="278092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3491880" y="3789040"/>
            <a:ext cx="5676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91880" y="2780928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004048" y="3789040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995936" y="2492896"/>
            <a:ext cx="1080120" cy="648072"/>
          </a:xfrm>
          <a:prstGeom prst="rect">
            <a:avLst/>
          </a:prstGeom>
          <a:solidFill>
            <a:srgbClr val="FEFFE3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A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95936" y="3429000"/>
            <a:ext cx="1080120" cy="648072"/>
          </a:xfrm>
          <a:prstGeom prst="rect">
            <a:avLst/>
          </a:prstGeom>
          <a:solidFill>
            <a:srgbClr val="FEFFE3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77331" y="2492896"/>
            <a:ext cx="20265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 = g</a:t>
            </a:r>
            <a:r>
              <a:rPr lang="en-US" sz="2800" baseline="30000" dirty="0" smtClean="0"/>
              <a:t>x</a:t>
            </a:r>
            <a:r>
              <a:rPr lang="en-US" sz="2800" dirty="0" smtClean="0"/>
              <a:t> mod p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5937898" y="2401724"/>
            <a:ext cx="2018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</a:t>
            </a:r>
            <a:r>
              <a:rPr lang="en-US" sz="2800" dirty="0" smtClean="0"/>
              <a:t> = </a:t>
            </a:r>
            <a:r>
              <a:rPr lang="en-US" sz="2800" dirty="0" err="1" smtClean="0"/>
              <a:t>g</a:t>
            </a:r>
            <a:r>
              <a:rPr lang="en-US" sz="2800" baseline="30000" dirty="0" err="1" smtClean="0"/>
              <a:t>y</a:t>
            </a:r>
            <a:r>
              <a:rPr lang="en-US" sz="2800" dirty="0" smtClean="0"/>
              <a:t> mod p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1439256" y="3625860"/>
            <a:ext cx="14045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K</a:t>
            </a:r>
            <a:r>
              <a:rPr lang="en-US" sz="2800" dirty="0" smtClean="0"/>
              <a:t> = H(…)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6156176" y="3553852"/>
            <a:ext cx="1430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K = H(…)</a:t>
            </a:r>
            <a:endParaRPr lang="en-US" sz="2800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395536" y="4797152"/>
            <a:ext cx="8229600" cy="154076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Two mandatory safeguards in the protocol: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>
                <a:solidFill>
                  <a:srgbClr val="0070C0"/>
                </a:solidFill>
              </a:rPr>
              <a:t>Proof-of-possession</a:t>
            </a:r>
            <a:r>
              <a:rPr lang="en-GB" dirty="0" smtClean="0"/>
              <a:t> during CA registration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>
                <a:solidFill>
                  <a:srgbClr val="0070C0"/>
                </a:solidFill>
              </a:rPr>
              <a:t>Public key validation</a:t>
            </a:r>
            <a:r>
              <a:rPr lang="en-GB" dirty="0" smtClean="0"/>
              <a:t> during key exchange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403648" y="1340768"/>
            <a:ext cx="14940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Alice (</a:t>
            </a:r>
            <a:r>
              <a:rPr lang="en-US" sz="2800" b="1" dirty="0" err="1"/>
              <a:t>g</a:t>
            </a:r>
            <a:r>
              <a:rPr lang="en-US" sz="2800" b="1" baseline="30000" dirty="0" err="1"/>
              <a:t>a</a:t>
            </a:r>
            <a:r>
              <a:rPr lang="en-GB" sz="2800" b="1" dirty="0" smtClean="0"/>
              <a:t>)</a:t>
            </a:r>
            <a:endParaRPr lang="en-GB" sz="28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156176" y="1340768"/>
            <a:ext cx="1370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Bob (</a:t>
            </a:r>
            <a:r>
              <a:rPr lang="en-US" sz="2800" b="1" dirty="0" err="1" smtClean="0"/>
              <a:t>g</a:t>
            </a:r>
            <a:r>
              <a:rPr lang="en-US" sz="2800" b="1" baseline="30000" dirty="0" err="1"/>
              <a:t>b</a:t>
            </a:r>
            <a:r>
              <a:rPr lang="en-GB" sz="2800" b="1" dirty="0" smtClean="0"/>
              <a:t>)</a:t>
            </a:r>
            <a:endParaRPr lang="en-GB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79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However, MQV has no proofs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original protocol was carefully designed by three prominent cryptographers in 1995</a:t>
            </a:r>
          </a:p>
          <a:p>
            <a:r>
              <a:rPr lang="en-GB" dirty="0" smtClean="0"/>
              <a:t>But still, it contains one flaw (</a:t>
            </a:r>
            <a:r>
              <a:rPr lang="en-GB" dirty="0" err="1" smtClean="0"/>
              <a:t>Kaliski</a:t>
            </a:r>
            <a:r>
              <a:rPr lang="en-GB" dirty="0" smtClean="0"/>
              <a:t>, 2001)</a:t>
            </a:r>
          </a:p>
          <a:p>
            <a:pPr lvl="1"/>
            <a:r>
              <a:rPr lang="en-GB" dirty="0" smtClean="0"/>
              <a:t>Unknown Key Sharing attack if there is no key confirmation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28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was wrong with MQV?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Where should </a:t>
            </a:r>
            <a:r>
              <a:rPr lang="en-GB" dirty="0" smtClean="0">
                <a:solidFill>
                  <a:srgbClr val="0000FF"/>
                </a:solidFill>
              </a:rPr>
              <a:t>user identities </a:t>
            </a:r>
            <a:r>
              <a:rPr lang="en-GB" dirty="0" smtClean="0"/>
              <a:t>be included?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During key exchange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During key confirmation</a:t>
            </a:r>
          </a:p>
          <a:p>
            <a:r>
              <a:rPr lang="en-GB" dirty="0" smtClean="0"/>
              <a:t>MQV only include identities in stage 2.</a:t>
            </a:r>
          </a:p>
          <a:p>
            <a:r>
              <a:rPr lang="en-GB" dirty="0" smtClean="0"/>
              <a:t>Lessons:</a:t>
            </a:r>
          </a:p>
          <a:p>
            <a:pPr lvl="1"/>
            <a:r>
              <a:rPr lang="en-GB" dirty="0" smtClean="0"/>
              <a:t>MQV without key confirmation is not secure.</a:t>
            </a:r>
          </a:p>
          <a:p>
            <a:pPr lvl="1"/>
            <a:r>
              <a:rPr lang="en-GB" dirty="0" smtClean="0"/>
              <a:t>MQV should have included identities in stage 1 (</a:t>
            </a:r>
            <a:r>
              <a:rPr lang="en-GB" dirty="0" err="1" smtClean="0"/>
              <a:t>Menezes</a:t>
            </a:r>
            <a:r>
              <a:rPr lang="en-GB" dirty="0" smtClean="0"/>
              <a:t> did exactly this change in Indocrypt’06)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854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HMQV protocol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hash variant of MQV (</a:t>
            </a:r>
            <a:r>
              <a:rPr lang="en-GB" dirty="0" err="1" smtClean="0"/>
              <a:t>Kcrawczyk</a:t>
            </a:r>
            <a:r>
              <a:rPr lang="en-GB" dirty="0" smtClean="0"/>
              <a:t>, Crypto’05)</a:t>
            </a:r>
          </a:p>
          <a:p>
            <a:r>
              <a:rPr lang="en-GB" dirty="0" smtClean="0"/>
              <a:t>Formally proven secure in a variant of CK model, called HMQV model.</a:t>
            </a:r>
          </a:p>
          <a:p>
            <a:r>
              <a:rPr lang="en-GB" dirty="0" smtClean="0"/>
              <a:t>Quickly</a:t>
            </a:r>
            <a:r>
              <a:rPr lang="en-GB" dirty="0"/>
              <a:t> </a:t>
            </a:r>
            <a:r>
              <a:rPr lang="en-GB" dirty="0" smtClean="0"/>
              <a:t>included into IEEE P1362 draft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/>
              <a:t>“</a:t>
            </a:r>
            <a:r>
              <a:rPr lang="en-GB" i="1" dirty="0"/>
              <a:t>… the HMQV work represents a prime </a:t>
            </a:r>
            <a:r>
              <a:rPr lang="en-GB" i="1" dirty="0" smtClean="0"/>
              <a:t>example </a:t>
            </a:r>
            <a:r>
              <a:rPr lang="en-GB" i="1" dirty="0"/>
              <a:t>of the success of theoretical cryptography …</a:t>
            </a:r>
            <a:r>
              <a:rPr lang="en-GB" dirty="0"/>
              <a:t>”(</a:t>
            </a:r>
            <a:r>
              <a:rPr lang="en-GB" dirty="0" err="1"/>
              <a:t>Kcrawczyk</a:t>
            </a:r>
            <a:r>
              <a:rPr lang="en-GB" dirty="0"/>
              <a:t>, AMS’07</a:t>
            </a:r>
            <a:r>
              <a:rPr lang="en-GB" dirty="0" smtClean="0"/>
              <a:t>)   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14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How does HMQV work?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Similar to MQV, except the following changes: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Include identities in key exchange through hashing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>
                <a:solidFill>
                  <a:srgbClr val="0000FF"/>
                </a:solidFill>
              </a:rPr>
              <a:t>Remove the required proof-of-possession</a:t>
            </a:r>
            <a:r>
              <a:rPr lang="en-GB" dirty="0" smtClean="0"/>
              <a:t> during CA registration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>
                <a:solidFill>
                  <a:srgbClr val="0000FF"/>
                </a:solidFill>
              </a:rPr>
              <a:t>Remove the required public key validation</a:t>
            </a:r>
            <a:r>
              <a:rPr lang="en-GB" dirty="0" smtClean="0"/>
              <a:t> during key exchange flows</a:t>
            </a:r>
          </a:p>
          <a:p>
            <a:pPr marL="571500" indent="-514350"/>
            <a:r>
              <a:rPr lang="en-GB" dirty="0" smtClean="0"/>
              <a:t>The last two changes turn out to degrade security significantly (despite formal proofs)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693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Attacks on HMQV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attacker can compromise the user’s private key (Menezes-Ustaoglu’06)</a:t>
            </a:r>
          </a:p>
          <a:p>
            <a:r>
              <a:rPr lang="en-GB" dirty="0" smtClean="0"/>
              <a:t>Then, HMQV was revised in 2007 (IEEE P1363)</a:t>
            </a:r>
          </a:p>
          <a:p>
            <a:r>
              <a:rPr lang="en-GB" dirty="0" smtClean="0"/>
              <a:t>However, the revised HMQV is still vulnerable (Hao, FC’10)</a:t>
            </a:r>
          </a:p>
          <a:p>
            <a:pPr lvl="1"/>
            <a:r>
              <a:rPr lang="en-GB" dirty="0" smtClean="0"/>
              <a:t>Invalid public key attack (</a:t>
            </a:r>
            <a:r>
              <a:rPr lang="en-GB" dirty="0" smtClean="0">
                <a:solidFill>
                  <a:srgbClr val="0000FF"/>
                </a:solidFill>
              </a:rPr>
              <a:t>authentication failure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Wormhole attack (</a:t>
            </a:r>
            <a:r>
              <a:rPr lang="en-GB" dirty="0" smtClean="0">
                <a:solidFill>
                  <a:srgbClr val="0000FF"/>
                </a:solidFill>
              </a:rPr>
              <a:t>a variant of UKS attack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00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 on key exchange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35696" y="2780928"/>
            <a:ext cx="10886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/>
              <a:t>Alice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26467" y="2780928"/>
            <a:ext cx="9217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Bob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67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HMQV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Attacks reflect the deficiencies in the theoretical model in HMQV.</a:t>
            </a:r>
          </a:p>
          <a:p>
            <a:r>
              <a:rPr lang="en-GB" dirty="0"/>
              <a:t>I</a:t>
            </a:r>
            <a:r>
              <a:rPr lang="en-GB" dirty="0" smtClean="0"/>
              <a:t>t suggests that the HMQV model is not a “right” model.</a:t>
            </a:r>
          </a:p>
          <a:p>
            <a:r>
              <a:rPr lang="en-GB" dirty="0" smtClean="0"/>
              <a:t>However about other formal models?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Canetti-</a:t>
            </a:r>
            <a:r>
              <a:rPr lang="en-GB" dirty="0" err="1"/>
              <a:t>Kcrawczyk</a:t>
            </a:r>
            <a:r>
              <a:rPr lang="en-GB" dirty="0"/>
              <a:t> (CK)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One of the most well-known models, due to Canetti-</a:t>
            </a:r>
            <a:r>
              <a:rPr lang="en-GB" dirty="0" err="1" smtClean="0"/>
              <a:t>Kcrawczyk</a:t>
            </a:r>
            <a:r>
              <a:rPr lang="en-GB" dirty="0" smtClean="0"/>
              <a:t> at Eurocrypt’01.</a:t>
            </a:r>
          </a:p>
          <a:p>
            <a:r>
              <a:rPr lang="en-GB" dirty="0" smtClean="0"/>
              <a:t>As a concrete example, the authors apply the model to prove the SIG-DH protocol is secure.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26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SIG-DH protocol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55576" y="1916832"/>
            <a:ext cx="2736304" cy="2664296"/>
          </a:xfrm>
          <a:prstGeom prst="rect">
            <a:avLst/>
          </a:prstGeom>
          <a:solidFill>
            <a:srgbClr val="F2F57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580112" y="1916832"/>
            <a:ext cx="2736304" cy="2664296"/>
          </a:xfrm>
          <a:prstGeom prst="rect">
            <a:avLst/>
          </a:prstGeom>
          <a:solidFill>
            <a:srgbClr val="F2F57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004048" y="278092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3491880" y="3789040"/>
            <a:ext cx="5676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91880" y="2780928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004048" y="3789040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851920" y="2492896"/>
            <a:ext cx="1224136" cy="648072"/>
          </a:xfrm>
          <a:prstGeom prst="rect">
            <a:avLst/>
          </a:prstGeom>
          <a:solidFill>
            <a:srgbClr val="FEFFE3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Sig(A,…)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851920" y="3429000"/>
            <a:ext cx="1224136" cy="648072"/>
          </a:xfrm>
          <a:prstGeom prst="rect">
            <a:avLst/>
          </a:prstGeom>
          <a:solidFill>
            <a:srgbClr val="FEFFE3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Sig(B,…)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77331" y="2492896"/>
            <a:ext cx="20265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 = g</a:t>
            </a:r>
            <a:r>
              <a:rPr lang="en-US" sz="2800" baseline="30000" dirty="0" smtClean="0"/>
              <a:t>x</a:t>
            </a:r>
            <a:r>
              <a:rPr lang="en-US" sz="2800" dirty="0" smtClean="0"/>
              <a:t> mod p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5937898" y="2401724"/>
            <a:ext cx="20185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</a:t>
            </a:r>
            <a:r>
              <a:rPr lang="en-US" sz="2800" dirty="0" smtClean="0"/>
              <a:t> = </a:t>
            </a:r>
            <a:r>
              <a:rPr lang="en-US" sz="2800" dirty="0" err="1" smtClean="0"/>
              <a:t>g</a:t>
            </a:r>
            <a:r>
              <a:rPr lang="en-US" sz="2800" baseline="30000" dirty="0" err="1" smtClean="0"/>
              <a:t>y</a:t>
            </a:r>
            <a:r>
              <a:rPr lang="en-US" sz="2800" dirty="0" smtClean="0"/>
              <a:t> mod p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1439256" y="3625860"/>
            <a:ext cx="14045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K</a:t>
            </a:r>
            <a:r>
              <a:rPr lang="en-US" sz="2800" dirty="0" smtClean="0"/>
              <a:t> = H(…)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6156176" y="3553852"/>
            <a:ext cx="1430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K = H(…)</a:t>
            </a:r>
            <a:endParaRPr lang="en-US" sz="2800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395536" y="4797152"/>
            <a:ext cx="8229600" cy="1540768"/>
          </a:xfrm>
        </p:spPr>
        <p:txBody>
          <a:bodyPr>
            <a:normAutofit/>
          </a:bodyPr>
          <a:lstStyle/>
          <a:p>
            <a:r>
              <a:rPr lang="en-GB" dirty="0" smtClean="0"/>
              <a:t>Basically, digitally sign the exchanged items.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03648" y="1340768"/>
            <a:ext cx="14940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Alice (</a:t>
            </a:r>
            <a:r>
              <a:rPr lang="en-US" sz="2800" b="1" dirty="0" err="1"/>
              <a:t>g</a:t>
            </a:r>
            <a:r>
              <a:rPr lang="en-US" sz="2800" b="1" baseline="30000" dirty="0" err="1"/>
              <a:t>a</a:t>
            </a:r>
            <a:r>
              <a:rPr lang="en-GB" sz="2800" b="1" dirty="0" smtClean="0"/>
              <a:t>)</a:t>
            </a:r>
            <a:endParaRPr lang="en-GB" sz="28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156176" y="1340768"/>
            <a:ext cx="1370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Bob (</a:t>
            </a:r>
            <a:r>
              <a:rPr lang="en-US" sz="2800" b="1" dirty="0" err="1" smtClean="0"/>
              <a:t>g</a:t>
            </a:r>
            <a:r>
              <a:rPr lang="en-US" sz="2800" b="1" baseline="30000" dirty="0" err="1"/>
              <a:t>b</a:t>
            </a:r>
            <a:r>
              <a:rPr lang="en-GB" sz="2800" b="1" dirty="0" smtClean="0"/>
              <a:t>)</a:t>
            </a:r>
            <a:endParaRPr lang="en-GB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73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Contradiction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i="1" dirty="0" smtClean="0"/>
              <a:t>we will want </a:t>
            </a:r>
            <a:r>
              <a:rPr lang="en-GB" i="1" dirty="0"/>
              <a:t>to guarantee that the leakage of information speciﬁc to one session (</a:t>
            </a:r>
            <a:r>
              <a:rPr lang="en-GB" i="1" dirty="0" smtClean="0"/>
              <a:t>such as </a:t>
            </a:r>
            <a:r>
              <a:rPr lang="en-GB" i="1" dirty="0"/>
              <a:t>the leakage of </a:t>
            </a:r>
            <a:r>
              <a:rPr lang="en-GB" i="1" dirty="0" smtClean="0"/>
              <a:t>a session key or </a:t>
            </a:r>
            <a:r>
              <a:rPr lang="en-GB" i="1" dirty="0" smtClean="0">
                <a:solidFill>
                  <a:srgbClr val="0000FF"/>
                </a:solidFill>
              </a:rPr>
              <a:t>ephemeral </a:t>
            </a:r>
            <a:r>
              <a:rPr lang="en-GB" i="1" dirty="0">
                <a:solidFill>
                  <a:srgbClr val="0000FF"/>
                </a:solidFill>
              </a:rPr>
              <a:t>state </a:t>
            </a:r>
            <a:r>
              <a:rPr lang="en-GB" i="1" dirty="0"/>
              <a:t>information) will have </a:t>
            </a:r>
            <a:r>
              <a:rPr lang="en-GB" i="1" dirty="0" smtClean="0"/>
              <a:t>no eﬀects </a:t>
            </a:r>
            <a:r>
              <a:rPr lang="en-GB" i="1" dirty="0"/>
              <a:t>on the security of other </a:t>
            </a:r>
            <a:r>
              <a:rPr lang="en-GB" i="1" dirty="0" smtClean="0"/>
              <a:t>sessions ... </a:t>
            </a:r>
            <a:r>
              <a:rPr lang="en-GB" dirty="0" smtClean="0"/>
              <a:t>“</a:t>
            </a:r>
          </a:p>
          <a:p>
            <a:pPr marL="0" indent="0">
              <a:buNone/>
            </a:pPr>
            <a:r>
              <a:rPr lang="en-GB" dirty="0" smtClean="0"/>
              <a:t>		Canetti</a:t>
            </a:r>
            <a:r>
              <a:rPr lang="en-GB" dirty="0"/>
              <a:t>-</a:t>
            </a:r>
            <a:r>
              <a:rPr lang="en-GB" dirty="0" err="1" smtClean="0"/>
              <a:t>Kcrawczyk</a:t>
            </a:r>
            <a:r>
              <a:rPr lang="en-GB" dirty="0" smtClean="0"/>
              <a:t> (Eurocrypt’01)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However, if we use DSA, then the leakage of the randomization factor will leak the private key.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20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Where is the catch?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model (implicitly) assumes there is a </a:t>
            </a:r>
            <a:r>
              <a:rPr lang="en-GB" dirty="0"/>
              <a:t>d</a:t>
            </a:r>
            <a:r>
              <a:rPr lang="en-GB" dirty="0" smtClean="0"/>
              <a:t>iscrete logarithm based signature scheme that is secure even when ephemeral secrets are revealed.</a:t>
            </a:r>
          </a:p>
          <a:p>
            <a:r>
              <a:rPr lang="en-GB" dirty="0" smtClean="0"/>
              <a:t>However, the paper doesn’t provide a concrete signature algorithm.</a:t>
            </a:r>
          </a:p>
          <a:p>
            <a:r>
              <a:rPr lang="en-GB"/>
              <a:t>T</a:t>
            </a:r>
            <a:r>
              <a:rPr lang="en-GB" smtClean="0"/>
              <a:t>he deficiency </a:t>
            </a:r>
            <a:r>
              <a:rPr lang="en-GB" dirty="0" smtClean="0"/>
              <a:t>in the CK model then motivates defining a new model.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9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Extended CK (</a:t>
            </a:r>
            <a:r>
              <a:rPr lang="en-GB" dirty="0" err="1" smtClean="0"/>
              <a:t>eCK</a:t>
            </a:r>
            <a:r>
              <a:rPr lang="en-GB" dirty="0" smtClean="0"/>
              <a:t>) model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new model called </a:t>
            </a:r>
            <a:r>
              <a:rPr lang="en-GB" dirty="0"/>
              <a:t>extended CK (</a:t>
            </a:r>
            <a:r>
              <a:rPr lang="en-GB" dirty="0" err="1"/>
              <a:t>eCK</a:t>
            </a:r>
            <a:r>
              <a:rPr lang="en-GB" dirty="0" smtClean="0"/>
              <a:t>) by </a:t>
            </a:r>
            <a:r>
              <a:rPr lang="en-GB" dirty="0" err="1" smtClean="0"/>
              <a:t>LaMacchia</a:t>
            </a:r>
            <a:r>
              <a:rPr lang="en-GB" dirty="0" smtClean="0"/>
              <a:t>, </a:t>
            </a:r>
            <a:r>
              <a:rPr lang="en-GB" dirty="0" err="1" smtClean="0"/>
              <a:t>Lauter</a:t>
            </a:r>
            <a:r>
              <a:rPr lang="en-GB" dirty="0" smtClean="0"/>
              <a:t>, </a:t>
            </a:r>
            <a:r>
              <a:rPr lang="en-GB" dirty="0" err="1" smtClean="0"/>
              <a:t>Mityagin</a:t>
            </a:r>
            <a:r>
              <a:rPr lang="en-GB" dirty="0" smtClean="0"/>
              <a:t> (2007)</a:t>
            </a:r>
          </a:p>
          <a:p>
            <a:r>
              <a:rPr lang="en-GB" dirty="0" smtClean="0"/>
              <a:t>Claims to be stronger than the CK model because it explicitly captures the threat of leaking ephemeral secrets.</a:t>
            </a:r>
          </a:p>
          <a:p>
            <a:r>
              <a:rPr lang="en-GB" dirty="0" smtClean="0"/>
              <a:t>Authors also present a NAXOS protocol</a:t>
            </a:r>
          </a:p>
          <a:p>
            <a:r>
              <a:rPr lang="en-GB" dirty="0" smtClean="0"/>
              <a:t>They apply the model to formally prove NAXOS is secure.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361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NAXOS protocol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55576" y="1916832"/>
            <a:ext cx="2736304" cy="2664296"/>
          </a:xfrm>
          <a:prstGeom prst="rect">
            <a:avLst/>
          </a:prstGeom>
          <a:solidFill>
            <a:srgbClr val="F2F57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580112" y="1916832"/>
            <a:ext cx="2736304" cy="2664296"/>
          </a:xfrm>
          <a:prstGeom prst="rect">
            <a:avLst/>
          </a:prstGeom>
          <a:solidFill>
            <a:srgbClr val="F2F57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004048" y="278092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3491880" y="3789040"/>
            <a:ext cx="56768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91880" y="2780928"/>
            <a:ext cx="5040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004048" y="3789040"/>
            <a:ext cx="57606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851920" y="2492896"/>
            <a:ext cx="1224136" cy="648072"/>
          </a:xfrm>
          <a:prstGeom prst="rect">
            <a:avLst/>
          </a:prstGeom>
          <a:solidFill>
            <a:srgbClr val="FEFFE3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51920" y="3429000"/>
            <a:ext cx="1224136" cy="648072"/>
          </a:xfrm>
          <a:prstGeom prst="rect">
            <a:avLst/>
          </a:prstGeom>
          <a:solidFill>
            <a:srgbClr val="FEFFE3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B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99592" y="2492896"/>
            <a:ext cx="2494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A = </a:t>
            </a:r>
            <a:r>
              <a:rPr lang="en-US" sz="2800" dirty="0" err="1" smtClean="0"/>
              <a:t>g</a:t>
            </a:r>
            <a:r>
              <a:rPr lang="en-US" sz="2800" baseline="30000" dirty="0" err="1" smtClean="0">
                <a:solidFill>
                  <a:srgbClr val="0000FF"/>
                </a:solidFill>
              </a:rPr>
              <a:t>H</a:t>
            </a:r>
            <a:r>
              <a:rPr lang="en-US" sz="2800" baseline="30000" dirty="0" smtClean="0">
                <a:solidFill>
                  <a:srgbClr val="0000FF"/>
                </a:solidFill>
              </a:rPr>
              <a:t>(</a:t>
            </a:r>
            <a:r>
              <a:rPr lang="en-US" sz="2800" baseline="30000" dirty="0" err="1" smtClean="0">
                <a:solidFill>
                  <a:srgbClr val="0000FF"/>
                </a:solidFill>
              </a:rPr>
              <a:t>x,a</a:t>
            </a:r>
            <a:r>
              <a:rPr lang="en-US" sz="2800" baseline="300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 mod p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5765268" y="2401724"/>
            <a:ext cx="2479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</a:t>
            </a:r>
            <a:r>
              <a:rPr lang="en-US" sz="2800" dirty="0" smtClean="0"/>
              <a:t> = </a:t>
            </a:r>
            <a:r>
              <a:rPr lang="en-US" sz="2800" dirty="0" err="1" smtClean="0"/>
              <a:t>g</a:t>
            </a:r>
            <a:r>
              <a:rPr lang="en-US" sz="2800" baseline="30000" dirty="0" err="1" smtClean="0">
                <a:solidFill>
                  <a:srgbClr val="0000FF"/>
                </a:solidFill>
              </a:rPr>
              <a:t>H</a:t>
            </a:r>
            <a:r>
              <a:rPr lang="en-US" sz="2800" baseline="30000" dirty="0" smtClean="0">
                <a:solidFill>
                  <a:srgbClr val="0000FF"/>
                </a:solidFill>
              </a:rPr>
              <a:t>(</a:t>
            </a:r>
            <a:r>
              <a:rPr lang="en-US" sz="2800" baseline="30000" dirty="0" err="1" smtClean="0">
                <a:solidFill>
                  <a:srgbClr val="0000FF"/>
                </a:solidFill>
              </a:rPr>
              <a:t>y,b</a:t>
            </a:r>
            <a:r>
              <a:rPr lang="en-US" sz="2800" baseline="30000" dirty="0" smtClean="0">
                <a:solidFill>
                  <a:srgbClr val="0000FF"/>
                </a:solidFill>
              </a:rPr>
              <a:t>)</a:t>
            </a:r>
            <a:r>
              <a:rPr lang="en-US" sz="2800" dirty="0" smtClean="0"/>
              <a:t> mod p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1439256" y="3625860"/>
            <a:ext cx="14045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K</a:t>
            </a:r>
            <a:r>
              <a:rPr lang="en-US" sz="2800" dirty="0" smtClean="0"/>
              <a:t> = H(…)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6156176" y="3553852"/>
            <a:ext cx="1430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K = H(…)</a:t>
            </a:r>
            <a:endParaRPr lang="en-US" sz="2800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395536" y="4797152"/>
            <a:ext cx="8229600" cy="154076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The key part in the design: use </a:t>
            </a:r>
            <a:r>
              <a:rPr lang="en-GB" dirty="0" smtClean="0">
                <a:solidFill>
                  <a:srgbClr val="0000FF"/>
                </a:solidFill>
              </a:rPr>
              <a:t>H(x, a)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smtClean="0"/>
              <a:t>instead of </a:t>
            </a:r>
            <a:r>
              <a:rPr lang="en-GB" dirty="0" smtClean="0">
                <a:solidFill>
                  <a:srgbClr val="0000FF"/>
                </a:solidFill>
              </a:rPr>
              <a:t>x</a:t>
            </a:r>
            <a:r>
              <a:rPr lang="en-GB" dirty="0" smtClean="0"/>
              <a:t> on the exponent</a:t>
            </a:r>
          </a:p>
          <a:p>
            <a:r>
              <a:rPr lang="en-GB" dirty="0" smtClean="0"/>
              <a:t>Known as the NAXOS trick.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03648" y="1340768"/>
            <a:ext cx="14940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Alice (</a:t>
            </a:r>
            <a:r>
              <a:rPr lang="en-US" sz="2800" b="1" dirty="0" err="1"/>
              <a:t>g</a:t>
            </a:r>
            <a:r>
              <a:rPr lang="en-US" sz="2800" b="1" baseline="30000" dirty="0" err="1"/>
              <a:t>a</a:t>
            </a:r>
            <a:r>
              <a:rPr lang="en-GB" sz="2800" b="1" dirty="0" smtClean="0"/>
              <a:t>)</a:t>
            </a:r>
            <a:endParaRPr lang="en-GB" sz="28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156176" y="1340768"/>
            <a:ext cx="13708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 smtClean="0"/>
              <a:t>Bob (</a:t>
            </a:r>
            <a:r>
              <a:rPr lang="en-US" sz="2800" b="1" dirty="0" err="1" smtClean="0"/>
              <a:t>g</a:t>
            </a:r>
            <a:r>
              <a:rPr lang="en-US" sz="2800" b="1" baseline="30000" dirty="0" err="1"/>
              <a:t>b</a:t>
            </a:r>
            <a:r>
              <a:rPr lang="en-GB" sz="2800" b="1" dirty="0" smtClean="0"/>
              <a:t>)</a:t>
            </a:r>
            <a:endParaRPr lang="en-GB" sz="2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38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 is the catch?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NAXOS claims secure if the attacker learns the ephemeral secret: H(x, a) (but not x)</a:t>
            </a:r>
          </a:p>
          <a:p>
            <a:r>
              <a:rPr lang="en-GB" dirty="0" smtClean="0"/>
              <a:t>However, that’s challengeable</a:t>
            </a:r>
          </a:p>
          <a:p>
            <a:pPr lvl="1"/>
            <a:r>
              <a:rPr lang="en-GB" dirty="0" smtClean="0"/>
              <a:t>Both H(x, a) and x are ephemeral secrets</a:t>
            </a:r>
          </a:p>
          <a:p>
            <a:pPr lvl="1"/>
            <a:r>
              <a:rPr lang="en-GB" dirty="0" smtClean="0"/>
              <a:t>Why attacker can only learn one, not the other?</a:t>
            </a:r>
          </a:p>
          <a:p>
            <a:r>
              <a:rPr lang="en-GB" dirty="0" smtClean="0"/>
              <a:t>This is repeating the same deficiency in CK model – excluding valid attacks by assumption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77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Roadmap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Password-based 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AKE</a:t>
            </a:r>
          </a:p>
          <a:p>
            <a:pPr lvl="1"/>
            <a:r>
              <a:rPr lang="en-GB" dirty="0" err="1" smtClean="0">
                <a:solidFill>
                  <a:schemeClr val="bg1">
                    <a:lumMod val="65000"/>
                  </a:schemeClr>
                </a:solidFill>
              </a:rPr>
              <a:t>Bellare</a:t>
            </a:r>
            <a:r>
              <a:rPr lang="en-GB" dirty="0" err="1">
                <a:solidFill>
                  <a:schemeClr val="bg1">
                    <a:lumMod val="65000"/>
                  </a:schemeClr>
                </a:solidFill>
              </a:rPr>
              <a:t>-</a:t>
            </a:r>
            <a:r>
              <a:rPr lang="en-GB" dirty="0" err="1" smtClean="0">
                <a:solidFill>
                  <a:schemeClr val="bg1">
                    <a:lumMod val="65000"/>
                  </a:schemeClr>
                </a:solidFill>
              </a:rPr>
              <a:t>Pointchevel</a:t>
            </a:r>
            <a:r>
              <a:rPr lang="en-GB" dirty="0" err="1">
                <a:solidFill>
                  <a:schemeClr val="bg1">
                    <a:lumMod val="65000"/>
                  </a:schemeClr>
                </a:solidFill>
              </a:rPr>
              <a:t>-</a:t>
            </a:r>
            <a:r>
              <a:rPr lang="en-GB" dirty="0" err="1" smtClean="0">
                <a:solidFill>
                  <a:schemeClr val="bg1">
                    <a:lumMod val="65000"/>
                  </a:schemeClr>
                </a:solidFill>
              </a:rPr>
              <a:t>Rogaway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Eurocrypt’00	Cited by 833</a:t>
            </a:r>
          </a:p>
          <a:p>
            <a:pPr lvl="1"/>
            <a:r>
              <a:rPr lang="en-GB" dirty="0" err="1" smtClean="0">
                <a:solidFill>
                  <a:schemeClr val="bg1">
                    <a:lumMod val="65000"/>
                  </a:schemeClr>
                </a:solidFill>
              </a:rPr>
              <a:t>Abdalla-Pointcheval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	RSA’05		Cited by 144</a:t>
            </a:r>
          </a:p>
          <a:p>
            <a:pPr lvl="1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Katz-</a:t>
            </a:r>
            <a:r>
              <a:rPr lang="en-GB" dirty="0" err="1" smtClean="0">
                <a:solidFill>
                  <a:schemeClr val="bg1">
                    <a:lumMod val="65000"/>
                  </a:schemeClr>
                </a:solidFill>
              </a:rPr>
              <a:t>Ostrovsky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-Yung		Eurocrypt’01	Cited by 279</a:t>
            </a:r>
          </a:p>
          <a:p>
            <a:pPr lvl="1"/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Jiang-Gong			SAC’04		Cited by 37</a:t>
            </a:r>
          </a:p>
          <a:p>
            <a:pPr lvl="1"/>
            <a:r>
              <a:rPr lang="en-GB" dirty="0" err="1" smtClean="0">
                <a:solidFill>
                  <a:schemeClr val="bg1">
                    <a:lumMod val="65000"/>
                  </a:schemeClr>
                </a:solidFill>
              </a:rPr>
              <a:t>Gennaro-Lindell</a:t>
            </a:r>
            <a:r>
              <a:rPr lang="en-GB" dirty="0">
                <a:solidFill>
                  <a:schemeClr val="bg1">
                    <a:lumMod val="65000"/>
                  </a:schemeClr>
                </a:solidFill>
              </a:rPr>
              <a:t>	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		Eurocrypt’03	Cited by 128</a:t>
            </a:r>
          </a:p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PKI-based AKE</a:t>
            </a:r>
          </a:p>
          <a:p>
            <a:pPr lvl="1"/>
            <a:r>
              <a:rPr lang="en-GB" dirty="0" err="1" smtClean="0">
                <a:solidFill>
                  <a:schemeClr val="bg1">
                    <a:lumMod val="65000"/>
                  </a:schemeClr>
                </a:solidFill>
              </a:rPr>
              <a:t>Cannetti-Kcrawczyk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		Eurocrypt’01	Cited by 668</a:t>
            </a:r>
          </a:p>
          <a:p>
            <a:pPr lvl="1"/>
            <a:r>
              <a:rPr lang="en-GB" dirty="0" err="1" smtClean="0">
                <a:solidFill>
                  <a:schemeClr val="bg1">
                    <a:lumMod val="65000"/>
                  </a:schemeClr>
                </a:solidFill>
              </a:rPr>
              <a:t>LaMacchia-Lauter-Mityagin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		ProvSec’07	Cited by 170</a:t>
            </a:r>
          </a:p>
          <a:p>
            <a:pPr lvl="1"/>
            <a:r>
              <a:rPr lang="en-GB" dirty="0" err="1" smtClean="0">
                <a:solidFill>
                  <a:schemeClr val="bg1">
                    <a:lumMod val="65000"/>
                  </a:schemeClr>
                </a:solidFill>
              </a:rPr>
              <a:t>Kcrawczyk</a:t>
            </a: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				Crypto’05	Cited by 289</a:t>
            </a:r>
          </a:p>
          <a:p>
            <a:r>
              <a:rPr lang="en-GB" dirty="0" smtClean="0"/>
              <a:t>Multi-factor based AKE</a:t>
            </a:r>
          </a:p>
          <a:p>
            <a:pPr lvl="1"/>
            <a:r>
              <a:rPr lang="en-GB" dirty="0" err="1" smtClean="0"/>
              <a:t>Pointcheval</a:t>
            </a:r>
            <a:r>
              <a:rPr lang="en-GB" dirty="0" smtClean="0"/>
              <a:t>-Zimmer		ACNS’08		Cited by 15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2600" dirty="0" smtClean="0"/>
              <a:t>* Citation data from Google Scholar (8 July, 2012)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85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Case study 3: multi-factor based AKE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Alice and Bob perform authenticated key exchange based on multiple factors</a:t>
            </a:r>
          </a:p>
          <a:p>
            <a:pPr lvl="1"/>
            <a:r>
              <a:rPr lang="en-GB" dirty="0" smtClean="0"/>
              <a:t>Password</a:t>
            </a:r>
          </a:p>
          <a:p>
            <a:pPr lvl="1"/>
            <a:r>
              <a:rPr lang="en-GB" dirty="0" smtClean="0"/>
              <a:t>Tamper-resistant token</a:t>
            </a:r>
          </a:p>
          <a:p>
            <a:pPr lvl="1"/>
            <a:r>
              <a:rPr lang="en-GB" dirty="0" smtClean="0"/>
              <a:t>Biometrics</a:t>
            </a:r>
          </a:p>
          <a:p>
            <a:r>
              <a:rPr lang="en-GB" dirty="0" err="1" smtClean="0"/>
              <a:t>Pointcheval</a:t>
            </a:r>
            <a:r>
              <a:rPr lang="en-GB" dirty="0" smtClean="0"/>
              <a:t>-Zimmer protocol (ACNS’08)</a:t>
            </a:r>
          </a:p>
          <a:p>
            <a:pPr lvl="1"/>
            <a:r>
              <a:rPr lang="en-GB" dirty="0" smtClean="0"/>
              <a:t>First protocol that combines all three factors</a:t>
            </a:r>
          </a:p>
          <a:p>
            <a:pPr lvl="1"/>
            <a:r>
              <a:rPr lang="en-GB" dirty="0" smtClean="0"/>
              <a:t>Has a formal model and formal proofs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10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1976 Breakthrough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Diffie</a:t>
            </a:r>
            <a:r>
              <a:rPr lang="en-GB" dirty="0"/>
              <a:t>-</a:t>
            </a:r>
            <a:r>
              <a:rPr lang="en-GB" dirty="0" smtClean="0"/>
              <a:t>Hellman key exchange protocol based on Discrete Logarithm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31640" y="2780928"/>
            <a:ext cx="6296025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12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Attacks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Two attacks on </a:t>
            </a:r>
            <a:r>
              <a:rPr lang="en-GB" dirty="0" err="1" smtClean="0"/>
              <a:t>Pointcheval</a:t>
            </a:r>
            <a:r>
              <a:rPr lang="en-GB" dirty="0" smtClean="0"/>
              <a:t>-Zimmer protocol (Hao, Dylan, ACNS’12)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With a stolen password, attacker can further steal biometrics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Based on the above attack, attacker can further steal a private key (similar to </a:t>
            </a:r>
            <a:r>
              <a:rPr lang="en-GB" dirty="0" err="1" smtClean="0"/>
              <a:t>Menezes</a:t>
            </a:r>
            <a:r>
              <a:rPr lang="en-GB" dirty="0" smtClean="0"/>
              <a:t> et </a:t>
            </a:r>
            <a:r>
              <a:rPr lang="en-GB" dirty="0" err="1" smtClean="0"/>
              <a:t>al’s</a:t>
            </a:r>
            <a:r>
              <a:rPr lang="en-GB" dirty="0" smtClean="0"/>
              <a:t> attack on HMQV in 2006)</a:t>
            </a:r>
          </a:p>
          <a:p>
            <a:r>
              <a:rPr lang="en-GB" dirty="0" smtClean="0"/>
              <a:t>Conclusion: the attacker only needs to break one password factor in order to break the entire three-factor scheme.</a:t>
            </a:r>
          </a:p>
          <a:p>
            <a:pPr marL="457200" lvl="1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8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Bridging theory and practice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Existing formal models are too complex.</a:t>
            </a:r>
          </a:p>
          <a:p>
            <a:pPr lvl="1"/>
            <a:r>
              <a:rPr lang="en-GB" dirty="0" smtClean="0"/>
              <a:t>Can we have simple and working models?</a:t>
            </a:r>
          </a:p>
          <a:p>
            <a:r>
              <a:rPr lang="en-GB" dirty="0" smtClean="0"/>
              <a:t>Existing formal models have ignored the </a:t>
            </a:r>
            <a:r>
              <a:rPr lang="en-GB" smtClean="0"/>
              <a:t>6</a:t>
            </a:r>
            <a:r>
              <a:rPr lang="en-GB" baseline="30000" smtClean="0"/>
              <a:t>th</a:t>
            </a:r>
            <a:r>
              <a:rPr lang="en-GB" smtClean="0"/>
              <a:t> P</a:t>
            </a:r>
          </a:p>
          <a:p>
            <a:pPr lvl="1"/>
            <a:r>
              <a:rPr lang="en-GB" smtClean="0"/>
              <a:t>Is </a:t>
            </a:r>
            <a:r>
              <a:rPr lang="en-GB" dirty="0" smtClean="0"/>
              <a:t>the 6</a:t>
            </a:r>
            <a:r>
              <a:rPr lang="en-GB" baseline="30000" dirty="0" smtClean="0"/>
              <a:t>th</a:t>
            </a:r>
            <a:r>
              <a:rPr lang="en-GB" dirty="0" smtClean="0"/>
              <a:t> principle </a:t>
            </a:r>
            <a:r>
              <a:rPr lang="en-GB" dirty="0"/>
              <a:t>the missing </a:t>
            </a:r>
            <a:r>
              <a:rPr lang="en-GB" dirty="0" smtClean="0"/>
              <a:t>stanchion?</a:t>
            </a:r>
          </a:p>
          <a:p>
            <a:r>
              <a:rPr lang="en-GB" dirty="0" smtClean="0"/>
              <a:t>Besides J-PAKE and YAK, can we build other protocols based on similar principles?</a:t>
            </a:r>
          </a:p>
          <a:p>
            <a:pPr lvl="1"/>
            <a:r>
              <a:rPr lang="en-GB" dirty="0" smtClean="0"/>
              <a:t>E-voting (on-going), auction, electronic cash 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40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Ground-breaking, but vulnerable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Diffie</a:t>
            </a:r>
            <a:r>
              <a:rPr lang="en-GB" dirty="0" smtClean="0"/>
              <a:t>-Hellman protocol is vulnerable to man-in-the-middle attack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124200" y="3411595"/>
            <a:ext cx="4210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/>
              <a:t>g</a:t>
            </a:r>
            <a:r>
              <a:rPr lang="en-GB" sz="2400" baseline="30000" dirty="0" err="1" smtClean="0"/>
              <a:t>a</a:t>
            </a:r>
            <a:endParaRPr lang="en-GB" sz="2400" baseline="30000" dirty="0"/>
          </a:p>
        </p:txBody>
      </p:sp>
      <p:sp>
        <p:nvSpPr>
          <p:cNvPr id="8" name="TextBox 7"/>
          <p:cNvSpPr txBox="1"/>
          <p:nvPr/>
        </p:nvSpPr>
        <p:spPr>
          <a:xfrm>
            <a:off x="7083154" y="2527258"/>
            <a:ext cx="6751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Bob</a:t>
            </a:r>
            <a:endParaRPr lang="en-GB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4307927" y="2624794"/>
            <a:ext cx="1146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Mallory</a:t>
            </a:r>
            <a:endParaRPr lang="en-GB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402401" y="3194288"/>
            <a:ext cx="4651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(a)</a:t>
            </a:r>
            <a:endParaRPr lang="en-GB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238377" y="4879674"/>
            <a:ext cx="986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K</a:t>
            </a:r>
            <a:r>
              <a:rPr lang="en-GB" sz="2400" baseline="-25000" dirty="0" smtClean="0"/>
              <a:t>a</a:t>
            </a:r>
            <a:r>
              <a:rPr lang="en-GB" sz="2400" dirty="0" smtClean="0"/>
              <a:t>=g</a:t>
            </a:r>
            <a:r>
              <a:rPr lang="en-GB" sz="2400" baseline="30000" dirty="0" smtClean="0"/>
              <a:t>ab’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590800" y="3890514"/>
            <a:ext cx="140659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105967" y="3394343"/>
            <a:ext cx="465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>
                <a:solidFill>
                  <a:srgbClr val="FF0000"/>
                </a:solidFill>
              </a:rPr>
              <a:t>g</a:t>
            </a:r>
            <a:r>
              <a:rPr lang="en-GB" sz="2400" baseline="30000" dirty="0" err="1" smtClean="0">
                <a:solidFill>
                  <a:srgbClr val="FF0000"/>
                </a:solidFill>
              </a:rPr>
              <a:t>a</a:t>
            </a:r>
            <a:r>
              <a:rPr lang="en-GB" sz="2400" baseline="30000" dirty="0" smtClean="0">
                <a:solidFill>
                  <a:srgbClr val="FF0000"/>
                </a:solidFill>
              </a:rPr>
              <a:t>'</a:t>
            </a:r>
            <a:endParaRPr lang="en-GB" sz="2400" baseline="30000" dirty="0">
              <a:solidFill>
                <a:srgbClr val="FF000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699166" y="3873260"/>
            <a:ext cx="1383988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5716418" y="4727274"/>
            <a:ext cx="136673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150851" y="4231105"/>
            <a:ext cx="4363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/>
              <a:t>g</a:t>
            </a:r>
            <a:r>
              <a:rPr lang="en-GB" sz="2400" baseline="30000" dirty="0" err="1" smtClean="0"/>
              <a:t>b</a:t>
            </a:r>
            <a:endParaRPr lang="en-GB" sz="2400" baseline="30000" dirty="0"/>
          </a:p>
        </p:txBody>
      </p:sp>
      <p:cxnSp>
        <p:nvCxnSpPr>
          <p:cNvPr id="26" name="Straight Arrow Connector 25"/>
          <p:cNvCxnSpPr/>
          <p:nvPr/>
        </p:nvCxnSpPr>
        <p:spPr>
          <a:xfrm flipH="1">
            <a:off x="2565060" y="4724406"/>
            <a:ext cx="1366736" cy="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068501" y="4228237"/>
            <a:ext cx="4812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>
                <a:solidFill>
                  <a:srgbClr val="FF0000"/>
                </a:solidFill>
              </a:rPr>
              <a:t>g</a:t>
            </a:r>
            <a:r>
              <a:rPr lang="en-GB" sz="2400" baseline="30000" dirty="0" err="1" smtClean="0">
                <a:solidFill>
                  <a:srgbClr val="FF0000"/>
                </a:solidFill>
              </a:rPr>
              <a:t>b</a:t>
            </a:r>
            <a:r>
              <a:rPr lang="en-GB" sz="2400" baseline="30000" dirty="0" smtClean="0">
                <a:solidFill>
                  <a:srgbClr val="FF0000"/>
                </a:solidFill>
              </a:rPr>
              <a:t>'</a:t>
            </a:r>
            <a:endParaRPr lang="en-GB" sz="2400" baseline="300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93879" y="4879674"/>
            <a:ext cx="9865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K</a:t>
            </a:r>
            <a:r>
              <a:rPr lang="en-GB" sz="2400" baseline="-25000" dirty="0" smtClean="0"/>
              <a:t>a</a:t>
            </a:r>
            <a:r>
              <a:rPr lang="en-GB" sz="2400" dirty="0" smtClean="0"/>
              <a:t>=g</a:t>
            </a:r>
            <a:r>
              <a:rPr lang="en-GB" sz="2400" baseline="30000" dirty="0" smtClean="0"/>
              <a:t>ab’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60990" y="4879674"/>
            <a:ext cx="1001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K</a:t>
            </a:r>
            <a:r>
              <a:rPr lang="en-GB" sz="2400" baseline="-25000" dirty="0" smtClean="0"/>
              <a:t>b</a:t>
            </a:r>
            <a:r>
              <a:rPr lang="en-GB" sz="2400" dirty="0" smtClean="0"/>
              <a:t>=</a:t>
            </a:r>
            <a:r>
              <a:rPr lang="en-GB" sz="2400" dirty="0" err="1" smtClean="0"/>
              <a:t>g</a:t>
            </a:r>
            <a:r>
              <a:rPr lang="en-GB" sz="2400" baseline="30000" dirty="0" err="1" smtClean="0"/>
              <a:t>a’b</a:t>
            </a:r>
            <a:endParaRPr lang="en-GB" sz="2400" baseline="30000" dirty="0" smtClean="0"/>
          </a:p>
        </p:txBody>
      </p:sp>
      <p:sp>
        <p:nvSpPr>
          <p:cNvPr id="30" name="TextBox 29"/>
          <p:cNvSpPr txBox="1"/>
          <p:nvPr/>
        </p:nvSpPr>
        <p:spPr>
          <a:xfrm>
            <a:off x="7083154" y="4879674"/>
            <a:ext cx="1001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K</a:t>
            </a:r>
            <a:r>
              <a:rPr lang="en-GB" sz="2400" baseline="-25000" dirty="0" smtClean="0"/>
              <a:t>b</a:t>
            </a:r>
            <a:r>
              <a:rPr lang="en-GB" sz="2400" dirty="0" smtClean="0"/>
              <a:t>=</a:t>
            </a:r>
            <a:r>
              <a:rPr lang="en-GB" sz="2400" dirty="0" err="1" smtClean="0"/>
              <a:t>g</a:t>
            </a:r>
            <a:r>
              <a:rPr lang="en-GB" sz="2400" baseline="30000" dirty="0" err="1" smtClean="0"/>
              <a:t>a’b</a:t>
            </a:r>
            <a:endParaRPr lang="en-GB" sz="2400" baseline="30000" dirty="0" smtClean="0"/>
          </a:p>
        </p:txBody>
      </p:sp>
      <p:pic>
        <p:nvPicPr>
          <p:cNvPr id="3074" name="Picture 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4344" y="3890514"/>
            <a:ext cx="947990" cy="899664"/>
          </a:xfrm>
          <a:prstGeom prst="rect">
            <a:avLst/>
          </a:prstGeom>
          <a:noFill/>
        </p:spPr>
      </p:pic>
      <p:pic>
        <p:nvPicPr>
          <p:cNvPr id="33" name="Picture 3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8781" y="3777217"/>
            <a:ext cx="883297" cy="902040"/>
          </a:xfrm>
          <a:prstGeom prst="rect">
            <a:avLst/>
          </a:prstGeom>
          <a:noFill/>
        </p:spPr>
      </p:pic>
      <p:pic>
        <p:nvPicPr>
          <p:cNvPr id="34" name="Picture 7" descr="C:\Users\nfh19\AppData\Local\Microsoft\Windows\Temporary Internet Files\Content.IE5\9R6KNFC6\MC900034567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77896" y="3777217"/>
            <a:ext cx="1032636" cy="915553"/>
          </a:xfrm>
          <a:prstGeom prst="rect">
            <a:avLst/>
          </a:prstGeom>
          <a:noFill/>
        </p:spPr>
      </p:pic>
      <p:sp>
        <p:nvSpPr>
          <p:cNvPr id="35" name="TextBox 34"/>
          <p:cNvSpPr txBox="1"/>
          <p:nvPr/>
        </p:nvSpPr>
        <p:spPr>
          <a:xfrm>
            <a:off x="1267341" y="2655631"/>
            <a:ext cx="7873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/>
              <a:t>Alice</a:t>
            </a:r>
            <a:endParaRPr lang="en-GB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4467882" y="3211540"/>
            <a:ext cx="8250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(a’, b’)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217266" y="3157789"/>
            <a:ext cx="4764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(b)</a:t>
            </a: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17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Fixing the flaw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Harder than most people had thought</a:t>
            </a:r>
          </a:p>
          <a:p>
            <a:r>
              <a:rPr lang="en-US" dirty="0" smtClean="0"/>
              <a:t>Took nearly 40 years research</a:t>
            </a:r>
          </a:p>
          <a:p>
            <a:r>
              <a:rPr lang="en-US" dirty="0" smtClean="0"/>
              <a:t>Still an active area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635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Authenticated</a:t>
            </a:r>
            <a:r>
              <a:rPr lang="en-US" dirty="0" smtClean="0"/>
              <a:t> Key Exchange</a:t>
            </a:r>
          </a:p>
          <a:p>
            <a:r>
              <a:rPr lang="en-US" dirty="0" smtClean="0"/>
              <a:t>Three ways to add authentication</a:t>
            </a:r>
          </a:p>
          <a:p>
            <a:pPr lvl="1"/>
            <a:r>
              <a:rPr lang="en-US" dirty="0" smtClean="0"/>
              <a:t>Something you know: password</a:t>
            </a:r>
          </a:p>
          <a:p>
            <a:pPr lvl="1"/>
            <a:r>
              <a:rPr lang="en-US" dirty="0" smtClean="0"/>
              <a:t>Some you have: token (private/public key)</a:t>
            </a:r>
          </a:p>
          <a:p>
            <a:pPr lvl="1"/>
            <a:r>
              <a:rPr lang="en-US" dirty="0" smtClean="0"/>
              <a:t>Something who you are: biometrics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69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notoriously difficult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vast amount of protocols proposed</a:t>
            </a:r>
          </a:p>
          <a:p>
            <a:r>
              <a:rPr lang="en-US" dirty="0" smtClean="0"/>
              <a:t>Nearly all have been found with security flaws</a:t>
            </a:r>
          </a:p>
          <a:p>
            <a:r>
              <a:rPr lang="en-US" dirty="0" smtClean="0"/>
              <a:t>Standardization was hoped to be the solution</a:t>
            </a:r>
          </a:p>
          <a:p>
            <a:r>
              <a:rPr lang="en-US" dirty="0" smtClean="0"/>
              <a:t>But several “standard” AKE protocols have been found flawed as well.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9CD28-3685-4761-86A2-649B251FC28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23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2954</TotalTime>
  <Words>2187</Words>
  <Application>Microsoft Office PowerPoint</Application>
  <PresentationFormat>On-screen Show (4:3)</PresentationFormat>
  <Paragraphs>441</Paragraphs>
  <Slides>51</Slides>
  <Notes>51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Office Theme</vt:lpstr>
      <vt:lpstr>Robust Key Exchange</vt:lpstr>
      <vt:lpstr>EPSRC First Grant</vt:lpstr>
      <vt:lpstr>Track record</vt:lpstr>
      <vt:lpstr>Background on key exchange</vt:lpstr>
      <vt:lpstr>1976 Breakthrough</vt:lpstr>
      <vt:lpstr>Ground-breaking, but vulnerable</vt:lpstr>
      <vt:lpstr>Fixing the flaw</vt:lpstr>
      <vt:lpstr>The basic solution</vt:lpstr>
      <vt:lpstr>A notoriously difficult task</vt:lpstr>
      <vt:lpstr>Why so difficult?</vt:lpstr>
      <vt:lpstr>Our contributions</vt:lpstr>
      <vt:lpstr>Our design approach</vt:lpstr>
      <vt:lpstr>Importance of Zero Knowledge Proof</vt:lpstr>
      <vt:lpstr>The devil of efficiency</vt:lpstr>
      <vt:lpstr>Efficiency and Security Can Co-exit</vt:lpstr>
      <vt:lpstr>What’s next?</vt:lpstr>
      <vt:lpstr>So far only half of the story</vt:lpstr>
      <vt:lpstr>The other half of story: formal analysis</vt:lpstr>
      <vt:lpstr>Harsh reality</vt:lpstr>
      <vt:lpstr>The role of security proofs</vt:lpstr>
      <vt:lpstr>Existing formal models</vt:lpstr>
      <vt:lpstr>Which is the “right” model?</vt:lpstr>
      <vt:lpstr>Our criterion of truth</vt:lpstr>
      <vt:lpstr>Basic intuition</vt:lpstr>
      <vt:lpstr>Case study 1: Password based AKE</vt:lpstr>
      <vt:lpstr>Encrypted Key Exchange (1992)</vt:lpstr>
      <vt:lpstr>However, EKE is “provably secure”</vt:lpstr>
      <vt:lpstr>Implicit assumption</vt:lpstr>
      <vt:lpstr>Others examples</vt:lpstr>
      <vt:lpstr>A realistic weakness</vt:lpstr>
      <vt:lpstr>How to define protocol parameters?</vt:lpstr>
      <vt:lpstr>Roadmap</vt:lpstr>
      <vt:lpstr>Case study 2: PKI-based AKE</vt:lpstr>
      <vt:lpstr>Menezes-Qu-Vanstone (MQV)</vt:lpstr>
      <vt:lpstr>However, MQV has no proofs</vt:lpstr>
      <vt:lpstr>What was wrong with MQV?</vt:lpstr>
      <vt:lpstr>HMQV protocol</vt:lpstr>
      <vt:lpstr>How does HMQV work?</vt:lpstr>
      <vt:lpstr>Attacks on HMQV</vt:lpstr>
      <vt:lpstr>The HMQV model</vt:lpstr>
      <vt:lpstr>Canetti-Kcrawczyk (CK) model</vt:lpstr>
      <vt:lpstr>SIG-DH protocol</vt:lpstr>
      <vt:lpstr>Contradiction</vt:lpstr>
      <vt:lpstr>Where is the catch?</vt:lpstr>
      <vt:lpstr>Extended CK (eCK) model</vt:lpstr>
      <vt:lpstr>NAXOS protocol</vt:lpstr>
      <vt:lpstr>Where is the catch?</vt:lpstr>
      <vt:lpstr>Roadmap</vt:lpstr>
      <vt:lpstr>Case study 3: multi-factor based AKE</vt:lpstr>
      <vt:lpstr>Attacks</vt:lpstr>
      <vt:lpstr>Bridging theory and practice</vt:lpstr>
    </vt:vector>
  </TitlesOfParts>
  <Company>Newcastle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Bridging Theory and Practice in Key Exchange Protocols</dc:title>
  <dc:creator>nfh19</dc:creator>
  <cp:lastModifiedBy>nfh19</cp:lastModifiedBy>
  <cp:revision>1949</cp:revision>
  <cp:lastPrinted>2012-07-10T14:49:51Z</cp:lastPrinted>
  <dcterms:created xsi:type="dcterms:W3CDTF">2012-06-15T07:03:15Z</dcterms:created>
  <dcterms:modified xsi:type="dcterms:W3CDTF">2013-04-30T08:41:09Z</dcterms:modified>
</cp:coreProperties>
</file>