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0" r:id="rId2"/>
    <p:sldId id="271" r:id="rId3"/>
    <p:sldId id="272" r:id="rId4"/>
    <p:sldId id="275" r:id="rId5"/>
    <p:sldId id="257" r:id="rId6"/>
    <p:sldId id="273" r:id="rId7"/>
    <p:sldId id="276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234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11727A-454A-4A33-B41B-7112CDE58949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A0D6B-9C7C-42A0-9739-E6E3CB64EE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18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73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833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188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850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0228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641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690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A0D6B-9C7C-42A0-9739-E6E3CB64EED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918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1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073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98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8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8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06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050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48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836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41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0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0286B-C4DD-4593-AFF7-101AEDF2756D}" type="datetimeFigureOut">
              <a:rPr lang="en-GB" smtClean="0"/>
              <a:t>13/12/2012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B613F-7D75-48EA-9937-84818EB0AB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0116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voting.ncl.ac.uk" TargetMode="External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Verifiable Classroom Voting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Feng Hao</a:t>
            </a:r>
          </a:p>
          <a:p>
            <a:r>
              <a:rPr lang="en-US" dirty="0" smtClean="0"/>
              <a:t>School of Computing Science</a:t>
            </a:r>
          </a:p>
          <a:p>
            <a:r>
              <a:rPr lang="en-US" dirty="0" smtClean="0"/>
              <a:t>Newcastle University</a:t>
            </a:r>
          </a:p>
          <a:p>
            <a:endParaRPr lang="en-US" dirty="0"/>
          </a:p>
          <a:p>
            <a:r>
              <a:rPr lang="en-US" dirty="0" smtClean="0"/>
              <a:t>Innovation Fund Dissemination and Welcome Event</a:t>
            </a:r>
          </a:p>
          <a:p>
            <a:r>
              <a:rPr lang="en-US" dirty="0" smtClean="0"/>
              <a:t>14 Dec, 2012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790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UTLSEC innovation project (Jun-Aug, 2012)</a:t>
            </a:r>
          </a:p>
          <a:p>
            <a:pPr lvl="1"/>
            <a:r>
              <a:rPr lang="en-US" dirty="0" smtClean="0"/>
              <a:t>Aim: </a:t>
            </a:r>
            <a:r>
              <a:rPr lang="en-US" b="1" dirty="0" smtClean="0"/>
              <a:t>verifiable</a:t>
            </a:r>
            <a:r>
              <a:rPr lang="en-US" dirty="0" smtClean="0"/>
              <a:t> classroom voting based on using </a:t>
            </a:r>
            <a:r>
              <a:rPr lang="en-US" b="1" dirty="0" smtClean="0"/>
              <a:t>smart phones </a:t>
            </a:r>
            <a:r>
              <a:rPr lang="en-US" dirty="0" smtClean="0"/>
              <a:t>as voting clients</a:t>
            </a:r>
          </a:p>
          <a:p>
            <a:pPr lvl="1"/>
            <a:r>
              <a:rPr lang="en-US" dirty="0" smtClean="0"/>
              <a:t>By comparison, </a:t>
            </a:r>
            <a:r>
              <a:rPr lang="en-US" dirty="0" err="1" smtClean="0"/>
              <a:t>TurningPoint</a:t>
            </a:r>
            <a:r>
              <a:rPr lang="en-US" dirty="0" smtClean="0"/>
              <a:t> classroom voting system is not verifiable.</a:t>
            </a:r>
          </a:p>
          <a:p>
            <a:pPr lvl="1"/>
            <a:r>
              <a:rPr lang="en-US" dirty="0" err="1" smtClean="0"/>
              <a:t>TurningPoint</a:t>
            </a:r>
            <a:r>
              <a:rPr lang="en-US" dirty="0" smtClean="0"/>
              <a:t> also relies on using proprietary hardware for voting clients and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205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our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176" y="1600200"/>
            <a:ext cx="397078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Security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ntegrity of the results protected by cryptography</a:t>
            </a:r>
          </a:p>
          <a:p>
            <a:r>
              <a:rPr lang="en-GB" dirty="0" smtClean="0"/>
              <a:t>Privacy</a:t>
            </a:r>
          </a:p>
          <a:p>
            <a:pPr lvl="1"/>
            <a:r>
              <a:rPr lang="en-GB" dirty="0"/>
              <a:t>V</a:t>
            </a:r>
            <a:r>
              <a:rPr lang="en-GB" dirty="0" smtClean="0"/>
              <a:t>oting is anonymous</a:t>
            </a:r>
            <a:endParaRPr lang="en-GB" dirty="0" smtClean="0"/>
          </a:p>
          <a:p>
            <a:r>
              <a:rPr lang="en-GB" dirty="0" smtClean="0"/>
              <a:t>Convenience</a:t>
            </a:r>
          </a:p>
          <a:p>
            <a:pPr lvl="1"/>
            <a:r>
              <a:rPr lang="en-GB" dirty="0"/>
              <a:t>V</a:t>
            </a:r>
            <a:r>
              <a:rPr lang="en-GB" dirty="0" smtClean="0"/>
              <a:t>oting can happen at anywhere</a:t>
            </a:r>
          </a:p>
          <a:p>
            <a:r>
              <a:rPr lang="en-GB" dirty="0" smtClean="0"/>
              <a:t>Maintenance-free</a:t>
            </a:r>
          </a:p>
          <a:p>
            <a:pPr lvl="1"/>
            <a:r>
              <a:rPr lang="en-GB" dirty="0"/>
              <a:t>S</a:t>
            </a:r>
            <a:r>
              <a:rPr lang="en-GB" dirty="0" smtClean="0"/>
              <a:t>tudents maintain their own devices, not us</a:t>
            </a:r>
            <a:endParaRPr lang="en-GB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566" y="4745896"/>
            <a:ext cx="612011" cy="4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326" y="4681644"/>
            <a:ext cx="396044" cy="552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765" y="4495274"/>
            <a:ext cx="719675" cy="914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521" y="4602917"/>
            <a:ext cx="1008112" cy="709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509120"/>
            <a:ext cx="1057378" cy="79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352" y="1859252"/>
            <a:ext cx="1144877" cy="1091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118936" y="1844824"/>
            <a:ext cx="126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</a:t>
            </a:r>
            <a:r>
              <a:rPr lang="en-GB" dirty="0" smtClean="0"/>
              <a:t>eb server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4283968" y="5589240"/>
            <a:ext cx="4336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Voting clients (iPhones, Android phones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/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6316" y="3337691"/>
            <a:ext cx="1456189" cy="59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421876" y="3450420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796136" y="2905643"/>
            <a:ext cx="0" cy="386950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499992" y="3937411"/>
            <a:ext cx="1086798" cy="665506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393720" y="3937411"/>
            <a:ext cx="345470" cy="665506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5919326" y="3981577"/>
            <a:ext cx="278081" cy="665506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6117348" y="3981577"/>
            <a:ext cx="787632" cy="621340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6315370" y="3937411"/>
            <a:ext cx="1386303" cy="643423"/>
          </a:xfrm>
          <a:prstGeom prst="straightConnector1">
            <a:avLst/>
          </a:prstGeom>
          <a:ln w="1905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226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Underlying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It’s the first </a:t>
            </a:r>
            <a:r>
              <a:rPr lang="en-US" b="1" dirty="0" smtClean="0"/>
              <a:t>verifiable</a:t>
            </a:r>
            <a:r>
              <a:rPr lang="en-US" dirty="0" smtClean="0"/>
              <a:t> classroom voting syste</a:t>
            </a:r>
            <a:r>
              <a:rPr lang="en-US" dirty="0"/>
              <a:t>m</a:t>
            </a:r>
            <a:endParaRPr lang="en-US" dirty="0" smtClean="0"/>
          </a:p>
          <a:p>
            <a:r>
              <a:rPr lang="en-US" dirty="0" smtClean="0"/>
              <a:t>Based </a:t>
            </a:r>
            <a:r>
              <a:rPr lang="en-US" dirty="0" smtClean="0"/>
              <a:t>on a new “self-enforcing e-voting” technology (2012 ERC starting grant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entire voting system is authority-free.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255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Three ways to vote</a:t>
            </a:r>
          </a:p>
          <a:p>
            <a:pPr lvl="1"/>
            <a:r>
              <a:rPr lang="en-US" dirty="0" smtClean="0"/>
              <a:t>Android phone/tablet: search for “</a:t>
            </a:r>
            <a:r>
              <a:rPr lang="en-US" b="1" dirty="0" smtClean="0"/>
              <a:t>Newcastle University </a:t>
            </a:r>
            <a:r>
              <a:rPr lang="en-US" b="1" dirty="0" err="1" smtClean="0"/>
              <a:t>eVoting</a:t>
            </a:r>
            <a:r>
              <a:rPr lang="en-US" dirty="0" smtClean="0"/>
              <a:t>” in Google play and install the app</a:t>
            </a:r>
          </a:p>
          <a:p>
            <a:pPr lvl="1"/>
            <a:r>
              <a:rPr lang="en-US" dirty="0" smtClean="0"/>
              <a:t>iPhone/</a:t>
            </a:r>
            <a:r>
              <a:rPr lang="en-US" dirty="0" err="1" smtClean="0"/>
              <a:t>iPad</a:t>
            </a:r>
            <a:r>
              <a:rPr lang="en-US" dirty="0" smtClean="0"/>
              <a:t>: search for “</a:t>
            </a:r>
            <a:r>
              <a:rPr lang="en-US" b="1" dirty="0" smtClean="0"/>
              <a:t>Newcastle University </a:t>
            </a:r>
            <a:r>
              <a:rPr lang="en-US" b="1" dirty="0" err="1" smtClean="0"/>
              <a:t>eVoting</a:t>
            </a:r>
            <a:r>
              <a:rPr lang="en-US" dirty="0" smtClean="0"/>
              <a:t>” in the app store and install the app</a:t>
            </a:r>
          </a:p>
          <a:p>
            <a:pPr lvl="1"/>
            <a:r>
              <a:rPr lang="en-US" dirty="0" smtClean="0"/>
              <a:t>All other smart phones, laptops, Visit </a:t>
            </a:r>
            <a:r>
              <a:rPr lang="en-US" dirty="0" smtClean="0">
                <a:hlinkClick r:id="rId3"/>
              </a:rPr>
              <a:t>http://evoting.ncl.ac.uk</a:t>
            </a:r>
            <a:endParaRPr lang="en-US" dirty="0" smtClean="0"/>
          </a:p>
          <a:p>
            <a:pPr marL="514350" indent="-457200"/>
            <a:r>
              <a:rPr lang="en-US" dirty="0" smtClean="0"/>
              <a:t>To participate in voting, try</a:t>
            </a:r>
          </a:p>
          <a:p>
            <a:pPr marL="914400" lvl="1" indent="-457200"/>
            <a:r>
              <a:rPr lang="en-US" dirty="0" smtClean="0"/>
              <a:t>Session ID: </a:t>
            </a:r>
            <a:r>
              <a:rPr lang="en-US" b="1" dirty="0" smtClean="0"/>
              <a:t>94</a:t>
            </a:r>
          </a:p>
          <a:p>
            <a:pPr marL="914400" lvl="1" indent="-457200"/>
            <a:r>
              <a:rPr lang="en-US" dirty="0" smtClean="0"/>
              <a:t>Passcode: </a:t>
            </a:r>
            <a:r>
              <a:rPr lang="en-US" b="1" dirty="0" smtClean="0"/>
              <a:t>1234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4293096"/>
            <a:ext cx="1574800" cy="157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9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months hard work by two students during summer, 2012</a:t>
            </a:r>
          </a:p>
          <a:p>
            <a:r>
              <a:rPr lang="en-US" dirty="0" err="1" smtClean="0"/>
              <a:t>Mr</a:t>
            </a:r>
            <a:r>
              <a:rPr lang="en-US" dirty="0" smtClean="0"/>
              <a:t> Carlton Shepherd</a:t>
            </a:r>
          </a:p>
          <a:p>
            <a:pPr lvl="1"/>
            <a:r>
              <a:rPr lang="en-US" dirty="0" smtClean="0"/>
              <a:t>Currently a CS Stage 3 student</a:t>
            </a:r>
          </a:p>
          <a:p>
            <a:pPr lvl="1"/>
            <a:r>
              <a:rPr lang="en-US" dirty="0" smtClean="0"/>
              <a:t>Developed the Android app</a:t>
            </a:r>
          </a:p>
          <a:p>
            <a:r>
              <a:rPr lang="en-US" dirty="0" err="1" smtClean="0"/>
              <a:t>Dr</a:t>
            </a:r>
            <a:r>
              <a:rPr lang="en-US" dirty="0" smtClean="0"/>
              <a:t> Dylan Clarke</a:t>
            </a:r>
          </a:p>
          <a:p>
            <a:pPr lvl="1"/>
            <a:r>
              <a:rPr lang="en-US" dirty="0" smtClean="0"/>
              <a:t>Currently an RA</a:t>
            </a:r>
          </a:p>
          <a:p>
            <a:pPr lvl="1"/>
            <a:r>
              <a:rPr lang="en-US" dirty="0" smtClean="0"/>
              <a:t>Developed the iPhone app and web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33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What’s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Extending the system to other Schools for trials</a:t>
            </a:r>
          </a:p>
          <a:p>
            <a:pPr lvl="1"/>
            <a:r>
              <a:rPr lang="en-GB" dirty="0" smtClean="0"/>
              <a:t>We welcome any collaboration!</a:t>
            </a:r>
          </a:p>
          <a:p>
            <a:r>
              <a:rPr lang="en-GB" dirty="0" smtClean="0"/>
              <a:t>Integrating the system with </a:t>
            </a:r>
            <a:r>
              <a:rPr lang="en-GB" dirty="0" err="1"/>
              <a:t>P</a:t>
            </a:r>
            <a:r>
              <a:rPr lang="en-GB" dirty="0" err="1" smtClean="0"/>
              <a:t>owerpoint</a:t>
            </a:r>
            <a:endParaRPr lang="en-GB" dirty="0" smtClean="0"/>
          </a:p>
          <a:p>
            <a:pPr lvl="1"/>
            <a:r>
              <a:rPr lang="en-GB" dirty="0" smtClean="0"/>
              <a:t>For example</a:t>
            </a:r>
            <a:r>
              <a:rPr lang="en-GB" smtClean="0"/>
              <a:t>, a </a:t>
            </a:r>
            <a:r>
              <a:rPr lang="en-GB" dirty="0" smtClean="0"/>
              <a:t>software Plug-in for </a:t>
            </a:r>
            <a:r>
              <a:rPr lang="en-GB" dirty="0" err="1" smtClean="0"/>
              <a:t>Powerpoint</a:t>
            </a:r>
            <a:endParaRPr lang="en-GB" dirty="0" smtClean="0"/>
          </a:p>
          <a:p>
            <a:r>
              <a:rPr lang="en-GB" dirty="0" smtClean="0"/>
              <a:t>Improving usability of the system</a:t>
            </a:r>
          </a:p>
          <a:p>
            <a:pPr lvl="1"/>
            <a:r>
              <a:rPr lang="en-GB" dirty="0" smtClean="0"/>
              <a:t>It must be usable to people from all backgrounds (especially non-CS people)</a:t>
            </a:r>
          </a:p>
          <a:p>
            <a:r>
              <a:rPr lang="en-GB" b="1" dirty="0" smtClean="0"/>
              <a:t>Our ultimate goal</a:t>
            </a:r>
          </a:p>
          <a:p>
            <a:pPr lvl="1"/>
            <a:r>
              <a:rPr lang="en-GB" dirty="0" smtClean="0"/>
              <a:t>Making the system </a:t>
            </a:r>
            <a:r>
              <a:rPr lang="en-GB" b="1" dirty="0" smtClean="0"/>
              <a:t>freely</a:t>
            </a:r>
            <a:r>
              <a:rPr lang="en-GB" dirty="0" smtClean="0"/>
              <a:t> available to all universities, colleges, institutes, schools in the world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264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832" y="2132856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289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1570</TotalTime>
  <Words>339</Words>
  <Application>Microsoft Macintosh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Verifiable Classroom Voting</vt:lpstr>
      <vt:lpstr>Background</vt:lpstr>
      <vt:lpstr>Overview of our system</vt:lpstr>
      <vt:lpstr>Underlying Technology</vt:lpstr>
      <vt:lpstr>Demo</vt:lpstr>
      <vt:lpstr>Acknowledgements</vt:lpstr>
      <vt:lpstr>What’s next?</vt:lpstr>
      <vt:lpstr>Thank you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nfh19</dc:creator>
  <cp:lastModifiedBy>Feng Hao</cp:lastModifiedBy>
  <cp:revision>268</cp:revision>
  <dcterms:created xsi:type="dcterms:W3CDTF">2012-05-09T10:15:17Z</dcterms:created>
  <dcterms:modified xsi:type="dcterms:W3CDTF">2012-12-13T23:04:30Z</dcterms:modified>
</cp:coreProperties>
</file>